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767" r:id="rId1"/>
  </p:sldMasterIdLst>
  <p:notesMasterIdLst>
    <p:notesMasterId r:id="rId10"/>
  </p:notesMasterIdLst>
  <p:handoutMasterIdLst>
    <p:handoutMasterId r:id="rId11"/>
  </p:handoutMasterIdLst>
  <p:sldIdLst>
    <p:sldId id="272" r:id="rId2"/>
    <p:sldId id="294" r:id="rId3"/>
    <p:sldId id="323" r:id="rId4"/>
    <p:sldId id="293" r:id="rId5"/>
    <p:sldId id="319" r:id="rId6"/>
    <p:sldId id="318" r:id="rId7"/>
    <p:sldId id="320" r:id="rId8"/>
    <p:sldId id="324" r:id="rId9"/>
  </p:sldIdLst>
  <p:sldSz cx="9144000" cy="6858000" type="screen4x3"/>
  <p:notesSz cx="6950075" cy="9236075"/>
  <p:custDataLst>
    <p:tags r:id="rId12"/>
  </p:custDataLst>
  <p:defaultTextStyle>
    <a:defPPr>
      <a:defRPr lang="en-US"/>
    </a:defPPr>
    <a:lvl1pPr algn="l" rtl="0" eaLnBrk="0" fontAlgn="base" hangingPunct="0">
      <a:spcBef>
        <a:spcPct val="0"/>
      </a:spcBef>
      <a:spcAft>
        <a:spcPct val="0"/>
      </a:spcAft>
      <a:defRPr b="1"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Black" pitchFamily="34" charset="0"/>
        <a:ea typeface="+mn-ea"/>
        <a:cs typeface="+mn-cs"/>
      </a:defRPr>
    </a:lvl5pPr>
    <a:lvl6pPr marL="2286000" algn="l" defTabSz="914400" rtl="0" eaLnBrk="1" latinLnBrk="0" hangingPunct="1">
      <a:defRPr b="1" kern="1200">
        <a:solidFill>
          <a:schemeClr val="tx1"/>
        </a:solidFill>
        <a:latin typeface="Arial Black" pitchFamily="34" charset="0"/>
        <a:ea typeface="+mn-ea"/>
        <a:cs typeface="+mn-cs"/>
      </a:defRPr>
    </a:lvl6pPr>
    <a:lvl7pPr marL="2743200" algn="l" defTabSz="914400" rtl="0" eaLnBrk="1" latinLnBrk="0" hangingPunct="1">
      <a:defRPr b="1" kern="1200">
        <a:solidFill>
          <a:schemeClr val="tx1"/>
        </a:solidFill>
        <a:latin typeface="Arial Black" pitchFamily="34" charset="0"/>
        <a:ea typeface="+mn-ea"/>
        <a:cs typeface="+mn-cs"/>
      </a:defRPr>
    </a:lvl7pPr>
    <a:lvl8pPr marL="3200400" algn="l" defTabSz="914400" rtl="0" eaLnBrk="1" latinLnBrk="0" hangingPunct="1">
      <a:defRPr b="1" kern="1200">
        <a:solidFill>
          <a:schemeClr val="tx1"/>
        </a:solidFill>
        <a:latin typeface="Arial Black" pitchFamily="34" charset="0"/>
        <a:ea typeface="+mn-ea"/>
        <a:cs typeface="+mn-cs"/>
      </a:defRPr>
    </a:lvl8pPr>
    <a:lvl9pPr marL="3657600" algn="l" defTabSz="914400" rtl="0" eaLnBrk="1" latinLnBrk="0" hangingPunct="1">
      <a:defRPr b="1"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son, Adam" initials="C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4494" autoAdjust="0"/>
  </p:normalViewPr>
  <p:slideViewPr>
    <p:cSldViewPr>
      <p:cViewPr varScale="1">
        <p:scale>
          <a:sx n="84" d="100"/>
          <a:sy n="84" d="100"/>
        </p:scale>
        <p:origin x="1363" y="72"/>
      </p:cViewPr>
      <p:guideLst>
        <p:guide orient="horz" pos="2160"/>
        <p:guide pos="2880"/>
      </p:guideLst>
    </p:cSldViewPr>
  </p:slideViewPr>
  <p:notesTextViewPr>
    <p:cViewPr>
      <p:scale>
        <a:sx n="3" d="2"/>
        <a:sy n="3" d="2"/>
      </p:scale>
      <p:origin x="0" y="0"/>
    </p:cViewPr>
  </p:notesTextViewPr>
  <p:sorterViewPr>
    <p:cViewPr varScale="1">
      <p:scale>
        <a:sx n="1" d="1"/>
        <a:sy n="1" d="1"/>
      </p:scale>
      <p:origin x="0" y="-4344"/>
    </p:cViewPr>
  </p:sorterViewPr>
  <p:notesViewPr>
    <p:cSldViewPr>
      <p:cViewPr varScale="1">
        <p:scale>
          <a:sx n="69" d="100"/>
          <a:sy n="69" d="100"/>
        </p:scale>
        <p:origin x="32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6969A5F-588E-4249-A4AE-B6F29F569DCF}" type="datetimeFigureOut">
              <a:rPr lang="en-US" smtClean="0"/>
              <a:t>04/16/2020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9EB1C4DE-3680-406A-8171-1F5BF2CA6DC9}" type="slidenum">
              <a:rPr lang="en-US" smtClean="0"/>
              <a:t>‹#›</a:t>
            </a:fld>
            <a:endParaRPr lang="en-US"/>
          </a:p>
        </p:txBody>
      </p:sp>
    </p:spTree>
    <p:extLst>
      <p:ext uri="{BB962C8B-B14F-4D97-AF65-F5344CB8AC3E}">
        <p14:creationId xmlns:p14="http://schemas.microsoft.com/office/powerpoint/2010/main" val="3660972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0E9E27D7-69EC-4775-B570-AB109D541B7C}" type="datetimeFigureOut">
              <a:rPr lang="en-US" smtClean="0"/>
              <a:t>04/16/2020</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6A46EA2-C65C-49C7-A402-6ED2BB20088F}" type="slidenum">
              <a:rPr lang="en-US" smtClean="0"/>
              <a:t>‹#›</a:t>
            </a:fld>
            <a:endParaRPr lang="en-US"/>
          </a:p>
        </p:txBody>
      </p:sp>
    </p:spTree>
    <p:extLst>
      <p:ext uri="{BB962C8B-B14F-4D97-AF65-F5344CB8AC3E}">
        <p14:creationId xmlns:p14="http://schemas.microsoft.com/office/powerpoint/2010/main" val="2577206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A46EA2-C65C-49C7-A402-6ED2BB20088F}" type="slidenum">
              <a:rPr lang="en-US" smtClean="0"/>
              <a:t>1</a:t>
            </a:fld>
            <a:endParaRPr lang="en-US"/>
          </a:p>
        </p:txBody>
      </p:sp>
    </p:spTree>
    <p:extLst>
      <p:ext uri="{BB962C8B-B14F-4D97-AF65-F5344CB8AC3E}">
        <p14:creationId xmlns:p14="http://schemas.microsoft.com/office/powerpoint/2010/main" val="5921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7" y="4369946"/>
            <a:ext cx="5560060" cy="415623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First of all, THANK YOU! The care givers are the first defense for our very vulnerable population. It is your efforts that keep them safe from COVID 19. I will talk briefly about signs to look for, prevention and when to call a medical provider. What does isolation/quarantine look like and how to find information?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2</a:t>
            </a:fld>
            <a:endParaRPr lang="en-US"/>
          </a:p>
        </p:txBody>
      </p:sp>
    </p:spTree>
    <p:extLst>
      <p:ext uri="{BB962C8B-B14F-4D97-AF65-F5344CB8AC3E}">
        <p14:creationId xmlns:p14="http://schemas.microsoft.com/office/powerpoint/2010/main" val="312021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7" y="4369946"/>
            <a:ext cx="5560060" cy="415623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COVID 19 has a range of symptoms from mild to severe. The symptoms may appear 2-14 days after exposure. Common symptoms are fever, cough and shortness of breath. Reasons to seek emergency care are: trouble breathing, persistent pain/pressure in chest, confusion or inability to arouse, bluish lips or face. If calling 911, notify the operator that you think you might have COVID 19.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3</a:t>
            </a:fld>
            <a:endParaRPr lang="en-US"/>
          </a:p>
        </p:txBody>
      </p:sp>
    </p:spTree>
    <p:extLst>
      <p:ext uri="{BB962C8B-B14F-4D97-AF65-F5344CB8AC3E}">
        <p14:creationId xmlns:p14="http://schemas.microsoft.com/office/powerpoint/2010/main" val="112282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Screening and testing – guidelines change so contact your medical provider if you feel you should be tested either due to symptoms or exposure. Notify them that you are a care giver.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4</a:t>
            </a:fld>
            <a:endParaRPr lang="en-US"/>
          </a:p>
        </p:txBody>
      </p:sp>
    </p:spTree>
    <p:extLst>
      <p:ext uri="{BB962C8B-B14F-4D97-AF65-F5344CB8AC3E}">
        <p14:creationId xmlns:p14="http://schemas.microsoft.com/office/powerpoint/2010/main" val="207545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	</a:t>
            </a:r>
            <a:r>
              <a:rPr lang="en-US" sz="1200" kern="1200" dirty="0" smtClean="0">
                <a:solidFill>
                  <a:schemeClr val="tx1"/>
                </a:solidFill>
                <a:effectLst/>
                <a:latin typeface="+mn-lt"/>
                <a:ea typeface="+mn-ea"/>
                <a:cs typeface="+mn-cs"/>
              </a:rPr>
              <a:t>Ways to protect yourself and others– Social distancing of 6 feet, wash your hands often, avoid touching your face, stay home. Clean and disinfect commonly touched surfaces. Wear a facial covering or mask that covers your nose and mouth any time you are in public.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5</a:t>
            </a:fld>
            <a:endParaRPr lang="en-US"/>
          </a:p>
        </p:txBody>
      </p:sp>
    </p:spTree>
    <p:extLst>
      <p:ext uri="{BB962C8B-B14F-4D97-AF65-F5344CB8AC3E}">
        <p14:creationId xmlns:p14="http://schemas.microsoft.com/office/powerpoint/2010/main" val="3775901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does isolation or quarantine look like? Isolation is the term used when someone is ill. Quarantine is the term used when someone is exposed and is staying away from others to prevent the spread. It means staying home, separate yourself in your home from others by using a separate space (bedroom, bathroom) Avoid sharing personal items such as dishes, towels, or bedding.</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6</a:t>
            </a:fld>
            <a:endParaRPr lang="en-US" dirty="0"/>
          </a:p>
        </p:txBody>
      </p:sp>
    </p:spTree>
    <p:extLst>
      <p:ext uri="{BB962C8B-B14F-4D97-AF65-F5344CB8AC3E}">
        <p14:creationId xmlns:p14="http://schemas.microsoft.com/office/powerpoint/2010/main" val="15805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you are caring for someone diagnosed with COVID 19 or suspected of being exposed to COVID 19</a:t>
            </a:r>
          </a:p>
          <a:p>
            <a:r>
              <a:rPr lang="en-US" sz="1200" kern="1200" dirty="0" smtClean="0">
                <a:solidFill>
                  <a:schemeClr val="tx1"/>
                </a:solidFill>
                <a:effectLst/>
                <a:latin typeface="+mn-lt"/>
                <a:ea typeface="+mn-ea"/>
                <a:cs typeface="+mn-cs"/>
              </a:rPr>
              <a:t>	Be mindful of routes of transmission, wear a mask, gloves, wash hands, Monitor yourself for symptoms, daily temperature checks and noting any signs of illness. Do not “push through”. Headaches, sore throats or body aches are reasons to quarantine yourself until symptoms have resolved. You should be fever free for 24 hours without fever-reducing agents before returning to work.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7</a:t>
            </a:fld>
            <a:endParaRPr lang="en-US"/>
          </a:p>
        </p:txBody>
      </p:sp>
    </p:spTree>
    <p:extLst>
      <p:ext uri="{BB962C8B-B14F-4D97-AF65-F5344CB8AC3E}">
        <p14:creationId xmlns:p14="http://schemas.microsoft.com/office/powerpoint/2010/main" val="3079898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0"/>
              </a:spcBef>
              <a:spcAft>
                <a:spcPts val="800"/>
              </a:spcAft>
            </a:pPr>
            <a:r>
              <a:rPr lang="en-US" sz="1600" dirty="0" smtClean="0"/>
              <a:t>Renee will be talking about resources but I wanted to address a common question regarding Isolation Areas. You may have heard that other counties have a designated isolation area for COVID 19 patients that are discharged from a hospital but are not yet able to return home. Kenosha County does have resources for patients and health care providers that cannot return home because of risk to others. If it is determined that someone cannot go home, arrangements have been made at a local hotel. There are isolation practices put into place to separate healthy individuals that are caregivers. There is not skilled care provided within this resources. Skilled care would need to be arranged for an individual if that were the case. </a:t>
            </a:r>
          </a:p>
          <a:p>
            <a:pPr marL="0" marR="0">
              <a:lnSpc>
                <a:spcPct val="107000"/>
              </a:lnSpc>
              <a:spcBef>
                <a:spcPts val="0"/>
              </a:spcBef>
              <a:spcAft>
                <a:spcPts val="80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Renee will be talking about resources but I wanted to address a common question regarding Isolation Areas. You may have heard that other counties have a designated isolation area for COVID 19 patients that are discharged from a hospital but are not yet able to return home. Kenosha County does have resources for patients and health care providers that cannot return home because of risk to others. If it is determined that someone cannot go home, arrangements have been made at a local hotel. There are isolation practices put into place to separate healthy individuals that are caregivers. There is not skilled care provided within this resources. Skilled care would need to be arranged for an individual if that were the case. </a:t>
            </a:r>
          </a:p>
          <a:p>
            <a:endParaRPr lang="en-US" sz="1600" dirty="0"/>
          </a:p>
        </p:txBody>
      </p:sp>
      <p:sp>
        <p:nvSpPr>
          <p:cNvPr id="4" name="Slide Number Placeholder 3"/>
          <p:cNvSpPr>
            <a:spLocks noGrp="1"/>
          </p:cNvSpPr>
          <p:nvPr>
            <p:ph type="sldNum" sz="quarter" idx="10"/>
          </p:nvPr>
        </p:nvSpPr>
        <p:spPr/>
        <p:txBody>
          <a:bodyPr/>
          <a:lstStyle/>
          <a:p>
            <a:fld id="{56A46EA2-C65C-49C7-A402-6ED2BB20088F}" type="slidenum">
              <a:rPr lang="en-US" smtClean="0"/>
              <a:t>8</a:t>
            </a:fld>
            <a:endParaRPr lang="en-US"/>
          </a:p>
        </p:txBody>
      </p:sp>
    </p:spTree>
    <p:extLst>
      <p:ext uri="{BB962C8B-B14F-4D97-AF65-F5344CB8AC3E}">
        <p14:creationId xmlns:p14="http://schemas.microsoft.com/office/powerpoint/2010/main" val="1961816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1315" name="Rectangle 3"/>
          <p:cNvSpPr>
            <a:spLocks noGrp="1" noChangeArrowheads="1"/>
          </p:cNvSpPr>
          <p:nvPr>
            <p:ph type="ctrTitle"/>
          </p:nvPr>
        </p:nvSpPr>
        <p:spPr>
          <a:xfrm>
            <a:off x="762000" y="2278665"/>
            <a:ext cx="7696200" cy="914400"/>
          </a:xfrm>
        </p:spPr>
        <p:txBody>
          <a:bodyPr anchor="ctr"/>
          <a:lstStyle>
            <a:lvl1pPr algn="l">
              <a:defRPr sz="4400" b="0">
                <a:latin typeface="Calibri" panose="020F0502020204030204" pitchFamily="34" charset="0"/>
              </a:defRPr>
            </a:lvl1pPr>
          </a:lstStyle>
          <a:p>
            <a:pPr lvl="0"/>
            <a:r>
              <a:rPr lang="en-US" noProof="0" dirty="0"/>
              <a:t>Click to edit Master title style</a:t>
            </a:r>
          </a:p>
        </p:txBody>
      </p:sp>
      <p:sp>
        <p:nvSpPr>
          <p:cNvPr id="141316" name="Rectangle 4"/>
          <p:cNvSpPr>
            <a:spLocks noGrp="1" noChangeArrowheads="1"/>
          </p:cNvSpPr>
          <p:nvPr>
            <p:ph type="subTitle" idx="1"/>
          </p:nvPr>
        </p:nvSpPr>
        <p:spPr>
          <a:xfrm>
            <a:off x="762000" y="3238500"/>
            <a:ext cx="7696200" cy="2057400"/>
          </a:xfrm>
        </p:spPr>
        <p:txBody>
          <a:bodyPr/>
          <a:lstStyle>
            <a:lvl1pPr marL="0" indent="0">
              <a:buFont typeface="Wingdings" pitchFamily="2" charset="2"/>
              <a:buNone/>
              <a:defRPr sz="2800">
                <a:latin typeface="Calibri" panose="020F0502020204030204" pitchFamily="34" charset="0"/>
              </a:defRPr>
            </a:lvl1pPr>
          </a:lstStyle>
          <a:p>
            <a:pPr lvl="0"/>
            <a:r>
              <a:rPr lang="en-US" noProof="0"/>
              <a:t>Click to edit Master subtitle style</a:t>
            </a:r>
          </a:p>
        </p:txBody>
      </p:sp>
      <p:sp>
        <p:nvSpPr>
          <p:cNvPr id="141319" name="Rectangle 7"/>
          <p:cNvSpPr>
            <a:spLocks noGrp="1" noChangeArrowheads="1"/>
          </p:cNvSpPr>
          <p:nvPr>
            <p:ph type="sldNum" sz="quarter" idx="4"/>
          </p:nvPr>
        </p:nvSpPr>
        <p:spPr>
          <a:xfrm>
            <a:off x="6553200" y="6436534"/>
            <a:ext cx="2133600" cy="186516"/>
          </a:xfrm>
        </p:spPr>
        <p:txBody>
          <a:bodyPr anchor="ctr"/>
          <a:lstStyle>
            <a:lvl1pPr>
              <a:defRPr sz="1200" b="0">
                <a:latin typeface="Calibri" panose="020F0502020204030204" pitchFamily="34" charset="0"/>
              </a:defRPr>
            </a:lvl1pPr>
          </a:lstStyle>
          <a:p>
            <a:fld id="{BAF1A8DB-DD56-4B08-9E41-9DEC27CE5594}" type="slidenum">
              <a:rPr lang="en-US" smtClean="0"/>
              <a:pPr/>
              <a:t>‹#›</a:t>
            </a:fld>
            <a:endParaRPr lang="en-US"/>
          </a:p>
        </p:txBody>
      </p:sp>
      <p:cxnSp>
        <p:nvCxnSpPr>
          <p:cNvPr id="21" name="Straight Connector 20"/>
          <p:cNvCxnSpPr>
            <a:cxnSpLocks noChangeShapeType="1"/>
          </p:cNvCxnSpPr>
          <p:nvPr userDrawn="1"/>
        </p:nvCxnSpPr>
        <p:spPr bwMode="auto">
          <a:xfrm>
            <a:off x="274320" y="6248400"/>
            <a:ext cx="8412480" cy="0"/>
          </a:xfrm>
          <a:prstGeom prst="line">
            <a:avLst/>
          </a:prstGeom>
          <a:noFill/>
          <a:ln w="25400">
            <a:solidFill>
              <a:srgbClr val="133D8D"/>
            </a:solidFill>
            <a:round/>
            <a:headEnd/>
            <a:tailEnd/>
          </a:ln>
          <a:effectLst/>
          <a:extLst>
            <a:ext uri="{909E8E84-426E-40DD-AFC4-6F175D3DCCD1}">
              <a14:hiddenFill xmlns:a14="http://schemas.microsoft.com/office/drawing/2010/main">
                <a:noFill/>
              </a14:hiddenFill>
            </a:ext>
          </a:extLst>
        </p:spPr>
      </p:cxnSp>
      <p:sp>
        <p:nvSpPr>
          <p:cNvPr id="22" name="Rectangle 21"/>
          <p:cNvSpPr/>
          <p:nvPr userDrawn="1"/>
        </p:nvSpPr>
        <p:spPr>
          <a:xfrm>
            <a:off x="285730" y="6438384"/>
            <a:ext cx="6031014" cy="184666"/>
          </a:xfrm>
          <a:prstGeom prst="rect">
            <a:avLst/>
          </a:prstGeom>
        </p:spPr>
        <p:txBody>
          <a:bodyPr wrap="square" lIns="0" tIns="0" rIns="0" bIns="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cs typeface="Arial" pitchFamily="34" charset="0"/>
              </a:rPr>
              <a:t>2019 Kenosha County Division of Health</a:t>
            </a:r>
            <a:endParaRPr kumimoji="0" lang="en-US" sz="1200" b="0" i="0" u="none" strike="noStrike" kern="1200" cap="none" spc="0" normalizeH="0" baseline="0" noProof="0" dirty="0">
              <a:ln>
                <a:noFill/>
              </a:ln>
              <a:solidFill>
                <a:srgbClr val="000000"/>
              </a:solidFill>
              <a:effectLst/>
              <a:uLnTx/>
              <a:uFillTx/>
              <a:latin typeface="Calibri" pitchFamily="34" charset="0"/>
              <a:cs typeface="Arial" pitchFamily="34"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91400" y="228600"/>
            <a:ext cx="1155469" cy="115546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7231"/>
            <a:ext cx="8229600" cy="685800"/>
          </a:xfrm>
        </p:spPr>
        <p:txBody>
          <a:bodyPr/>
          <a:lstStyle>
            <a:lvl1pPr>
              <a:defRPr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A465D7E7-DDC5-4121-9A51-8AC55BFE7562}" type="slidenum">
              <a:rPr lang="en-US"/>
              <a:pPr/>
              <a:t>‹#›</a:t>
            </a:fld>
            <a:endParaRPr lang="en-US"/>
          </a:p>
        </p:txBody>
      </p:sp>
    </p:spTree>
    <p:extLst>
      <p:ext uri="{BB962C8B-B14F-4D97-AF65-F5344CB8AC3E}">
        <p14:creationId xmlns:p14="http://schemas.microsoft.com/office/powerpoint/2010/main" val="129190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451884" y="1143000"/>
            <a:ext cx="4038600" cy="4302125"/>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143000"/>
            <a:ext cx="4038600" cy="4302125"/>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lvl1pPr>
              <a:defRPr/>
            </a:lvl1pPr>
          </a:lstStyle>
          <a:p>
            <a:fld id="{199B51A9-C153-46C6-961E-251B9F8FD538}" type="slidenum">
              <a:rPr lang="en-US"/>
              <a:pPr/>
              <a:t>‹#›</a:t>
            </a:fld>
            <a:endParaRPr lang="en-US"/>
          </a:p>
        </p:txBody>
      </p:sp>
    </p:spTree>
    <p:extLst>
      <p:ext uri="{BB962C8B-B14F-4D97-AF65-F5344CB8AC3E}">
        <p14:creationId xmlns:p14="http://schemas.microsoft.com/office/powerpoint/2010/main" val="282234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fld id="{A76D615C-E1B1-441B-90F6-3AA588852FFC}" type="slidenum">
              <a:rPr lang="en-US"/>
              <a:pPr/>
              <a:t>‹#›</a:t>
            </a:fld>
            <a:endParaRPr lang="en-US"/>
          </a:p>
        </p:txBody>
      </p:sp>
    </p:spTree>
    <p:extLst>
      <p:ext uri="{BB962C8B-B14F-4D97-AF65-F5344CB8AC3E}">
        <p14:creationId xmlns:p14="http://schemas.microsoft.com/office/powerpoint/2010/main" val="52776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316E6295-C4B1-44EB-A9CE-4030CC77DE6B}" type="slidenum">
              <a:rPr lang="en-US"/>
              <a:pPr/>
              <a:t>‹#›</a:t>
            </a:fld>
            <a:endParaRPr lang="en-US"/>
          </a:p>
        </p:txBody>
      </p:sp>
    </p:spTree>
    <p:extLst>
      <p:ext uri="{BB962C8B-B14F-4D97-AF65-F5344CB8AC3E}">
        <p14:creationId xmlns:p14="http://schemas.microsoft.com/office/powerpoint/2010/main" val="361346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losing slide, Illinois">
    <p:spTree>
      <p:nvGrpSpPr>
        <p:cNvPr id="1" name=""/>
        <p:cNvGrpSpPr/>
        <p:nvPr/>
      </p:nvGrpSpPr>
      <p:grpSpPr>
        <a:xfrm>
          <a:off x="0" y="0"/>
          <a:ext cx="0" cy="0"/>
          <a:chOff x="0" y="0"/>
          <a:chExt cx="0" cy="0"/>
        </a:xfrm>
      </p:grpSpPr>
      <p:sp>
        <p:nvSpPr>
          <p:cNvPr id="11" name="Content Placeholder 2"/>
          <p:cNvSpPr txBox="1">
            <a:spLocks/>
          </p:cNvSpPr>
          <p:nvPr userDrawn="1"/>
        </p:nvSpPr>
        <p:spPr bwMode="auto">
          <a:xfrm>
            <a:off x="2362200" y="5622836"/>
            <a:ext cx="641191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lgn="l" defTabSz="457200" rtl="0" eaLnBrk="0" fontAlgn="base" hangingPunct="0">
              <a:spcBef>
                <a:spcPct val="20000"/>
              </a:spcBef>
              <a:spcAft>
                <a:spcPct val="0"/>
              </a:spcAft>
              <a:defRPr sz="2400" kern="1200">
                <a:solidFill>
                  <a:srgbClr val="595959"/>
                </a:solidFill>
                <a:latin typeface="Arial"/>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charset="0"/>
              <a:buChar char="•"/>
              <a:defRPr sz="2000" kern="1200">
                <a:solidFill>
                  <a:srgbClr val="17375E"/>
                </a:solidFill>
                <a:latin typeface="Calibri"/>
                <a:ea typeface="ヒラギノ角ゴ Pro W3" charset="0"/>
                <a:cs typeface="+mn-cs"/>
              </a:defRPr>
            </a:lvl2pPr>
            <a:lvl3pPr marL="1143000" indent="-228600" algn="l" defTabSz="457200" rtl="0" eaLnBrk="0" fontAlgn="base" hangingPunct="0">
              <a:spcBef>
                <a:spcPct val="20000"/>
              </a:spcBef>
              <a:spcAft>
                <a:spcPct val="0"/>
              </a:spcAft>
              <a:buFont typeface="Wingdings" charset="0"/>
              <a:buChar char="Ø"/>
              <a:defRPr kern="1200">
                <a:solidFill>
                  <a:srgbClr val="17375E"/>
                </a:solidFill>
                <a:latin typeface="Calibri"/>
                <a:ea typeface="ヒラギノ角ゴ Pro W3" charset="0"/>
                <a:cs typeface="+mn-cs"/>
              </a:defRPr>
            </a:lvl3pPr>
            <a:lvl4pPr marL="1600200" indent="-228600" algn="l" defTabSz="457200" rtl="0" eaLnBrk="0" fontAlgn="base" hangingPunct="0">
              <a:spcBef>
                <a:spcPct val="20000"/>
              </a:spcBef>
              <a:spcAft>
                <a:spcPct val="0"/>
              </a:spcAft>
              <a:buFont typeface="Arial" charset="0"/>
              <a:buChar char="–"/>
              <a:defRPr sz="1600" kern="1200">
                <a:solidFill>
                  <a:srgbClr val="17375E"/>
                </a:solidFill>
                <a:latin typeface="Calibri"/>
                <a:ea typeface="ヒラギノ角ゴ Pro W3" charset="0"/>
                <a:cs typeface="+mn-cs"/>
              </a:defRPr>
            </a:lvl4pPr>
            <a:lvl5pPr marL="2057400" indent="-228600" algn="l" defTabSz="457200" rtl="0" eaLnBrk="0" fontAlgn="base" hangingPunct="0">
              <a:spcBef>
                <a:spcPct val="20000"/>
              </a:spcBef>
              <a:spcAft>
                <a:spcPct val="0"/>
              </a:spcAft>
              <a:buFont typeface="Arial" charset="0"/>
              <a:buChar char="»"/>
              <a:defRPr sz="1600" kern="1200">
                <a:solidFill>
                  <a:srgbClr val="17375E"/>
                </a:solidFill>
                <a:latin typeface="Calibri"/>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eaLnBrk="1" fontAlgn="auto" hangingPunct="1">
              <a:lnSpc>
                <a:spcPct val="95000"/>
              </a:lnSpc>
              <a:spcAft>
                <a:spcPts val="0"/>
              </a:spcAft>
              <a:defRPr/>
            </a:pPr>
            <a:r>
              <a:rPr lang="en-US" sz="1200" dirty="0" smtClean="0">
                <a:solidFill>
                  <a:srgbClr val="000000"/>
                </a:solidFill>
                <a:latin typeface="+mn-lt"/>
                <a:cs typeface="Calibri"/>
              </a:rPr>
              <a:t>8600</a:t>
            </a:r>
            <a:r>
              <a:rPr lang="en-US" sz="1200" baseline="0" dirty="0" smtClean="0">
                <a:solidFill>
                  <a:srgbClr val="000000"/>
                </a:solidFill>
                <a:latin typeface="+mn-lt"/>
                <a:cs typeface="Calibri"/>
              </a:rPr>
              <a:t> Sheridan Rd</a:t>
            </a:r>
            <a:r>
              <a:rPr lang="en-US" sz="1200" dirty="0" smtClean="0">
                <a:solidFill>
                  <a:srgbClr val="000000"/>
                </a:solidFill>
                <a:latin typeface="+mn-lt"/>
                <a:cs typeface="Calibri"/>
              </a:rPr>
              <a:t>, Kenosha,</a:t>
            </a:r>
            <a:r>
              <a:rPr lang="en-US" sz="1200" baseline="0" dirty="0" smtClean="0">
                <a:solidFill>
                  <a:srgbClr val="000000"/>
                </a:solidFill>
                <a:latin typeface="+mn-lt"/>
                <a:cs typeface="Calibri"/>
              </a:rPr>
              <a:t> </a:t>
            </a:r>
            <a:r>
              <a:rPr lang="en-US" sz="1200" dirty="0" smtClean="0">
                <a:solidFill>
                  <a:srgbClr val="000000"/>
                </a:solidFill>
                <a:latin typeface="+mn-lt"/>
                <a:cs typeface="Calibri"/>
              </a:rPr>
              <a:t>WI 53143</a:t>
            </a:r>
            <a:endParaRPr lang="en-US" sz="1200" dirty="0">
              <a:solidFill>
                <a:srgbClr val="000000"/>
              </a:solidFill>
              <a:latin typeface="+mn-lt"/>
              <a:cs typeface="Calibri"/>
            </a:endParaRPr>
          </a:p>
          <a:p>
            <a:pPr marL="0" indent="0" algn="r" eaLnBrk="1" fontAlgn="auto" hangingPunct="1">
              <a:lnSpc>
                <a:spcPct val="95000"/>
              </a:lnSpc>
              <a:spcAft>
                <a:spcPts val="0"/>
              </a:spcAft>
              <a:defRPr/>
            </a:pPr>
            <a:r>
              <a:rPr lang="en-US" sz="1200" dirty="0" smtClean="0">
                <a:solidFill>
                  <a:srgbClr val="000000"/>
                </a:solidFill>
                <a:latin typeface="+mn-lt"/>
                <a:cs typeface="Calibri"/>
              </a:rPr>
              <a:t>262.605.6700 </a:t>
            </a:r>
            <a:r>
              <a:rPr lang="en-US" sz="1200" dirty="0">
                <a:solidFill>
                  <a:srgbClr val="000000"/>
                </a:solidFill>
                <a:latin typeface="+mn-lt"/>
                <a:cs typeface="Calibri"/>
              </a:rPr>
              <a:t>phone</a:t>
            </a:r>
            <a:r>
              <a:rPr lang="en-US" sz="1200" dirty="0">
                <a:solidFill>
                  <a:srgbClr val="000000"/>
                </a:solidFill>
                <a:latin typeface="+mn-lt"/>
                <a:cs typeface="Arial"/>
              </a:rPr>
              <a:t>  </a:t>
            </a:r>
            <a:endParaRPr lang="en-US" sz="1200" dirty="0">
              <a:solidFill>
                <a:srgbClr val="000000"/>
              </a:solidFill>
              <a:latin typeface="+mn-lt"/>
              <a:cs typeface="Calibri"/>
            </a:endParaRPr>
          </a:p>
          <a:p>
            <a:pPr marL="0" indent="0" algn="r" eaLnBrk="1" fontAlgn="auto" hangingPunct="1">
              <a:lnSpc>
                <a:spcPct val="95000"/>
              </a:lnSpc>
              <a:spcAft>
                <a:spcPts val="0"/>
              </a:spcAft>
              <a:defRPr/>
            </a:pPr>
            <a:r>
              <a:rPr lang="en-US" sz="1200" dirty="0" smtClean="0">
                <a:solidFill>
                  <a:srgbClr val="000000"/>
                </a:solidFill>
                <a:latin typeface="+mn-lt"/>
                <a:cs typeface="Calibri"/>
              </a:rPr>
              <a:t>Kenoshacounty.org</a:t>
            </a:r>
            <a:endParaRPr lang="en-US" sz="1200" dirty="0">
              <a:solidFill>
                <a:srgbClr val="000000"/>
              </a:solidFill>
              <a:latin typeface="+mn-lt"/>
              <a:cs typeface="Calibri"/>
            </a:endParaRPr>
          </a:p>
        </p:txBody>
      </p:sp>
      <p:cxnSp>
        <p:nvCxnSpPr>
          <p:cNvPr id="6" name="Straight Connector 5"/>
          <p:cNvCxnSpPr>
            <a:cxnSpLocks noChangeShapeType="1"/>
          </p:cNvCxnSpPr>
          <p:nvPr userDrawn="1"/>
        </p:nvCxnSpPr>
        <p:spPr bwMode="auto">
          <a:xfrm>
            <a:off x="361969" y="6350000"/>
            <a:ext cx="8412480" cy="0"/>
          </a:xfrm>
          <a:prstGeom prst="line">
            <a:avLst/>
          </a:prstGeom>
          <a:noFill/>
          <a:ln w="25400">
            <a:solidFill>
              <a:srgbClr val="133D8D"/>
            </a:solidFill>
            <a:round/>
            <a:headEnd/>
            <a:tailEnd/>
          </a:ln>
          <a:effectLst/>
          <a:extLst>
            <a:ext uri="{909E8E84-426E-40DD-AFC4-6F175D3DCCD1}">
              <a14:hiddenFill xmlns:a14="http://schemas.microsoft.com/office/drawing/2010/main">
                <a:noFill/>
              </a14:hiddenFill>
            </a:ext>
          </a:extLst>
        </p:spPr>
      </p:cxnSp>
      <p:sp>
        <p:nvSpPr>
          <p:cNvPr id="9" name="Rectangle 8"/>
          <p:cNvSpPr/>
          <p:nvPr userDrawn="1"/>
        </p:nvSpPr>
        <p:spPr>
          <a:xfrm>
            <a:off x="369786" y="6519084"/>
            <a:ext cx="4572000" cy="184666"/>
          </a:xfrm>
          <a:prstGeom prst="rect">
            <a:avLst/>
          </a:prstGeom>
        </p:spPr>
        <p:txBody>
          <a:bodyPr lIns="0" tIns="0" rIns="0" bIns="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itchFamily="34" charset="0"/>
                <a:cs typeface="Arial" pitchFamily="34" charset="0"/>
              </a:rPr>
              <a:t>2019 Kenosha County Division of Health</a:t>
            </a:r>
            <a:endParaRPr kumimoji="0" lang="en-US" sz="1200" b="0" i="0" u="none" strike="noStrike" kern="1200" cap="none" spc="0" normalizeH="0" baseline="0" noProof="0" dirty="0">
              <a:ln>
                <a:noFill/>
              </a:ln>
              <a:solidFill>
                <a:srgbClr val="000000"/>
              </a:solidFill>
              <a:effectLst/>
              <a:uLnTx/>
              <a:uFillTx/>
              <a:latin typeface="Calibri" pitchFamily="34" charset="0"/>
              <a:cs typeface="Arial" pitchFamily="34" charset="0"/>
            </a:endParaRPr>
          </a:p>
        </p:txBody>
      </p:sp>
      <p:pic>
        <p:nvPicPr>
          <p:cNvPr id="2" name="Picture 1"/>
          <p:cNvPicPr>
            <a:picLocks noChangeAspect="1"/>
          </p:cNvPicPr>
          <p:nvPr userDrawn="1"/>
        </p:nvPicPr>
        <p:blipFill>
          <a:blip r:embed="rId2"/>
          <a:stretch>
            <a:fillRect/>
          </a:stretch>
        </p:blipFill>
        <p:spPr>
          <a:xfrm>
            <a:off x="3506171" y="1752600"/>
            <a:ext cx="2124075" cy="2124075"/>
          </a:xfrm>
          <a:prstGeom prst="rect">
            <a:avLst/>
          </a:prstGeom>
        </p:spPr>
      </p:pic>
    </p:spTree>
    <p:extLst>
      <p:ext uri="{BB962C8B-B14F-4D97-AF65-F5344CB8AC3E}">
        <p14:creationId xmlns:p14="http://schemas.microsoft.com/office/powerpoint/2010/main" val="253576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bwMode="auto">
          <a:xfrm>
            <a:off x="457200" y="2286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40291" name="Rectangle 3"/>
          <p:cNvSpPr>
            <a:spLocks noGrp="1" noChangeArrowheads="1"/>
          </p:cNvSpPr>
          <p:nvPr>
            <p:ph type="body" idx="1"/>
          </p:nvPr>
        </p:nvSpPr>
        <p:spPr bwMode="auto">
          <a:xfrm>
            <a:off x="457200" y="1031875"/>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0294" name="Rectangle 6"/>
          <p:cNvSpPr>
            <a:spLocks noGrp="1" noChangeArrowheads="1"/>
          </p:cNvSpPr>
          <p:nvPr>
            <p:ph type="sldNum" sz="quarter" idx="4"/>
          </p:nvPr>
        </p:nvSpPr>
        <p:spPr bwMode="auto">
          <a:xfrm>
            <a:off x="7162800" y="6400799"/>
            <a:ext cx="1905000" cy="261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latin typeface="Calibri" panose="020F0502020204030204" pitchFamily="34" charset="0"/>
              </a:defRPr>
            </a:lvl1pPr>
          </a:lstStyle>
          <a:p>
            <a:fld id="{EDFB6336-F591-4D76-88F3-4846568E0B90}" type="slidenum">
              <a:rPr lang="en-US" smtClean="0"/>
              <a:pPr/>
              <a:t>‹#›</a:t>
            </a:fld>
            <a:endParaRPr lang="en-US"/>
          </a:p>
        </p:txBody>
      </p:sp>
      <p:cxnSp>
        <p:nvCxnSpPr>
          <p:cNvPr id="17" name="Straight Connector 16"/>
          <p:cNvCxnSpPr>
            <a:cxnSpLocks noChangeShapeType="1"/>
          </p:cNvCxnSpPr>
          <p:nvPr userDrawn="1"/>
        </p:nvCxnSpPr>
        <p:spPr bwMode="auto">
          <a:xfrm>
            <a:off x="457200" y="6172200"/>
            <a:ext cx="8412480" cy="0"/>
          </a:xfrm>
          <a:prstGeom prst="line">
            <a:avLst/>
          </a:prstGeom>
          <a:noFill/>
          <a:ln w="25400">
            <a:solidFill>
              <a:srgbClr val="133D8D"/>
            </a:solidFill>
            <a:round/>
            <a:headEnd/>
            <a:tailEnd/>
          </a:ln>
          <a:effectLst/>
          <a:extLst>
            <a:ext uri="{909E8E84-426E-40DD-AFC4-6F175D3DCCD1}">
              <a14:hiddenFill xmlns:a14="http://schemas.microsoft.com/office/drawing/2010/main">
                <a:noFill/>
              </a14:hiddenFill>
            </a:ext>
          </a:extLst>
        </p:spPr>
      </p:cxnSp>
      <p:cxnSp>
        <p:nvCxnSpPr>
          <p:cNvPr id="28" name="Straight Connector 27"/>
          <p:cNvCxnSpPr>
            <a:cxnSpLocks noChangeShapeType="1"/>
          </p:cNvCxnSpPr>
          <p:nvPr userDrawn="1"/>
        </p:nvCxnSpPr>
        <p:spPr bwMode="auto">
          <a:xfrm flipV="1">
            <a:off x="1752600" y="6400799"/>
            <a:ext cx="0" cy="304800"/>
          </a:xfrm>
          <a:prstGeom prst="line">
            <a:avLst/>
          </a:prstGeom>
          <a:noFill/>
          <a:ln w="25400">
            <a:solidFill>
              <a:srgbClr val="133D8D"/>
            </a:solidFill>
            <a:round/>
            <a:headEnd/>
            <a:tailEnd/>
          </a:ln>
          <a:effectLst/>
          <a:extLst>
            <a:ext uri="{909E8E84-426E-40DD-AFC4-6F175D3DCCD1}">
              <a14:hiddenFill xmlns:a14="http://schemas.microsoft.com/office/drawing/2010/main">
                <a:noFill/>
              </a14:hiddenFill>
            </a:ext>
          </a:extLst>
        </p:spPr>
      </p:cxnSp>
      <p:sp>
        <p:nvSpPr>
          <p:cNvPr id="8" name="Rectangle 6"/>
          <p:cNvSpPr txBox="1">
            <a:spLocks noChangeArrowheads="1"/>
          </p:cNvSpPr>
          <p:nvPr userDrawn="1"/>
        </p:nvSpPr>
        <p:spPr bwMode="auto">
          <a:xfrm>
            <a:off x="1828800" y="6379341"/>
            <a:ext cx="3657600" cy="283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b="0"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Black" pitchFamily="34" charset="0"/>
                <a:ea typeface="+mn-ea"/>
                <a:cs typeface="+mn-cs"/>
              </a:defRPr>
            </a:lvl5pPr>
            <a:lvl6pPr marL="2286000" algn="l" defTabSz="914400" rtl="0" eaLnBrk="1" latinLnBrk="0" hangingPunct="1">
              <a:defRPr b="1" kern="1200">
                <a:solidFill>
                  <a:schemeClr val="tx1"/>
                </a:solidFill>
                <a:latin typeface="Arial Black" pitchFamily="34" charset="0"/>
                <a:ea typeface="+mn-ea"/>
                <a:cs typeface="+mn-cs"/>
              </a:defRPr>
            </a:lvl6pPr>
            <a:lvl7pPr marL="2743200" algn="l" defTabSz="914400" rtl="0" eaLnBrk="1" latinLnBrk="0" hangingPunct="1">
              <a:defRPr b="1" kern="1200">
                <a:solidFill>
                  <a:schemeClr val="tx1"/>
                </a:solidFill>
                <a:latin typeface="Arial Black" pitchFamily="34" charset="0"/>
                <a:ea typeface="+mn-ea"/>
                <a:cs typeface="+mn-cs"/>
              </a:defRPr>
            </a:lvl7pPr>
            <a:lvl8pPr marL="3200400" algn="l" defTabSz="914400" rtl="0" eaLnBrk="1" latinLnBrk="0" hangingPunct="1">
              <a:defRPr b="1" kern="1200">
                <a:solidFill>
                  <a:schemeClr val="tx1"/>
                </a:solidFill>
                <a:latin typeface="Arial Black" pitchFamily="34" charset="0"/>
                <a:ea typeface="+mn-ea"/>
                <a:cs typeface="+mn-cs"/>
              </a:defRPr>
            </a:lvl8pPr>
            <a:lvl9pPr marL="3657600" algn="l" defTabSz="914400" rtl="0" eaLnBrk="1" latinLnBrk="0" hangingPunct="1">
              <a:defRPr b="1" kern="1200">
                <a:solidFill>
                  <a:schemeClr val="tx1"/>
                </a:solidFill>
                <a:latin typeface="Arial Black" pitchFamily="34" charset="0"/>
                <a:ea typeface="+mn-ea"/>
                <a:cs typeface="+mn-cs"/>
              </a:defRPr>
            </a:lvl9pPr>
          </a:lstStyle>
          <a:p>
            <a:pPr algn="l"/>
            <a:r>
              <a:rPr lang="en-US" sz="1800" b="1" dirty="0" smtClean="0">
                <a:solidFill>
                  <a:schemeClr val="accent1">
                    <a:lumMod val="75000"/>
                  </a:schemeClr>
                </a:solidFill>
              </a:rPr>
              <a:t>Kenosha County Division of Health</a:t>
            </a:r>
            <a:endParaRPr lang="en-US" sz="1800" b="1" dirty="0">
              <a:solidFill>
                <a:schemeClr val="accent1">
                  <a:lumMod val="75000"/>
                </a:schemeClr>
              </a:solidFill>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85800" y="6234433"/>
            <a:ext cx="533400" cy="533400"/>
          </a:xfrm>
          <a:prstGeom prst="rect">
            <a:avLst/>
          </a:prstGeom>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1" r:id="rId3"/>
    <p:sldLayoutId id="2147483773" r:id="rId4"/>
    <p:sldLayoutId id="2147483774" r:id="rId5"/>
    <p:sldLayoutId id="2147483779" r:id="rId6"/>
  </p:sldLayoutIdLst>
  <p:hf sldNum="0" hdr="0" dt="0"/>
  <p:txStyles>
    <p:titleStyle>
      <a:lvl1pPr algn="l" rtl="0" fontAlgn="base">
        <a:spcBef>
          <a:spcPct val="0"/>
        </a:spcBef>
        <a:spcAft>
          <a:spcPct val="0"/>
        </a:spcAft>
        <a:defRPr sz="3200">
          <a:solidFill>
            <a:schemeClr val="tx2">
              <a:lumMod val="50000"/>
            </a:schemeClr>
          </a:solidFill>
          <a:latin typeface="+mn-lt"/>
          <a:ea typeface="+mj-ea"/>
          <a:cs typeface="+mj-cs"/>
        </a:defRPr>
      </a:lvl1pPr>
      <a:lvl2pPr algn="l" rtl="0" fontAlgn="base">
        <a:spcBef>
          <a:spcPct val="0"/>
        </a:spcBef>
        <a:spcAft>
          <a:spcPct val="0"/>
        </a:spcAft>
        <a:defRPr sz="3600">
          <a:solidFill>
            <a:schemeClr val="tx2"/>
          </a:solidFill>
          <a:latin typeface="Arial Black" pitchFamily="34" charset="0"/>
        </a:defRPr>
      </a:lvl2pPr>
      <a:lvl3pPr algn="l" rtl="0" fontAlgn="base">
        <a:spcBef>
          <a:spcPct val="0"/>
        </a:spcBef>
        <a:spcAft>
          <a:spcPct val="0"/>
        </a:spcAft>
        <a:defRPr sz="3600">
          <a:solidFill>
            <a:schemeClr val="tx2"/>
          </a:solidFill>
          <a:latin typeface="Arial Black" pitchFamily="34" charset="0"/>
        </a:defRPr>
      </a:lvl3pPr>
      <a:lvl4pPr algn="l" rtl="0" fontAlgn="base">
        <a:spcBef>
          <a:spcPct val="0"/>
        </a:spcBef>
        <a:spcAft>
          <a:spcPct val="0"/>
        </a:spcAft>
        <a:defRPr sz="3600">
          <a:solidFill>
            <a:schemeClr val="tx2"/>
          </a:solidFill>
          <a:latin typeface="Arial Black" pitchFamily="34" charset="0"/>
        </a:defRPr>
      </a:lvl4pPr>
      <a:lvl5pPr algn="l" rtl="0" fontAlgn="base">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469900" indent="-469900" algn="l" rtl="0" fontAlgn="base">
        <a:spcBef>
          <a:spcPct val="20000"/>
        </a:spcBef>
        <a:spcAft>
          <a:spcPct val="0"/>
        </a:spcAft>
        <a:buClr>
          <a:schemeClr val="tx2">
            <a:lumMod val="50000"/>
          </a:schemeClr>
        </a:buClr>
        <a:buSzPct val="70000"/>
        <a:buFont typeface="Arial" panose="020B0604020202020204" pitchFamily="34" charset="0"/>
        <a:buChar char="•"/>
        <a:defRPr sz="2400">
          <a:solidFill>
            <a:schemeClr val="tx2">
              <a:lumMod val="50000"/>
            </a:schemeClr>
          </a:solidFill>
          <a:latin typeface="+mn-lt"/>
          <a:ea typeface="+mn-ea"/>
          <a:cs typeface="+mn-cs"/>
        </a:defRPr>
      </a:lvl1pPr>
      <a:lvl2pPr marL="908050" indent="-436563" algn="l" rtl="0" fontAlgn="base">
        <a:spcBef>
          <a:spcPct val="20000"/>
        </a:spcBef>
        <a:spcAft>
          <a:spcPct val="0"/>
        </a:spcAft>
        <a:buClr>
          <a:schemeClr val="tx2">
            <a:lumMod val="50000"/>
          </a:schemeClr>
        </a:buClr>
        <a:buSzPct val="75000"/>
        <a:buFont typeface="Arial" panose="020B0604020202020204" pitchFamily="34" charset="0"/>
        <a:buChar char="‒"/>
        <a:defRPr sz="2000">
          <a:solidFill>
            <a:schemeClr val="tx2">
              <a:lumMod val="50000"/>
            </a:schemeClr>
          </a:solidFill>
          <a:latin typeface="+mn-lt"/>
        </a:defRPr>
      </a:lvl2pPr>
      <a:lvl3pPr marL="1377950" indent="-468313" algn="l" rtl="0" fontAlgn="base">
        <a:spcBef>
          <a:spcPct val="20000"/>
        </a:spcBef>
        <a:spcAft>
          <a:spcPct val="0"/>
        </a:spcAft>
        <a:buClr>
          <a:schemeClr val="tx2">
            <a:lumMod val="50000"/>
          </a:schemeClr>
        </a:buClr>
        <a:buSzPct val="65000"/>
        <a:buFont typeface="Wingdings" panose="05000000000000000000" pitchFamily="2" charset="2"/>
        <a:buChar char="§"/>
        <a:defRPr sz="1800">
          <a:solidFill>
            <a:schemeClr val="tx2">
              <a:lumMod val="50000"/>
            </a:schemeClr>
          </a:solidFill>
          <a:latin typeface="+mn-lt"/>
        </a:defRPr>
      </a:lvl3pPr>
      <a:lvl4pPr marL="1827213" indent="-438150" algn="l" rtl="0" fontAlgn="base">
        <a:spcBef>
          <a:spcPct val="20000"/>
        </a:spcBef>
        <a:spcAft>
          <a:spcPct val="0"/>
        </a:spcAft>
        <a:buClr>
          <a:schemeClr val="tx2">
            <a:lumMod val="50000"/>
          </a:schemeClr>
        </a:buClr>
        <a:buSzPct val="75000"/>
        <a:buFont typeface="Arial" panose="020B0604020202020204" pitchFamily="34" charset="0"/>
        <a:buChar char="‒"/>
        <a:defRPr sz="1600">
          <a:solidFill>
            <a:schemeClr val="tx2">
              <a:lumMod val="50000"/>
            </a:schemeClr>
          </a:solidFill>
          <a:latin typeface="+mn-lt"/>
        </a:defRPr>
      </a:lvl4pPr>
      <a:lvl5pPr marL="2297113" indent="-468313" algn="l" rtl="0" fontAlgn="base">
        <a:spcBef>
          <a:spcPct val="20000"/>
        </a:spcBef>
        <a:spcAft>
          <a:spcPct val="0"/>
        </a:spcAft>
        <a:buClr>
          <a:schemeClr val="tx2">
            <a:lumMod val="50000"/>
          </a:schemeClr>
        </a:buClr>
        <a:buSzPct val="50000"/>
        <a:buFont typeface="Arial" panose="020B0604020202020204" pitchFamily="34" charset="0"/>
        <a:buChar char="•"/>
        <a:defRPr sz="2000">
          <a:solidFill>
            <a:schemeClr val="tx2">
              <a:lumMod val="50000"/>
            </a:schemeClr>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kenosha-county-covid-19-response-kenoshacounty.hub.arcgis.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spcBef>
                <a:spcPct val="5000"/>
              </a:spcBef>
            </a:pPr>
            <a:r>
              <a:rPr lang="en-US" altLang="en-US" b="1" dirty="0" smtClean="0">
                <a:latin typeface="Berlin Sans FB Demi" panose="020E0802020502020306" pitchFamily="34" charset="0"/>
              </a:rPr>
              <a:t>Kenosha </a:t>
            </a:r>
            <a:r>
              <a:rPr lang="en-US" altLang="en-US" b="1" dirty="0">
                <a:latin typeface="Berlin Sans FB Demi" panose="020E0802020502020306" pitchFamily="34" charset="0"/>
              </a:rPr>
              <a:t>County </a:t>
            </a:r>
            <a:r>
              <a:rPr lang="en-US" altLang="en-US" b="1" dirty="0" smtClean="0">
                <a:latin typeface="Berlin Sans FB Demi" panose="020E0802020502020306" pitchFamily="34" charset="0"/>
              </a:rPr>
              <a:t/>
            </a:r>
            <a:br>
              <a:rPr lang="en-US" altLang="en-US" b="1" dirty="0" smtClean="0">
                <a:latin typeface="Berlin Sans FB Demi" panose="020E0802020502020306" pitchFamily="34" charset="0"/>
              </a:rPr>
            </a:br>
            <a:r>
              <a:rPr lang="en-US" altLang="en-US" b="1" dirty="0" smtClean="0">
                <a:latin typeface="Berlin Sans FB Demi" panose="020E0802020502020306" pitchFamily="34" charset="0"/>
              </a:rPr>
              <a:t>Division </a:t>
            </a:r>
            <a:r>
              <a:rPr lang="en-US" altLang="en-US" b="1" dirty="0">
                <a:latin typeface="Berlin Sans FB Demi" panose="020E0802020502020306" pitchFamily="34" charset="0"/>
              </a:rPr>
              <a:t>of Health</a:t>
            </a:r>
            <a:br>
              <a:rPr lang="en-US" altLang="en-US" b="1" dirty="0">
                <a:latin typeface="Berlin Sans FB Demi" panose="020E0802020502020306" pitchFamily="34" charset="0"/>
              </a:rPr>
            </a:br>
            <a:endParaRPr lang="en-US" dirty="0"/>
          </a:p>
        </p:txBody>
      </p:sp>
      <p:sp>
        <p:nvSpPr>
          <p:cNvPr id="2050" name="Rectangle 3"/>
          <p:cNvSpPr>
            <a:spLocks noGrp="1" noChangeArrowheads="1"/>
          </p:cNvSpPr>
          <p:nvPr>
            <p:ph type="subTitle" idx="1"/>
          </p:nvPr>
        </p:nvSpPr>
        <p:spPr/>
        <p:txBody>
          <a:bodyPr/>
          <a:lstStyle/>
          <a:p>
            <a:pPr eaLnBrk="1" hangingPunct="1">
              <a:spcBef>
                <a:spcPct val="5000"/>
              </a:spcBef>
            </a:pPr>
            <a:r>
              <a:rPr lang="en-US" altLang="en-US" b="1" dirty="0" smtClean="0">
                <a:latin typeface="Berlin Sans FB Demi" panose="020E0802020502020306" pitchFamily="34" charset="0"/>
              </a:rPr>
              <a:t>Bridget Cardinali, RN</a:t>
            </a:r>
          </a:p>
          <a:p>
            <a:pPr eaLnBrk="1" hangingPunct="1">
              <a:spcBef>
                <a:spcPct val="5000"/>
              </a:spcBef>
            </a:pPr>
            <a:r>
              <a:rPr lang="en-US" altLang="en-US" b="1" dirty="0" smtClean="0">
                <a:latin typeface="Berlin Sans FB Demi" panose="020E0802020502020306" pitchFamily="34" charset="0"/>
              </a:rPr>
              <a:t>Public Health Nurse</a:t>
            </a:r>
          </a:p>
          <a:p>
            <a:pPr eaLnBrk="1" hangingPunct="1">
              <a:spcBef>
                <a:spcPct val="5000"/>
              </a:spcBef>
            </a:pPr>
            <a:r>
              <a:rPr lang="en-US" altLang="en-US" b="1" dirty="0" smtClean="0">
                <a:latin typeface="Berlin Sans FB Demi" panose="020E0802020502020306" pitchFamily="34" charset="0"/>
              </a:rPr>
              <a:t>April 16, 2020</a:t>
            </a:r>
            <a:endParaRPr lang="en-US" altLang="en-US" b="1" dirty="0" smtClean="0">
              <a:latin typeface="Berlin Sans FB Demi" panose="020E0802020502020306" pitchFamily="34" charset="0"/>
            </a:endParaRPr>
          </a:p>
        </p:txBody>
      </p:sp>
    </p:spTree>
    <p:extLst>
      <p:ext uri="{BB962C8B-B14F-4D97-AF65-F5344CB8AC3E}">
        <p14:creationId xmlns:p14="http://schemas.microsoft.com/office/powerpoint/2010/main" val="310548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81084"/>
            <a:ext cx="6629400" cy="914400"/>
          </a:xfrm>
        </p:spPr>
        <p:txBody>
          <a:bodyPr/>
          <a:lstStyle/>
          <a:p>
            <a:r>
              <a:rPr lang="en-US" b="1" dirty="0" smtClean="0"/>
              <a:t>What will be discussed:</a:t>
            </a:r>
            <a:endParaRPr lang="en-US" b="1" dirty="0"/>
          </a:p>
        </p:txBody>
      </p:sp>
      <p:sp>
        <p:nvSpPr>
          <p:cNvPr id="3" name="Content Placeholder 2"/>
          <p:cNvSpPr>
            <a:spLocks noGrp="1"/>
          </p:cNvSpPr>
          <p:nvPr>
            <p:ph type="subTitle" idx="1"/>
          </p:nvPr>
        </p:nvSpPr>
        <p:spPr/>
        <p:txBody>
          <a:bodyPr/>
          <a:lstStyle/>
          <a:p>
            <a:endParaRPr lang="en-US" dirty="0"/>
          </a:p>
          <a:p>
            <a:endParaRPr lang="en-US" dirty="0"/>
          </a:p>
          <a:p>
            <a:endParaRPr lang="en-US" dirty="0"/>
          </a:p>
        </p:txBody>
      </p:sp>
      <p:sp>
        <p:nvSpPr>
          <p:cNvPr id="5" name="Content Placeholder 3"/>
          <p:cNvSpPr txBox="1">
            <a:spLocks/>
          </p:cNvSpPr>
          <p:nvPr/>
        </p:nvSpPr>
        <p:spPr bwMode="auto">
          <a:xfrm>
            <a:off x="685800" y="16764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chemeClr val="tx2">
                  <a:lumMod val="50000"/>
                </a:schemeClr>
              </a:buClr>
              <a:buSzPct val="70000"/>
              <a:buFont typeface="Wingdings" pitchFamily="2" charset="2"/>
              <a:buNone/>
              <a:defRPr sz="2800">
                <a:solidFill>
                  <a:schemeClr val="tx2">
                    <a:lumMod val="50000"/>
                  </a:schemeClr>
                </a:solidFill>
                <a:latin typeface="Calibri" panose="020F0502020204030204" pitchFamily="34" charset="0"/>
                <a:ea typeface="+mn-ea"/>
                <a:cs typeface="+mn-cs"/>
              </a:defRPr>
            </a:lvl1pPr>
            <a:lvl2pPr marL="908050" indent="-436563" algn="l" rtl="0" fontAlgn="base">
              <a:spcBef>
                <a:spcPct val="20000"/>
              </a:spcBef>
              <a:spcAft>
                <a:spcPct val="0"/>
              </a:spcAft>
              <a:buClr>
                <a:schemeClr val="tx2">
                  <a:lumMod val="50000"/>
                </a:schemeClr>
              </a:buClr>
              <a:buSzPct val="75000"/>
              <a:buFont typeface="Arial" panose="020B0604020202020204" pitchFamily="34" charset="0"/>
              <a:buChar char="‒"/>
              <a:defRPr sz="2000">
                <a:solidFill>
                  <a:schemeClr val="tx2">
                    <a:lumMod val="50000"/>
                  </a:schemeClr>
                </a:solidFill>
                <a:latin typeface="+mn-lt"/>
              </a:defRPr>
            </a:lvl2pPr>
            <a:lvl3pPr marL="1377950" indent="-468313" algn="l" rtl="0" fontAlgn="base">
              <a:spcBef>
                <a:spcPct val="20000"/>
              </a:spcBef>
              <a:spcAft>
                <a:spcPct val="0"/>
              </a:spcAft>
              <a:buClr>
                <a:schemeClr val="tx2">
                  <a:lumMod val="50000"/>
                </a:schemeClr>
              </a:buClr>
              <a:buSzPct val="65000"/>
              <a:buFont typeface="Wingdings" panose="05000000000000000000" pitchFamily="2" charset="2"/>
              <a:buChar char="§"/>
              <a:defRPr sz="1800">
                <a:solidFill>
                  <a:schemeClr val="tx2">
                    <a:lumMod val="50000"/>
                  </a:schemeClr>
                </a:solidFill>
                <a:latin typeface="+mn-lt"/>
              </a:defRPr>
            </a:lvl3pPr>
            <a:lvl4pPr marL="1827213" indent="-438150" algn="l" rtl="0" fontAlgn="base">
              <a:spcBef>
                <a:spcPct val="20000"/>
              </a:spcBef>
              <a:spcAft>
                <a:spcPct val="0"/>
              </a:spcAft>
              <a:buClr>
                <a:schemeClr val="tx2">
                  <a:lumMod val="50000"/>
                </a:schemeClr>
              </a:buClr>
              <a:buSzPct val="75000"/>
              <a:buFont typeface="Arial" panose="020B0604020202020204" pitchFamily="34" charset="0"/>
              <a:buChar char="‒"/>
              <a:defRPr sz="1600">
                <a:solidFill>
                  <a:schemeClr val="tx2">
                    <a:lumMod val="50000"/>
                  </a:schemeClr>
                </a:solidFill>
                <a:latin typeface="+mn-lt"/>
              </a:defRPr>
            </a:lvl4pPr>
            <a:lvl5pPr marL="2297113" indent="-468313" algn="l" rtl="0" fontAlgn="base">
              <a:spcBef>
                <a:spcPct val="20000"/>
              </a:spcBef>
              <a:spcAft>
                <a:spcPct val="0"/>
              </a:spcAft>
              <a:buClr>
                <a:schemeClr val="tx2">
                  <a:lumMod val="50000"/>
                </a:schemeClr>
              </a:buClr>
              <a:buSzPct val="50000"/>
              <a:buFont typeface="Arial" panose="020B0604020202020204" pitchFamily="34" charset="0"/>
              <a:buChar char="•"/>
              <a:defRPr sz="2000">
                <a:solidFill>
                  <a:schemeClr val="tx2">
                    <a:lumMod val="50000"/>
                  </a:schemeClr>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r>
              <a:rPr lang="en-US" sz="3200" b="0" dirty="0" smtClean="0"/>
              <a:t>Symptoms of COVID 19</a:t>
            </a:r>
          </a:p>
          <a:p>
            <a:r>
              <a:rPr lang="en-US" sz="3200" b="0" dirty="0" smtClean="0"/>
              <a:t>When </a:t>
            </a:r>
            <a:r>
              <a:rPr lang="en-US" sz="3200" b="0" dirty="0"/>
              <a:t>to call a medical </a:t>
            </a:r>
            <a:r>
              <a:rPr lang="en-US" sz="3200" b="0" dirty="0" smtClean="0"/>
              <a:t>provider</a:t>
            </a:r>
          </a:p>
          <a:p>
            <a:r>
              <a:rPr lang="en-US" sz="3200" b="0" dirty="0" smtClean="0"/>
              <a:t>Prevention</a:t>
            </a:r>
          </a:p>
          <a:p>
            <a:r>
              <a:rPr lang="en-US" sz="3200" b="0" dirty="0" smtClean="0"/>
              <a:t>What </a:t>
            </a:r>
            <a:r>
              <a:rPr lang="en-US" sz="3200" b="0" dirty="0"/>
              <a:t>does isolation/quarantine look </a:t>
            </a:r>
            <a:r>
              <a:rPr lang="en-US" sz="3200" b="0" dirty="0" smtClean="0"/>
              <a:t>like?</a:t>
            </a:r>
          </a:p>
          <a:p>
            <a:r>
              <a:rPr lang="en-US" sz="3200" b="0" dirty="0" smtClean="0"/>
              <a:t>How </a:t>
            </a:r>
            <a:r>
              <a:rPr lang="en-US" sz="3200" b="0" dirty="0"/>
              <a:t>to find </a:t>
            </a:r>
            <a:r>
              <a:rPr lang="en-US" sz="3200" b="0" dirty="0" smtClean="0"/>
              <a:t>information</a:t>
            </a:r>
            <a:endParaRPr lang="en-US" sz="3200" b="0" dirty="0"/>
          </a:p>
        </p:txBody>
      </p:sp>
    </p:spTree>
    <p:extLst>
      <p:ext uri="{BB962C8B-B14F-4D97-AF65-F5344CB8AC3E}">
        <p14:creationId xmlns:p14="http://schemas.microsoft.com/office/powerpoint/2010/main" val="3522360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81084"/>
            <a:ext cx="6629400" cy="914400"/>
          </a:xfrm>
        </p:spPr>
        <p:txBody>
          <a:bodyPr/>
          <a:lstStyle/>
          <a:p>
            <a:r>
              <a:rPr lang="en-US" b="1" dirty="0" smtClean="0"/>
              <a:t>Symptoms of COVID 19</a:t>
            </a:r>
            <a:endParaRPr lang="en-US" b="1" dirty="0"/>
          </a:p>
        </p:txBody>
      </p:sp>
      <p:sp>
        <p:nvSpPr>
          <p:cNvPr id="3" name="Content Placeholder 2"/>
          <p:cNvSpPr>
            <a:spLocks noGrp="1"/>
          </p:cNvSpPr>
          <p:nvPr>
            <p:ph type="subTitle" idx="1"/>
          </p:nvPr>
        </p:nvSpPr>
        <p:spPr/>
        <p:txBody>
          <a:bodyPr/>
          <a:lstStyle/>
          <a:p>
            <a:endParaRPr lang="en-US" dirty="0"/>
          </a:p>
          <a:p>
            <a:endParaRPr lang="en-US" dirty="0"/>
          </a:p>
          <a:p>
            <a:endParaRPr lang="en-US" dirty="0"/>
          </a:p>
        </p:txBody>
      </p:sp>
      <p:sp>
        <p:nvSpPr>
          <p:cNvPr id="5" name="Content Placeholder 3"/>
          <p:cNvSpPr txBox="1">
            <a:spLocks/>
          </p:cNvSpPr>
          <p:nvPr/>
        </p:nvSpPr>
        <p:spPr bwMode="auto">
          <a:xfrm>
            <a:off x="685800" y="16764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chemeClr val="tx2">
                  <a:lumMod val="50000"/>
                </a:schemeClr>
              </a:buClr>
              <a:buSzPct val="70000"/>
              <a:buFont typeface="Wingdings" pitchFamily="2" charset="2"/>
              <a:buNone/>
              <a:defRPr sz="2800">
                <a:solidFill>
                  <a:schemeClr val="tx2">
                    <a:lumMod val="50000"/>
                  </a:schemeClr>
                </a:solidFill>
                <a:latin typeface="Calibri" panose="020F0502020204030204" pitchFamily="34" charset="0"/>
                <a:ea typeface="+mn-ea"/>
                <a:cs typeface="+mn-cs"/>
              </a:defRPr>
            </a:lvl1pPr>
            <a:lvl2pPr marL="908050" indent="-436563" algn="l" rtl="0" fontAlgn="base">
              <a:spcBef>
                <a:spcPct val="20000"/>
              </a:spcBef>
              <a:spcAft>
                <a:spcPct val="0"/>
              </a:spcAft>
              <a:buClr>
                <a:schemeClr val="tx2">
                  <a:lumMod val="50000"/>
                </a:schemeClr>
              </a:buClr>
              <a:buSzPct val="75000"/>
              <a:buFont typeface="Arial" panose="020B0604020202020204" pitchFamily="34" charset="0"/>
              <a:buChar char="‒"/>
              <a:defRPr sz="2000">
                <a:solidFill>
                  <a:schemeClr val="tx2">
                    <a:lumMod val="50000"/>
                  </a:schemeClr>
                </a:solidFill>
                <a:latin typeface="+mn-lt"/>
              </a:defRPr>
            </a:lvl2pPr>
            <a:lvl3pPr marL="1377950" indent="-468313" algn="l" rtl="0" fontAlgn="base">
              <a:spcBef>
                <a:spcPct val="20000"/>
              </a:spcBef>
              <a:spcAft>
                <a:spcPct val="0"/>
              </a:spcAft>
              <a:buClr>
                <a:schemeClr val="tx2">
                  <a:lumMod val="50000"/>
                </a:schemeClr>
              </a:buClr>
              <a:buSzPct val="65000"/>
              <a:buFont typeface="Wingdings" panose="05000000000000000000" pitchFamily="2" charset="2"/>
              <a:buChar char="§"/>
              <a:defRPr sz="1800">
                <a:solidFill>
                  <a:schemeClr val="tx2">
                    <a:lumMod val="50000"/>
                  </a:schemeClr>
                </a:solidFill>
                <a:latin typeface="+mn-lt"/>
              </a:defRPr>
            </a:lvl3pPr>
            <a:lvl4pPr marL="1827213" indent="-438150" algn="l" rtl="0" fontAlgn="base">
              <a:spcBef>
                <a:spcPct val="20000"/>
              </a:spcBef>
              <a:spcAft>
                <a:spcPct val="0"/>
              </a:spcAft>
              <a:buClr>
                <a:schemeClr val="tx2">
                  <a:lumMod val="50000"/>
                </a:schemeClr>
              </a:buClr>
              <a:buSzPct val="75000"/>
              <a:buFont typeface="Arial" panose="020B0604020202020204" pitchFamily="34" charset="0"/>
              <a:buChar char="‒"/>
              <a:defRPr sz="1600">
                <a:solidFill>
                  <a:schemeClr val="tx2">
                    <a:lumMod val="50000"/>
                  </a:schemeClr>
                </a:solidFill>
                <a:latin typeface="+mn-lt"/>
              </a:defRPr>
            </a:lvl4pPr>
            <a:lvl5pPr marL="2297113" indent="-468313" algn="l" rtl="0" fontAlgn="base">
              <a:spcBef>
                <a:spcPct val="20000"/>
              </a:spcBef>
              <a:spcAft>
                <a:spcPct val="0"/>
              </a:spcAft>
              <a:buClr>
                <a:schemeClr val="tx2">
                  <a:lumMod val="50000"/>
                </a:schemeClr>
              </a:buClr>
              <a:buSzPct val="50000"/>
              <a:buFont typeface="Arial" panose="020B0604020202020204" pitchFamily="34" charset="0"/>
              <a:buChar char="•"/>
              <a:defRPr sz="2000">
                <a:solidFill>
                  <a:schemeClr val="tx2">
                    <a:lumMod val="50000"/>
                  </a:schemeClr>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457200" indent="-457200">
              <a:buFont typeface="Arial" panose="020B0604020202020204" pitchFamily="34" charset="0"/>
              <a:buChar char="•"/>
            </a:pPr>
            <a:r>
              <a:rPr lang="en-US" sz="2400" b="0" dirty="0"/>
              <a:t>M</a:t>
            </a:r>
            <a:r>
              <a:rPr lang="en-US" sz="2400" b="0" dirty="0" smtClean="0"/>
              <a:t>ild </a:t>
            </a:r>
            <a:r>
              <a:rPr lang="en-US" sz="2400" b="0" dirty="0"/>
              <a:t>to </a:t>
            </a:r>
            <a:r>
              <a:rPr lang="en-US" sz="2400" b="0" dirty="0" smtClean="0"/>
              <a:t>severe</a:t>
            </a:r>
          </a:p>
          <a:p>
            <a:pPr marL="457200" indent="-457200">
              <a:buFont typeface="Arial" panose="020B0604020202020204" pitchFamily="34" charset="0"/>
              <a:buChar char="•"/>
            </a:pPr>
            <a:r>
              <a:rPr lang="en-US" sz="2400" b="0" dirty="0" smtClean="0"/>
              <a:t>May </a:t>
            </a:r>
            <a:r>
              <a:rPr lang="en-US" sz="2400" b="0" dirty="0"/>
              <a:t>appear 2-14 days after </a:t>
            </a:r>
            <a:r>
              <a:rPr lang="en-US" sz="2400" b="0" dirty="0" smtClean="0"/>
              <a:t>exposure</a:t>
            </a:r>
          </a:p>
          <a:p>
            <a:pPr marL="457200" indent="-457200">
              <a:buFont typeface="Arial" panose="020B0604020202020204" pitchFamily="34" charset="0"/>
              <a:buChar char="•"/>
            </a:pPr>
            <a:r>
              <a:rPr lang="en-US" sz="2400" b="0" dirty="0" smtClean="0"/>
              <a:t>Common symptoms: </a:t>
            </a:r>
            <a:r>
              <a:rPr lang="en-US" sz="2400" b="0" dirty="0"/>
              <a:t>fever, cough and shortness of breath. </a:t>
            </a:r>
            <a:endParaRPr lang="en-US" sz="2400" b="0" dirty="0" smtClean="0"/>
          </a:p>
          <a:p>
            <a:pPr marL="457200" indent="-457200">
              <a:buFont typeface="Arial" panose="020B0604020202020204" pitchFamily="34" charset="0"/>
              <a:buChar char="•"/>
            </a:pPr>
            <a:r>
              <a:rPr lang="en-US" sz="2400" b="0" dirty="0" smtClean="0"/>
              <a:t>Reasons </a:t>
            </a:r>
            <a:r>
              <a:rPr lang="en-US" sz="2400" b="0" dirty="0"/>
              <a:t>to seek emergency </a:t>
            </a:r>
            <a:r>
              <a:rPr lang="en-US" sz="2400" b="0" dirty="0" smtClean="0"/>
              <a:t>care: </a:t>
            </a:r>
            <a:r>
              <a:rPr lang="en-US" sz="2400" b="0" dirty="0"/>
              <a:t>trouble breathing, persistent pain/pressure in chest, confusion or inability to arouse, bluish lips or face. </a:t>
            </a:r>
            <a:endParaRPr lang="en-US" sz="2400" b="0" dirty="0" smtClean="0"/>
          </a:p>
          <a:p>
            <a:pPr marL="457200" indent="-457200">
              <a:buFont typeface="Arial" panose="020B0604020202020204" pitchFamily="34" charset="0"/>
              <a:buChar char="•"/>
            </a:pPr>
            <a:r>
              <a:rPr lang="en-US" sz="2400" b="0" dirty="0" smtClean="0"/>
              <a:t>If </a:t>
            </a:r>
            <a:r>
              <a:rPr lang="en-US" sz="2400" b="0" dirty="0"/>
              <a:t>calling 911, notify the operator that you think you might have COVID 19. </a:t>
            </a:r>
          </a:p>
        </p:txBody>
      </p:sp>
    </p:spTree>
    <p:extLst>
      <p:ext uri="{BB962C8B-B14F-4D97-AF65-F5344CB8AC3E}">
        <p14:creationId xmlns:p14="http://schemas.microsoft.com/office/powerpoint/2010/main" val="333890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676400"/>
            <a:ext cx="7696200" cy="914400"/>
          </a:xfrm>
        </p:spPr>
        <p:txBody>
          <a:bodyPr/>
          <a:lstStyle/>
          <a:p>
            <a:r>
              <a:rPr lang="en-US" sz="4000" b="1" dirty="0"/>
              <a:t>Screening and </a:t>
            </a:r>
            <a:r>
              <a:rPr lang="en-US" sz="4000" b="1" dirty="0" smtClean="0"/>
              <a:t>testing for COVID 19 </a:t>
            </a:r>
            <a:endParaRPr lang="en-US" sz="4000" b="1" dirty="0"/>
          </a:p>
        </p:txBody>
      </p:sp>
      <p:sp>
        <p:nvSpPr>
          <p:cNvPr id="3" name="Content Placeholder 2"/>
          <p:cNvSpPr>
            <a:spLocks noGrp="1"/>
          </p:cNvSpPr>
          <p:nvPr>
            <p:ph type="subTitle" idx="1"/>
          </p:nvPr>
        </p:nvSpPr>
        <p:spPr>
          <a:xfrm>
            <a:off x="441960" y="2563368"/>
            <a:ext cx="7696200" cy="2618232"/>
          </a:xfrm>
        </p:spPr>
        <p:txBody>
          <a:bodyPr/>
          <a:lstStyle/>
          <a:p>
            <a:pPr marL="471487" lvl="1" indent="0">
              <a:buNone/>
            </a:pPr>
            <a:endParaRPr lang="en-US" dirty="0"/>
          </a:p>
          <a:p>
            <a:pPr marL="471487" lvl="1" indent="0">
              <a:buNone/>
            </a:pPr>
            <a:r>
              <a:rPr lang="en-US" sz="2800" dirty="0"/>
              <a:t>G</a:t>
            </a:r>
            <a:r>
              <a:rPr lang="en-US" sz="2800" dirty="0" smtClean="0"/>
              <a:t>uidelines </a:t>
            </a:r>
            <a:r>
              <a:rPr lang="en-US" sz="2800" dirty="0"/>
              <a:t>change </a:t>
            </a:r>
            <a:r>
              <a:rPr lang="en-US" sz="2800" dirty="0" smtClean="0"/>
              <a:t>often, therefore, </a:t>
            </a:r>
            <a:r>
              <a:rPr lang="en-US" sz="2800" dirty="0"/>
              <a:t>contact your medical provider if you feel you should be tested either due to symptoms or exposure. Notify them that you are a care giver. </a:t>
            </a:r>
            <a:br>
              <a:rPr lang="en-US" sz="2800" dirty="0"/>
            </a:br>
            <a:endParaRPr lang="en-US" sz="2800" dirty="0"/>
          </a:p>
          <a:p>
            <a:pPr marL="471487" lvl="1" indent="0">
              <a:buNone/>
            </a:pPr>
            <a:endParaRPr lang="en-US" sz="3200" dirty="0"/>
          </a:p>
          <a:p>
            <a:pPr marL="471487" lvl="1" indent="0">
              <a:buNone/>
            </a:pPr>
            <a:endParaRPr lang="en-US" dirty="0"/>
          </a:p>
        </p:txBody>
      </p:sp>
    </p:spTree>
    <p:extLst>
      <p:ext uri="{BB962C8B-B14F-4D97-AF65-F5344CB8AC3E}">
        <p14:creationId xmlns:p14="http://schemas.microsoft.com/office/powerpoint/2010/main" val="514390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696200" cy="914400"/>
          </a:xfrm>
        </p:spPr>
        <p:txBody>
          <a:bodyPr/>
          <a:lstStyle/>
          <a:p>
            <a:r>
              <a:rPr lang="en-US" sz="7200" dirty="0"/>
              <a:t/>
            </a:r>
            <a:br>
              <a:rPr lang="en-US" sz="7200" dirty="0"/>
            </a:br>
            <a:r>
              <a:rPr lang="en-US" sz="7200" dirty="0"/>
              <a:t/>
            </a:r>
            <a:br>
              <a:rPr lang="en-US" sz="7200" dirty="0"/>
            </a:br>
            <a:r>
              <a:rPr lang="en-US" sz="4000" b="1" dirty="0" smtClean="0"/>
              <a:t>Prevention; Slowing the Spread</a:t>
            </a:r>
            <a:r>
              <a:rPr lang="en-US" b="1" dirty="0"/>
              <a:t/>
            </a:r>
            <a:br>
              <a:rPr lang="en-US" b="1" dirty="0"/>
            </a:br>
            <a:r>
              <a:rPr lang="en-US" sz="7200" b="1" dirty="0" smtClean="0"/>
              <a:t/>
            </a:r>
            <a:br>
              <a:rPr lang="en-US" sz="7200" b="1" dirty="0" smtClean="0"/>
            </a:br>
            <a:endParaRPr lang="en-US" sz="7200" b="1" dirty="0"/>
          </a:p>
        </p:txBody>
      </p:sp>
      <p:sp>
        <p:nvSpPr>
          <p:cNvPr id="4" name="Content Placeholder 3"/>
          <p:cNvSpPr>
            <a:spLocks noGrp="1"/>
          </p:cNvSpPr>
          <p:nvPr>
            <p:ph type="subTitle" idx="1"/>
          </p:nvPr>
        </p:nvSpPr>
        <p:spPr>
          <a:xfrm>
            <a:off x="685800" y="1828800"/>
            <a:ext cx="7696200" cy="3962400"/>
          </a:xfrm>
        </p:spPr>
        <p:txBody>
          <a:bodyPr/>
          <a:lstStyle/>
          <a:p>
            <a:pPr marL="457200" indent="-457200">
              <a:buFont typeface="Arial" panose="020B0604020202020204" pitchFamily="34" charset="0"/>
              <a:buChar char="•"/>
            </a:pPr>
            <a:r>
              <a:rPr lang="en-US" dirty="0" smtClean="0"/>
              <a:t>Social </a:t>
            </a:r>
            <a:r>
              <a:rPr lang="en-US" dirty="0"/>
              <a:t>distancing of 6 </a:t>
            </a:r>
            <a:r>
              <a:rPr lang="en-US" dirty="0" smtClean="0"/>
              <a:t>feet</a:t>
            </a:r>
          </a:p>
          <a:p>
            <a:pPr marL="457200" indent="-457200">
              <a:buFont typeface="Arial" panose="020B0604020202020204" pitchFamily="34" charset="0"/>
              <a:buChar char="•"/>
            </a:pPr>
            <a:r>
              <a:rPr lang="en-US" dirty="0" smtClean="0"/>
              <a:t>Wash </a:t>
            </a:r>
            <a:r>
              <a:rPr lang="en-US" dirty="0"/>
              <a:t>your hands </a:t>
            </a:r>
            <a:r>
              <a:rPr lang="en-US" dirty="0" smtClean="0"/>
              <a:t>often</a:t>
            </a:r>
          </a:p>
          <a:p>
            <a:pPr marL="457200" indent="-457200">
              <a:buFont typeface="Arial" panose="020B0604020202020204" pitchFamily="34" charset="0"/>
              <a:buChar char="•"/>
            </a:pPr>
            <a:r>
              <a:rPr lang="en-US" dirty="0"/>
              <a:t>A</a:t>
            </a:r>
            <a:r>
              <a:rPr lang="en-US" dirty="0" smtClean="0"/>
              <a:t>void </a:t>
            </a:r>
            <a:r>
              <a:rPr lang="en-US" dirty="0"/>
              <a:t>touching your </a:t>
            </a:r>
            <a:r>
              <a:rPr lang="en-US" dirty="0" smtClean="0"/>
              <a:t>face</a:t>
            </a:r>
          </a:p>
          <a:p>
            <a:pPr marL="457200" indent="-457200">
              <a:buFont typeface="Arial" panose="020B0604020202020204" pitchFamily="34" charset="0"/>
              <a:buChar char="•"/>
            </a:pPr>
            <a:r>
              <a:rPr lang="en-US" dirty="0" smtClean="0"/>
              <a:t>Stay home </a:t>
            </a:r>
          </a:p>
          <a:p>
            <a:pPr marL="457200" indent="-457200">
              <a:buFont typeface="Arial" panose="020B0604020202020204" pitchFamily="34" charset="0"/>
              <a:buChar char="•"/>
            </a:pPr>
            <a:r>
              <a:rPr lang="en-US" dirty="0" smtClean="0"/>
              <a:t>Clean </a:t>
            </a:r>
            <a:r>
              <a:rPr lang="en-US" dirty="0"/>
              <a:t>and disinfect commonly touched </a:t>
            </a:r>
            <a:r>
              <a:rPr lang="en-US" dirty="0" smtClean="0"/>
              <a:t>surfaces</a:t>
            </a:r>
          </a:p>
          <a:p>
            <a:pPr marL="457200" indent="-457200">
              <a:buFont typeface="Arial" panose="020B0604020202020204" pitchFamily="34" charset="0"/>
              <a:buChar char="•"/>
            </a:pPr>
            <a:r>
              <a:rPr lang="en-US" dirty="0" smtClean="0"/>
              <a:t>Wear </a:t>
            </a:r>
            <a:r>
              <a:rPr lang="en-US" dirty="0"/>
              <a:t>a facial covering or mask that covers your nose and mouth any time you are in public. </a:t>
            </a:r>
          </a:p>
          <a:p>
            <a:endParaRPr lang="en-US" dirty="0"/>
          </a:p>
        </p:txBody>
      </p:sp>
    </p:spTree>
    <p:extLst>
      <p:ext uri="{BB962C8B-B14F-4D97-AF65-F5344CB8AC3E}">
        <p14:creationId xmlns:p14="http://schemas.microsoft.com/office/powerpoint/2010/main" val="3360859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85800"/>
            <a:ext cx="7696200" cy="914400"/>
          </a:xfrm>
        </p:spPr>
        <p:txBody>
          <a:bodyPr/>
          <a:lstStyle/>
          <a:p>
            <a:r>
              <a:rPr lang="en-US" sz="4400" b="1" dirty="0" smtClean="0"/>
              <a:t>Isolation and Quarantine</a:t>
            </a:r>
            <a:endParaRPr lang="en-US" sz="4400" b="1" dirty="0"/>
          </a:p>
        </p:txBody>
      </p:sp>
      <p:sp>
        <p:nvSpPr>
          <p:cNvPr id="4" name="Content Placeholder 3"/>
          <p:cNvSpPr>
            <a:spLocks noGrp="1"/>
          </p:cNvSpPr>
          <p:nvPr>
            <p:ph type="subTitle" idx="1"/>
          </p:nvPr>
        </p:nvSpPr>
        <p:spPr>
          <a:xfrm>
            <a:off x="381000" y="1752600"/>
            <a:ext cx="7696200" cy="2057400"/>
          </a:xfrm>
        </p:spPr>
        <p:txBody>
          <a:bodyPr/>
          <a:lstStyle/>
          <a:p>
            <a:r>
              <a:rPr lang="en-US" b="1" dirty="0" smtClean="0"/>
              <a:t>Isolation</a:t>
            </a:r>
            <a:r>
              <a:rPr lang="en-US" dirty="0" smtClean="0"/>
              <a:t> </a:t>
            </a:r>
            <a:r>
              <a:rPr lang="en-US" dirty="0"/>
              <a:t>is the term used when someone is ill. </a:t>
            </a:r>
            <a:endParaRPr lang="en-US" dirty="0" smtClean="0"/>
          </a:p>
          <a:p>
            <a:r>
              <a:rPr lang="en-US" b="1" dirty="0" smtClean="0"/>
              <a:t>Quarantine </a:t>
            </a:r>
            <a:r>
              <a:rPr lang="en-US" dirty="0"/>
              <a:t>is the term used when someone is </a:t>
            </a:r>
            <a:r>
              <a:rPr lang="en-US" dirty="0" smtClean="0"/>
              <a:t>well but suspected of being exposed.</a:t>
            </a:r>
          </a:p>
          <a:p>
            <a:r>
              <a:rPr lang="en-US" dirty="0" smtClean="0"/>
              <a:t>It </a:t>
            </a:r>
            <a:r>
              <a:rPr lang="en-US" dirty="0"/>
              <a:t>means staying home, separate yourself in your home from others by using a separate space (bedroom, bathroom</a:t>
            </a:r>
            <a:r>
              <a:rPr lang="en-US" dirty="0" smtClean="0"/>
              <a:t>). </a:t>
            </a:r>
            <a:r>
              <a:rPr lang="en-US" dirty="0"/>
              <a:t>Avoid sharing personal items such as dishes, towels, or bedding.</a:t>
            </a:r>
          </a:p>
          <a:p>
            <a:endParaRPr lang="en-US" dirty="0"/>
          </a:p>
        </p:txBody>
      </p:sp>
    </p:spTree>
    <p:extLst>
      <p:ext uri="{BB962C8B-B14F-4D97-AF65-F5344CB8AC3E}">
        <p14:creationId xmlns:p14="http://schemas.microsoft.com/office/powerpoint/2010/main" val="590858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0"/>
            <a:ext cx="7696200" cy="914400"/>
          </a:xfrm>
        </p:spPr>
        <p:txBody>
          <a:bodyPr/>
          <a:lstStyle/>
          <a:p>
            <a:r>
              <a:rPr lang="en-US" b="1" dirty="0" smtClean="0"/>
              <a:t>How to care for others:</a:t>
            </a:r>
            <a:endParaRPr lang="en-US" b="1" dirty="0"/>
          </a:p>
        </p:txBody>
      </p:sp>
      <p:sp>
        <p:nvSpPr>
          <p:cNvPr id="4" name="Content Placeholder 3"/>
          <p:cNvSpPr>
            <a:spLocks noGrp="1"/>
          </p:cNvSpPr>
          <p:nvPr>
            <p:ph type="subTitle" idx="1"/>
          </p:nvPr>
        </p:nvSpPr>
        <p:spPr>
          <a:xfrm>
            <a:off x="533400" y="1600200"/>
            <a:ext cx="7696200" cy="2057400"/>
          </a:xfrm>
        </p:spPr>
        <p:txBody>
          <a:bodyPr/>
          <a:lstStyle/>
          <a:p>
            <a:endParaRPr lang="en-US" sz="3200" dirty="0"/>
          </a:p>
          <a:p>
            <a:endParaRPr lang="en-US" dirty="0"/>
          </a:p>
        </p:txBody>
      </p:sp>
      <p:sp>
        <p:nvSpPr>
          <p:cNvPr id="2" name="Rectangle 1"/>
          <p:cNvSpPr/>
          <p:nvPr/>
        </p:nvSpPr>
        <p:spPr>
          <a:xfrm>
            <a:off x="682752" y="1371600"/>
            <a:ext cx="7089648" cy="4454425"/>
          </a:xfrm>
          <a:prstGeom prst="rect">
            <a:avLst/>
          </a:prstGeom>
        </p:spPr>
        <p:txBody>
          <a:bodyPr wrap="square">
            <a:spAutoFit/>
          </a:bodyPr>
          <a:lstStyle/>
          <a:p>
            <a:pPr marL="0" marR="0">
              <a:lnSpc>
                <a:spcPct val="107000"/>
              </a:lnSpc>
              <a:spcBef>
                <a:spcPts val="0"/>
              </a:spcBef>
              <a:spcAft>
                <a:spcPts val="800"/>
              </a:spcAft>
            </a:pPr>
            <a:r>
              <a:rPr lang="en-US" sz="2400" b="0" dirty="0">
                <a:latin typeface="Calibri" panose="020F0502020204030204" pitchFamily="34" charset="0"/>
                <a:ea typeface="Calibri" panose="020F0502020204030204" pitchFamily="34" charset="0"/>
                <a:cs typeface="Times New Roman" panose="02020603050405020304" pitchFamily="18" charset="0"/>
              </a:rPr>
              <a:t>~</a:t>
            </a:r>
            <a:r>
              <a:rPr lang="en-US" sz="2400" b="0" dirty="0" smtClean="0">
                <a:latin typeface="Calibri" panose="020F0502020204030204" pitchFamily="34" charset="0"/>
                <a:ea typeface="Calibri" panose="020F0502020204030204" pitchFamily="34" charset="0"/>
                <a:cs typeface="Times New Roman" panose="02020603050405020304" pitchFamily="18" charset="0"/>
              </a:rPr>
              <a:t>Be </a:t>
            </a:r>
            <a:r>
              <a:rPr lang="en-US" sz="2400" b="0" dirty="0">
                <a:latin typeface="Calibri" panose="020F0502020204030204" pitchFamily="34" charset="0"/>
                <a:ea typeface="Calibri" panose="020F0502020204030204" pitchFamily="34" charset="0"/>
                <a:cs typeface="Times New Roman" panose="02020603050405020304" pitchFamily="18" charset="0"/>
              </a:rPr>
              <a:t>mindful of routes of </a:t>
            </a:r>
            <a:r>
              <a:rPr lang="en-US" sz="2400" b="0" dirty="0" smtClean="0">
                <a:latin typeface="Calibri" panose="020F0502020204030204" pitchFamily="34" charset="0"/>
                <a:ea typeface="Calibri" panose="020F0502020204030204" pitchFamily="34" charset="0"/>
                <a:cs typeface="Times New Roman" panose="02020603050405020304" pitchFamily="18" charset="0"/>
              </a:rPr>
              <a:t>transmission.</a:t>
            </a:r>
          </a:p>
          <a:p>
            <a:pPr marL="0" marR="0">
              <a:lnSpc>
                <a:spcPct val="107000"/>
              </a:lnSpc>
              <a:spcBef>
                <a:spcPts val="0"/>
              </a:spcBef>
              <a:spcAft>
                <a:spcPts val="800"/>
              </a:spcAft>
            </a:pPr>
            <a:r>
              <a:rPr lang="en-US" sz="2400" b="0" dirty="0" smtClean="0">
                <a:latin typeface="Calibri" panose="020F0502020204030204" pitchFamily="34" charset="0"/>
                <a:ea typeface="Calibri" panose="020F0502020204030204" pitchFamily="34" charset="0"/>
                <a:cs typeface="Times New Roman" panose="02020603050405020304" pitchFamily="18" charset="0"/>
              </a:rPr>
              <a:t>~Wear </a:t>
            </a:r>
            <a:r>
              <a:rPr lang="en-US" sz="2400" b="0" dirty="0">
                <a:latin typeface="Calibri" panose="020F0502020204030204" pitchFamily="34" charset="0"/>
                <a:ea typeface="Calibri" panose="020F0502020204030204" pitchFamily="34" charset="0"/>
                <a:cs typeface="Times New Roman" panose="02020603050405020304" pitchFamily="18" charset="0"/>
              </a:rPr>
              <a:t>a </a:t>
            </a:r>
            <a:r>
              <a:rPr lang="en-US" sz="2400" b="0" dirty="0" smtClean="0">
                <a:latin typeface="Calibri" panose="020F0502020204030204" pitchFamily="34" charset="0"/>
                <a:ea typeface="Calibri" panose="020F0502020204030204" pitchFamily="34" charset="0"/>
                <a:cs typeface="Times New Roman" panose="02020603050405020304" pitchFamily="18" charset="0"/>
              </a:rPr>
              <a:t>mask and gloves.</a:t>
            </a:r>
          </a:p>
          <a:p>
            <a:pPr marL="0" marR="0">
              <a:lnSpc>
                <a:spcPct val="107000"/>
              </a:lnSpc>
              <a:spcBef>
                <a:spcPts val="0"/>
              </a:spcBef>
              <a:spcAft>
                <a:spcPts val="800"/>
              </a:spcAft>
            </a:pPr>
            <a:r>
              <a:rPr lang="en-US" sz="2400" b="0" dirty="0" smtClean="0">
                <a:latin typeface="Calibri" panose="020F0502020204030204" pitchFamily="34" charset="0"/>
                <a:ea typeface="Calibri" panose="020F0502020204030204" pitchFamily="34" charset="0"/>
                <a:cs typeface="Times New Roman" panose="02020603050405020304" pitchFamily="18" charset="0"/>
              </a:rPr>
              <a:t>~Wash hands frequently.</a:t>
            </a:r>
          </a:p>
          <a:p>
            <a:pPr marL="0" marR="0">
              <a:lnSpc>
                <a:spcPct val="107000"/>
              </a:lnSpc>
              <a:spcBef>
                <a:spcPts val="0"/>
              </a:spcBef>
              <a:spcAft>
                <a:spcPts val="800"/>
              </a:spcAft>
            </a:pPr>
            <a:r>
              <a:rPr lang="en-US" sz="2400" b="0" dirty="0" smtClean="0">
                <a:latin typeface="Calibri" panose="020F0502020204030204" pitchFamily="34" charset="0"/>
                <a:ea typeface="Calibri" panose="020F0502020204030204" pitchFamily="34" charset="0"/>
                <a:cs typeface="Times New Roman" panose="02020603050405020304" pitchFamily="18" charset="0"/>
              </a:rPr>
              <a:t>~Monitor </a:t>
            </a:r>
            <a:r>
              <a:rPr lang="en-US" sz="2400" b="0" dirty="0">
                <a:latin typeface="Calibri" panose="020F0502020204030204" pitchFamily="34" charset="0"/>
                <a:ea typeface="Calibri" panose="020F0502020204030204" pitchFamily="34" charset="0"/>
                <a:cs typeface="Times New Roman" panose="02020603050405020304" pitchFamily="18" charset="0"/>
              </a:rPr>
              <a:t>yourself for symptoms, daily temperature checks and noting any signs of illness. </a:t>
            </a:r>
            <a:endParaRPr lang="en-US" sz="2400" b="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0" dirty="0" smtClean="0">
                <a:latin typeface="Calibri" panose="020F0502020204030204" pitchFamily="34" charset="0"/>
                <a:ea typeface="Calibri" panose="020F0502020204030204" pitchFamily="34" charset="0"/>
                <a:cs typeface="Times New Roman" panose="02020603050405020304" pitchFamily="18" charset="0"/>
              </a:rPr>
              <a:t>~Do </a:t>
            </a:r>
            <a:r>
              <a:rPr lang="en-US" sz="2400" b="0" dirty="0">
                <a:latin typeface="Calibri" panose="020F0502020204030204" pitchFamily="34" charset="0"/>
                <a:ea typeface="Calibri" panose="020F0502020204030204" pitchFamily="34" charset="0"/>
                <a:cs typeface="Times New Roman" panose="02020603050405020304" pitchFamily="18" charset="0"/>
              </a:rPr>
              <a:t>not “push through”. Headaches, sore throats or body aches are reasons to quarantine yourself until symptoms have resolved. You should be fever free for 24 hours without fever-reducing agents before returning to work.  </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0105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0"/>
            <a:ext cx="7696200" cy="914400"/>
          </a:xfrm>
        </p:spPr>
        <p:txBody>
          <a:bodyPr/>
          <a:lstStyle/>
          <a:p>
            <a:r>
              <a:rPr lang="en-US" dirty="0" smtClean="0"/>
              <a:t>Resources</a:t>
            </a:r>
            <a:endParaRPr lang="en-US" dirty="0"/>
          </a:p>
        </p:txBody>
      </p:sp>
      <p:sp>
        <p:nvSpPr>
          <p:cNvPr id="4" name="Content Placeholder 3"/>
          <p:cNvSpPr>
            <a:spLocks noGrp="1"/>
          </p:cNvSpPr>
          <p:nvPr>
            <p:ph type="subTitle" idx="1"/>
          </p:nvPr>
        </p:nvSpPr>
        <p:spPr>
          <a:xfrm>
            <a:off x="533400" y="1600200"/>
            <a:ext cx="7696200" cy="2057400"/>
          </a:xfrm>
        </p:spPr>
        <p:txBody>
          <a:bodyPr/>
          <a:lstStyle/>
          <a:p>
            <a:endParaRPr lang="en-US" sz="3200" dirty="0"/>
          </a:p>
          <a:p>
            <a:endParaRPr lang="en-US" dirty="0"/>
          </a:p>
        </p:txBody>
      </p:sp>
      <p:sp>
        <p:nvSpPr>
          <p:cNvPr id="6" name="Rectangle 5"/>
          <p:cNvSpPr/>
          <p:nvPr/>
        </p:nvSpPr>
        <p:spPr>
          <a:xfrm>
            <a:off x="2286000" y="2743200"/>
            <a:ext cx="4572000" cy="923330"/>
          </a:xfrm>
          <a:prstGeom prst="rect">
            <a:avLst/>
          </a:prstGeom>
        </p:spPr>
        <p:txBody>
          <a:bodyPr>
            <a:spAutoFit/>
          </a:bodyPr>
          <a:lstStyle/>
          <a:p>
            <a:pPr marL="0" indent="0">
              <a:buNone/>
            </a:pPr>
            <a:r>
              <a:rPr lang="en-US" u="sng" dirty="0">
                <a:hlinkClick r:id="rId3"/>
              </a:rPr>
              <a:t>https://kenosha-county-covid-19-response-kenoshacounty.hub.arcgis.com/</a:t>
            </a:r>
            <a:endParaRPr lang="en-US" dirty="0"/>
          </a:p>
        </p:txBody>
      </p:sp>
    </p:spTree>
    <p:extLst>
      <p:ext uri="{BB962C8B-B14F-4D97-AF65-F5344CB8AC3E}">
        <p14:creationId xmlns:p14="http://schemas.microsoft.com/office/powerpoint/2010/main" val="23527427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4"/>
  <p:tag name="TPOS" val="2"/>
</p:tagLst>
</file>

<file path=ppt/theme/theme1.xml><?xml version="1.0" encoding="utf-8"?>
<a:theme xmlns:a="http://schemas.openxmlformats.org/drawingml/2006/main" name="Quadra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adra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0000FF"/>
        </a:dk2>
        <a:lt2>
          <a:srgbClr val="008000"/>
        </a:lt2>
        <a:accent1>
          <a:srgbClr val="FFFFFF"/>
        </a:accent1>
        <a:accent2>
          <a:srgbClr val="999966"/>
        </a:accent2>
        <a:accent3>
          <a:srgbClr val="FFFFFF"/>
        </a:accent3>
        <a:accent4>
          <a:srgbClr val="000000"/>
        </a:accent4>
        <a:accent5>
          <a:srgbClr val="FFFFFF"/>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0000FF"/>
        </a:dk2>
        <a:lt2>
          <a:srgbClr val="008000"/>
        </a:lt2>
        <a:accent1>
          <a:srgbClr val="FFFFFF"/>
        </a:accent1>
        <a:accent2>
          <a:srgbClr val="0000FF"/>
        </a:accent2>
        <a:accent3>
          <a:srgbClr val="FFFFFF"/>
        </a:accent3>
        <a:accent4>
          <a:srgbClr val="000000"/>
        </a:accent4>
        <a:accent5>
          <a:srgbClr val="FFFFFF"/>
        </a:accent5>
        <a:accent6>
          <a:srgbClr val="0000E7"/>
        </a:accent6>
        <a:hlink>
          <a:srgbClr val="008000"/>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33CC"/>
        </a:dk2>
        <a:lt2>
          <a:srgbClr val="00CC00"/>
        </a:lt2>
        <a:accent1>
          <a:srgbClr val="FFFFFF"/>
        </a:accent1>
        <a:accent2>
          <a:srgbClr val="0033CC"/>
        </a:accent2>
        <a:accent3>
          <a:srgbClr val="FFFFFF"/>
        </a:accent3>
        <a:accent4>
          <a:srgbClr val="000000"/>
        </a:accent4>
        <a:accent5>
          <a:srgbClr val="FFFFFF"/>
        </a:accent5>
        <a:accent6>
          <a:srgbClr val="002DB9"/>
        </a:accent6>
        <a:hlink>
          <a:srgbClr val="00CC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TM03457491[[fn=Metropolitan]]</Template>
  <TotalTime>31736</TotalTime>
  <Words>862</Words>
  <Application>Microsoft Office PowerPoint</Application>
  <PresentationFormat>On-screen Show (4:3)</PresentationFormat>
  <Paragraphs>58</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Berlin Sans FB Demi</vt:lpstr>
      <vt:lpstr>Calibri</vt:lpstr>
      <vt:lpstr>Times New Roman</vt:lpstr>
      <vt:lpstr>Wingdings</vt:lpstr>
      <vt:lpstr>ヒラギノ角ゴ Pro W3</vt:lpstr>
      <vt:lpstr>Quadrant</vt:lpstr>
      <vt:lpstr>Kenosha County  Division of Health </vt:lpstr>
      <vt:lpstr>What will be discussed:</vt:lpstr>
      <vt:lpstr>Symptoms of COVID 19</vt:lpstr>
      <vt:lpstr>Screening and testing for COVID 19 </vt:lpstr>
      <vt:lpstr>  Prevention; Slowing the Spread  </vt:lpstr>
      <vt:lpstr>Isolation and Quarantine</vt:lpstr>
      <vt:lpstr>How to care for others:</vt:lpstr>
      <vt:lpstr>Resources</vt:lpstr>
    </vt:vector>
  </TitlesOfParts>
  <Company>Staff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Staff;MPfister@lakecountyil.gov</dc:creator>
  <cp:lastModifiedBy>Bridget Cardinali</cp:lastModifiedBy>
  <cp:revision>435</cp:revision>
  <cp:lastPrinted>2017-03-14T14:35:02Z</cp:lastPrinted>
  <dcterms:created xsi:type="dcterms:W3CDTF">2009-03-16T20:37:28Z</dcterms:created>
  <dcterms:modified xsi:type="dcterms:W3CDTF">2020-04-16T17:38:51Z</dcterms:modified>
</cp:coreProperties>
</file>