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6" r:id="rId2"/>
    <p:sldMasterId id="2147483716" r:id="rId3"/>
    <p:sldMasterId id="2147483736" r:id="rId4"/>
    <p:sldMasterId id="2147483746" r:id="rId5"/>
    <p:sldMasterId id="2147483766" r:id="rId6"/>
    <p:sldMasterId id="2147483776" r:id="rId7"/>
    <p:sldMasterId id="2147483786" r:id="rId8"/>
    <p:sldMasterId id="2147483796" r:id="rId9"/>
    <p:sldMasterId id="2147483806" r:id="rId10"/>
    <p:sldMasterId id="2147483816" r:id="rId11"/>
    <p:sldMasterId id="2147483826" r:id="rId12"/>
    <p:sldMasterId id="2147483836" r:id="rId13"/>
  </p:sldMasterIdLst>
  <p:notesMasterIdLst>
    <p:notesMasterId r:id="rId72"/>
  </p:notesMasterIdLst>
  <p:handoutMasterIdLst>
    <p:handoutMasterId r:id="rId73"/>
  </p:handoutMasterIdLst>
  <p:sldIdLst>
    <p:sldId id="334" r:id="rId14"/>
    <p:sldId id="281" r:id="rId15"/>
    <p:sldId id="324" r:id="rId16"/>
    <p:sldId id="287" r:id="rId17"/>
    <p:sldId id="327" r:id="rId18"/>
    <p:sldId id="288" r:id="rId19"/>
    <p:sldId id="328" r:id="rId20"/>
    <p:sldId id="289" r:id="rId21"/>
    <p:sldId id="296" r:id="rId22"/>
    <p:sldId id="291" r:id="rId23"/>
    <p:sldId id="290" r:id="rId24"/>
    <p:sldId id="293" r:id="rId25"/>
    <p:sldId id="294" r:id="rId26"/>
    <p:sldId id="260" r:id="rId27"/>
    <p:sldId id="265" r:id="rId28"/>
    <p:sldId id="262" r:id="rId29"/>
    <p:sldId id="295" r:id="rId30"/>
    <p:sldId id="263" r:id="rId31"/>
    <p:sldId id="266" r:id="rId32"/>
    <p:sldId id="267" r:id="rId33"/>
    <p:sldId id="297" r:id="rId34"/>
    <p:sldId id="319" r:id="rId35"/>
    <p:sldId id="320" r:id="rId36"/>
    <p:sldId id="298" r:id="rId37"/>
    <p:sldId id="299" r:id="rId38"/>
    <p:sldId id="268" r:id="rId39"/>
    <p:sldId id="270" r:id="rId40"/>
    <p:sldId id="271" r:id="rId41"/>
    <p:sldId id="272" r:id="rId42"/>
    <p:sldId id="275" r:id="rId43"/>
    <p:sldId id="269" r:id="rId44"/>
    <p:sldId id="273" r:id="rId45"/>
    <p:sldId id="277" r:id="rId46"/>
    <p:sldId id="278" r:id="rId47"/>
    <p:sldId id="279" r:id="rId48"/>
    <p:sldId id="280" r:id="rId49"/>
    <p:sldId id="301" r:id="rId50"/>
    <p:sldId id="300" r:id="rId51"/>
    <p:sldId id="304" r:id="rId52"/>
    <p:sldId id="305" r:id="rId53"/>
    <p:sldId id="306" r:id="rId54"/>
    <p:sldId id="316" r:id="rId55"/>
    <p:sldId id="310" r:id="rId56"/>
    <p:sldId id="318" r:id="rId57"/>
    <p:sldId id="309" r:id="rId58"/>
    <p:sldId id="325" r:id="rId59"/>
    <p:sldId id="330" r:id="rId60"/>
    <p:sldId id="335" r:id="rId61"/>
    <p:sldId id="333" r:id="rId62"/>
    <p:sldId id="331" r:id="rId63"/>
    <p:sldId id="332" r:id="rId64"/>
    <p:sldId id="322" r:id="rId65"/>
    <p:sldId id="311" r:id="rId66"/>
    <p:sldId id="313" r:id="rId67"/>
    <p:sldId id="314" r:id="rId68"/>
    <p:sldId id="308" r:id="rId69"/>
    <p:sldId id="312" r:id="rId70"/>
    <p:sldId id="323" r:id="rId7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1B5B"/>
    <a:srgbClr val="FF3300"/>
    <a:srgbClr val="66CCFF"/>
    <a:srgbClr val="0000FF"/>
    <a:srgbClr val="99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4127" autoAdjust="0"/>
  </p:normalViewPr>
  <p:slideViewPr>
    <p:cSldViewPr>
      <p:cViewPr varScale="1">
        <p:scale>
          <a:sx n="44" d="100"/>
          <a:sy n="44" d="100"/>
        </p:scale>
        <p:origin x="429" y="5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E4249B-EB0A-4966-8FA9-689E7B58A270}"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FC027E03-ED6A-450A-BE3A-BFA95ED760F6}">
      <dgm:prSet phldrT="[Text]"/>
      <dgm:spPr/>
      <dgm:t>
        <a:bodyPr/>
        <a:lstStyle/>
        <a:p>
          <a:r>
            <a:rPr lang="en-US" dirty="0" smtClean="0">
              <a:solidFill>
                <a:srgbClr val="66CCFF"/>
              </a:solidFill>
            </a:rPr>
            <a:t>Family</a:t>
          </a:r>
          <a:endParaRPr lang="en-US" dirty="0">
            <a:solidFill>
              <a:srgbClr val="66CCFF"/>
            </a:solidFill>
          </a:endParaRPr>
        </a:p>
      </dgm:t>
    </dgm:pt>
    <dgm:pt modelId="{18C35A6F-544F-46AF-A70B-9E488F33508F}" type="parTrans" cxnId="{6CD41D39-38DC-408A-9A70-2E768BBB106D}">
      <dgm:prSet/>
      <dgm:spPr/>
      <dgm:t>
        <a:bodyPr/>
        <a:lstStyle/>
        <a:p>
          <a:endParaRPr lang="en-US"/>
        </a:p>
      </dgm:t>
    </dgm:pt>
    <dgm:pt modelId="{BBF81E28-48C5-44A5-AB74-1D299B36E98B}" type="sibTrans" cxnId="{6CD41D39-38DC-408A-9A70-2E768BBB106D}">
      <dgm:prSet/>
      <dgm:spPr/>
      <dgm:t>
        <a:bodyPr/>
        <a:lstStyle/>
        <a:p>
          <a:endParaRPr lang="en-US"/>
        </a:p>
      </dgm:t>
    </dgm:pt>
    <dgm:pt modelId="{719BD951-9C25-48AE-86FA-3340C4C497B4}">
      <dgm:prSet phldrT="[Text]"/>
      <dgm:spPr/>
      <dgm:t>
        <a:bodyPr/>
        <a:lstStyle/>
        <a:p>
          <a:r>
            <a:rPr lang="en-US" dirty="0" smtClean="0">
              <a:solidFill>
                <a:srgbClr val="00B050"/>
              </a:solidFill>
            </a:rPr>
            <a:t>Medical personnel</a:t>
          </a:r>
          <a:endParaRPr lang="en-US" dirty="0">
            <a:solidFill>
              <a:srgbClr val="00B050"/>
            </a:solidFill>
          </a:endParaRPr>
        </a:p>
      </dgm:t>
    </dgm:pt>
    <dgm:pt modelId="{EE58A63E-9F79-436B-97A9-80692C4AA2BB}" type="parTrans" cxnId="{B397394E-279D-4121-AE47-3411F8130FB2}">
      <dgm:prSet/>
      <dgm:spPr/>
      <dgm:t>
        <a:bodyPr/>
        <a:lstStyle/>
        <a:p>
          <a:endParaRPr lang="en-US"/>
        </a:p>
      </dgm:t>
    </dgm:pt>
    <dgm:pt modelId="{6B6F7FE4-C55A-4397-A265-558D3A0F3FD3}" type="sibTrans" cxnId="{B397394E-279D-4121-AE47-3411F8130FB2}">
      <dgm:prSet/>
      <dgm:spPr/>
      <dgm:t>
        <a:bodyPr/>
        <a:lstStyle/>
        <a:p>
          <a:endParaRPr lang="en-US"/>
        </a:p>
      </dgm:t>
    </dgm:pt>
    <dgm:pt modelId="{B1206C70-14F1-45EE-B6A9-20F6FD8D7075}">
      <dgm:prSet phldrT="[Text]"/>
      <dgm:spPr/>
      <dgm:t>
        <a:bodyPr/>
        <a:lstStyle/>
        <a:p>
          <a:r>
            <a:rPr lang="en-US" dirty="0" smtClean="0">
              <a:solidFill>
                <a:srgbClr val="7030A0"/>
              </a:solidFill>
            </a:rPr>
            <a:t>Friends</a:t>
          </a:r>
          <a:endParaRPr lang="en-US" dirty="0">
            <a:solidFill>
              <a:srgbClr val="7030A0"/>
            </a:solidFill>
          </a:endParaRPr>
        </a:p>
      </dgm:t>
    </dgm:pt>
    <dgm:pt modelId="{8BCE4DA9-2896-4596-8704-4C7F2494D3A7}" type="parTrans" cxnId="{91752B39-E6CA-4529-A082-A3A178EE05DF}">
      <dgm:prSet/>
      <dgm:spPr/>
      <dgm:t>
        <a:bodyPr/>
        <a:lstStyle/>
        <a:p>
          <a:endParaRPr lang="en-US"/>
        </a:p>
      </dgm:t>
    </dgm:pt>
    <dgm:pt modelId="{8E6221AA-9756-4B7C-937D-86EE0B219D46}" type="sibTrans" cxnId="{91752B39-E6CA-4529-A082-A3A178EE05DF}">
      <dgm:prSet/>
      <dgm:spPr/>
      <dgm:t>
        <a:bodyPr/>
        <a:lstStyle/>
        <a:p>
          <a:endParaRPr lang="en-US"/>
        </a:p>
      </dgm:t>
    </dgm:pt>
    <dgm:pt modelId="{DAEA679E-C75E-40F4-8CDB-20065DD36FBC}">
      <dgm:prSet phldrT="[Text]"/>
      <dgm:spPr/>
      <dgm:t>
        <a:bodyPr/>
        <a:lstStyle/>
        <a:p>
          <a:r>
            <a:rPr lang="en-US" dirty="0" smtClean="0">
              <a:solidFill>
                <a:srgbClr val="FF3300"/>
              </a:solidFill>
            </a:rPr>
            <a:t>Technology</a:t>
          </a:r>
          <a:endParaRPr lang="en-US" dirty="0">
            <a:solidFill>
              <a:srgbClr val="FF3300"/>
            </a:solidFill>
          </a:endParaRPr>
        </a:p>
      </dgm:t>
    </dgm:pt>
    <dgm:pt modelId="{38C88A98-2D64-4BAD-B5ED-17051B346C91}" type="parTrans" cxnId="{0DE49E60-E689-42C1-9D96-B8A5098633D8}">
      <dgm:prSet/>
      <dgm:spPr/>
      <dgm:t>
        <a:bodyPr/>
        <a:lstStyle/>
        <a:p>
          <a:endParaRPr lang="en-US"/>
        </a:p>
      </dgm:t>
    </dgm:pt>
    <dgm:pt modelId="{8ADF0D08-07FA-460B-B776-A1DDD9206CAD}" type="sibTrans" cxnId="{0DE49E60-E689-42C1-9D96-B8A5098633D8}">
      <dgm:prSet/>
      <dgm:spPr/>
      <dgm:t>
        <a:bodyPr/>
        <a:lstStyle/>
        <a:p>
          <a:endParaRPr lang="en-US"/>
        </a:p>
      </dgm:t>
    </dgm:pt>
    <dgm:pt modelId="{4976C475-C722-4660-9B90-CA6DCAAEBF96}">
      <dgm:prSet phldrT="[Text]"/>
      <dgm:spPr/>
      <dgm:t>
        <a:bodyPr/>
        <a:lstStyle/>
        <a:p>
          <a:r>
            <a:rPr lang="en-US" dirty="0" smtClean="0">
              <a:solidFill>
                <a:srgbClr val="FFC000"/>
              </a:solidFill>
            </a:rPr>
            <a:t>Community Resources</a:t>
          </a:r>
          <a:endParaRPr lang="en-US" dirty="0">
            <a:solidFill>
              <a:srgbClr val="FFC000"/>
            </a:solidFill>
          </a:endParaRPr>
        </a:p>
      </dgm:t>
    </dgm:pt>
    <dgm:pt modelId="{1D47E32B-5EAD-4573-BD3D-1402DC537442}" type="parTrans" cxnId="{E693D64D-4B91-469C-812A-04C4E415405F}">
      <dgm:prSet/>
      <dgm:spPr/>
      <dgm:t>
        <a:bodyPr/>
        <a:lstStyle/>
        <a:p>
          <a:endParaRPr lang="en-US"/>
        </a:p>
      </dgm:t>
    </dgm:pt>
    <dgm:pt modelId="{DBB7B3A2-C01F-461B-B3B1-27C689BAE50C}" type="sibTrans" cxnId="{E693D64D-4B91-469C-812A-04C4E415405F}">
      <dgm:prSet/>
      <dgm:spPr/>
      <dgm:t>
        <a:bodyPr/>
        <a:lstStyle/>
        <a:p>
          <a:endParaRPr lang="en-US"/>
        </a:p>
      </dgm:t>
    </dgm:pt>
    <dgm:pt modelId="{BB49D3B4-A24F-4707-9D49-6A9D0FF7E4C7}" type="pres">
      <dgm:prSet presAssocID="{F8E4249B-EB0A-4966-8FA9-689E7B58A270}" presName="composite" presStyleCnt="0">
        <dgm:presLayoutVars>
          <dgm:chMax val="1"/>
          <dgm:dir/>
          <dgm:resizeHandles val="exact"/>
        </dgm:presLayoutVars>
      </dgm:prSet>
      <dgm:spPr/>
      <dgm:t>
        <a:bodyPr/>
        <a:lstStyle/>
        <a:p>
          <a:endParaRPr lang="en-US"/>
        </a:p>
      </dgm:t>
    </dgm:pt>
    <dgm:pt modelId="{0B05E3D1-CD28-4D32-8ACD-C35FC14E8E74}" type="pres">
      <dgm:prSet presAssocID="{F8E4249B-EB0A-4966-8FA9-689E7B58A270}" presName="radial" presStyleCnt="0">
        <dgm:presLayoutVars>
          <dgm:animLvl val="ctr"/>
        </dgm:presLayoutVars>
      </dgm:prSet>
      <dgm:spPr/>
    </dgm:pt>
    <dgm:pt modelId="{76A93C57-EAA0-4C19-89AE-4EAC9F574392}" type="pres">
      <dgm:prSet presAssocID="{FC027E03-ED6A-450A-BE3A-BFA95ED760F6}" presName="centerShape" presStyleLbl="vennNode1" presStyleIdx="0" presStyleCnt="5" custLinFactNeighborX="-10922" custLinFactNeighborY="14788"/>
      <dgm:spPr/>
      <dgm:t>
        <a:bodyPr/>
        <a:lstStyle/>
        <a:p>
          <a:endParaRPr lang="en-US"/>
        </a:p>
      </dgm:t>
    </dgm:pt>
    <dgm:pt modelId="{229549FB-E495-483B-A295-126DDF67AB24}" type="pres">
      <dgm:prSet presAssocID="{719BD951-9C25-48AE-86FA-3340C4C497B4}" presName="node" presStyleLbl="vennNode1" presStyleIdx="1" presStyleCnt="5" custRadScaleRad="58134" custRadScaleInc="-20858">
        <dgm:presLayoutVars>
          <dgm:bulletEnabled val="1"/>
        </dgm:presLayoutVars>
      </dgm:prSet>
      <dgm:spPr/>
      <dgm:t>
        <a:bodyPr/>
        <a:lstStyle/>
        <a:p>
          <a:endParaRPr lang="en-US"/>
        </a:p>
      </dgm:t>
    </dgm:pt>
    <dgm:pt modelId="{5FE6E58A-D208-4C79-934B-39646E3E11E0}" type="pres">
      <dgm:prSet presAssocID="{B1206C70-14F1-45EE-B6A9-20F6FD8D7075}" presName="node" presStyleLbl="vennNode1" presStyleIdx="2" presStyleCnt="5" custRadScaleRad="64375" custRadScaleInc="2032">
        <dgm:presLayoutVars>
          <dgm:bulletEnabled val="1"/>
        </dgm:presLayoutVars>
      </dgm:prSet>
      <dgm:spPr/>
      <dgm:t>
        <a:bodyPr/>
        <a:lstStyle/>
        <a:p>
          <a:endParaRPr lang="en-US"/>
        </a:p>
      </dgm:t>
    </dgm:pt>
    <dgm:pt modelId="{FB79A9E1-02A0-4D41-8441-9BBE319792D7}" type="pres">
      <dgm:prSet presAssocID="{DAEA679E-C75E-40F4-8CDB-20065DD36FBC}" presName="node" presStyleLbl="vennNode1" presStyleIdx="3" presStyleCnt="5" custRadScaleRad="102400" custRadScaleInc="11696">
        <dgm:presLayoutVars>
          <dgm:bulletEnabled val="1"/>
        </dgm:presLayoutVars>
      </dgm:prSet>
      <dgm:spPr/>
      <dgm:t>
        <a:bodyPr/>
        <a:lstStyle/>
        <a:p>
          <a:endParaRPr lang="en-US"/>
        </a:p>
      </dgm:t>
    </dgm:pt>
    <dgm:pt modelId="{152933FF-F896-47BF-B62D-553315886C93}" type="pres">
      <dgm:prSet presAssocID="{4976C475-C722-4660-9B90-CA6DCAAEBF96}" presName="node" presStyleLbl="vennNode1" presStyleIdx="4" presStyleCnt="5">
        <dgm:presLayoutVars>
          <dgm:bulletEnabled val="1"/>
        </dgm:presLayoutVars>
      </dgm:prSet>
      <dgm:spPr/>
      <dgm:t>
        <a:bodyPr/>
        <a:lstStyle/>
        <a:p>
          <a:endParaRPr lang="en-US"/>
        </a:p>
      </dgm:t>
    </dgm:pt>
  </dgm:ptLst>
  <dgm:cxnLst>
    <dgm:cxn modelId="{E693D64D-4B91-469C-812A-04C4E415405F}" srcId="{FC027E03-ED6A-450A-BE3A-BFA95ED760F6}" destId="{4976C475-C722-4660-9B90-CA6DCAAEBF96}" srcOrd="3" destOrd="0" parTransId="{1D47E32B-5EAD-4573-BD3D-1402DC537442}" sibTransId="{DBB7B3A2-C01F-461B-B3B1-27C689BAE50C}"/>
    <dgm:cxn modelId="{30971857-21E8-43A4-8B7E-4498C4E26EF6}" type="presOf" srcId="{4976C475-C722-4660-9B90-CA6DCAAEBF96}" destId="{152933FF-F896-47BF-B62D-553315886C93}" srcOrd="0" destOrd="0" presId="urn:microsoft.com/office/officeart/2005/8/layout/radial3"/>
    <dgm:cxn modelId="{6CD41D39-38DC-408A-9A70-2E768BBB106D}" srcId="{F8E4249B-EB0A-4966-8FA9-689E7B58A270}" destId="{FC027E03-ED6A-450A-BE3A-BFA95ED760F6}" srcOrd="0" destOrd="0" parTransId="{18C35A6F-544F-46AF-A70B-9E488F33508F}" sibTransId="{BBF81E28-48C5-44A5-AB74-1D299B36E98B}"/>
    <dgm:cxn modelId="{91752B39-E6CA-4529-A082-A3A178EE05DF}" srcId="{FC027E03-ED6A-450A-BE3A-BFA95ED760F6}" destId="{B1206C70-14F1-45EE-B6A9-20F6FD8D7075}" srcOrd="1" destOrd="0" parTransId="{8BCE4DA9-2896-4596-8704-4C7F2494D3A7}" sibTransId="{8E6221AA-9756-4B7C-937D-86EE0B219D46}"/>
    <dgm:cxn modelId="{B397394E-279D-4121-AE47-3411F8130FB2}" srcId="{FC027E03-ED6A-450A-BE3A-BFA95ED760F6}" destId="{719BD951-9C25-48AE-86FA-3340C4C497B4}" srcOrd="0" destOrd="0" parTransId="{EE58A63E-9F79-436B-97A9-80692C4AA2BB}" sibTransId="{6B6F7FE4-C55A-4397-A265-558D3A0F3FD3}"/>
    <dgm:cxn modelId="{81334A26-171A-424E-891B-13097B2085FE}" type="presOf" srcId="{FC027E03-ED6A-450A-BE3A-BFA95ED760F6}" destId="{76A93C57-EAA0-4C19-89AE-4EAC9F574392}" srcOrd="0" destOrd="0" presId="urn:microsoft.com/office/officeart/2005/8/layout/radial3"/>
    <dgm:cxn modelId="{0DE49E60-E689-42C1-9D96-B8A5098633D8}" srcId="{FC027E03-ED6A-450A-BE3A-BFA95ED760F6}" destId="{DAEA679E-C75E-40F4-8CDB-20065DD36FBC}" srcOrd="2" destOrd="0" parTransId="{38C88A98-2D64-4BAD-B5ED-17051B346C91}" sibTransId="{8ADF0D08-07FA-460B-B776-A1DDD9206CAD}"/>
    <dgm:cxn modelId="{898DDC49-E27C-4FDE-8D15-ED8FEF4A08F0}" type="presOf" srcId="{719BD951-9C25-48AE-86FA-3340C4C497B4}" destId="{229549FB-E495-483B-A295-126DDF67AB24}" srcOrd="0" destOrd="0" presId="urn:microsoft.com/office/officeart/2005/8/layout/radial3"/>
    <dgm:cxn modelId="{EA03E38C-4BEE-4C20-8013-18E3D6DEF388}" type="presOf" srcId="{DAEA679E-C75E-40F4-8CDB-20065DD36FBC}" destId="{FB79A9E1-02A0-4D41-8441-9BBE319792D7}" srcOrd="0" destOrd="0" presId="urn:microsoft.com/office/officeart/2005/8/layout/radial3"/>
    <dgm:cxn modelId="{6502DC46-6A11-4FFB-8E81-A556C0B91CF9}" type="presOf" srcId="{B1206C70-14F1-45EE-B6A9-20F6FD8D7075}" destId="{5FE6E58A-D208-4C79-934B-39646E3E11E0}" srcOrd="0" destOrd="0" presId="urn:microsoft.com/office/officeart/2005/8/layout/radial3"/>
    <dgm:cxn modelId="{8C753BA3-C9C5-4B07-9B7C-29931CFACFEC}" type="presOf" srcId="{F8E4249B-EB0A-4966-8FA9-689E7B58A270}" destId="{BB49D3B4-A24F-4707-9D49-6A9D0FF7E4C7}" srcOrd="0" destOrd="0" presId="urn:microsoft.com/office/officeart/2005/8/layout/radial3"/>
    <dgm:cxn modelId="{03A185FF-530E-47BE-B9D8-186CCD9148B4}" type="presParOf" srcId="{BB49D3B4-A24F-4707-9D49-6A9D0FF7E4C7}" destId="{0B05E3D1-CD28-4D32-8ACD-C35FC14E8E74}" srcOrd="0" destOrd="0" presId="urn:microsoft.com/office/officeart/2005/8/layout/radial3"/>
    <dgm:cxn modelId="{5C5DD2E3-4EC2-4DC9-A7CC-797D92E54773}" type="presParOf" srcId="{0B05E3D1-CD28-4D32-8ACD-C35FC14E8E74}" destId="{76A93C57-EAA0-4C19-89AE-4EAC9F574392}" srcOrd="0" destOrd="0" presId="urn:microsoft.com/office/officeart/2005/8/layout/radial3"/>
    <dgm:cxn modelId="{55F5911C-4CB2-49CA-8AE2-24A84A66CB78}" type="presParOf" srcId="{0B05E3D1-CD28-4D32-8ACD-C35FC14E8E74}" destId="{229549FB-E495-483B-A295-126DDF67AB24}" srcOrd="1" destOrd="0" presId="urn:microsoft.com/office/officeart/2005/8/layout/radial3"/>
    <dgm:cxn modelId="{D4FA46B6-9C23-4883-81DC-8663CB8A0D59}" type="presParOf" srcId="{0B05E3D1-CD28-4D32-8ACD-C35FC14E8E74}" destId="{5FE6E58A-D208-4C79-934B-39646E3E11E0}" srcOrd="2" destOrd="0" presId="urn:microsoft.com/office/officeart/2005/8/layout/radial3"/>
    <dgm:cxn modelId="{264E81AE-F2C1-4FAE-BD7B-333D03885271}" type="presParOf" srcId="{0B05E3D1-CD28-4D32-8ACD-C35FC14E8E74}" destId="{FB79A9E1-02A0-4D41-8441-9BBE319792D7}" srcOrd="3" destOrd="0" presId="urn:microsoft.com/office/officeart/2005/8/layout/radial3"/>
    <dgm:cxn modelId="{900A5E03-4E61-4395-99A2-DF31F7139BD8}" type="presParOf" srcId="{0B05E3D1-CD28-4D32-8ACD-C35FC14E8E74}" destId="{152933FF-F896-47BF-B62D-553315886C93}"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88" tIns="46495" rIns="92988" bIns="46495"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940" y="0"/>
            <a:ext cx="3037840" cy="464820"/>
          </a:xfrm>
          <a:prstGeom prst="rect">
            <a:avLst/>
          </a:prstGeom>
        </p:spPr>
        <p:txBody>
          <a:bodyPr vert="horz" lIns="92988" tIns="46495" rIns="92988" bIns="46495" rtlCol="0"/>
          <a:lstStyle>
            <a:lvl1pPr algn="r" fontAlgn="auto">
              <a:spcBef>
                <a:spcPts val="0"/>
              </a:spcBef>
              <a:spcAft>
                <a:spcPts val="0"/>
              </a:spcAft>
              <a:defRPr sz="1200">
                <a:latin typeface="+mn-lt"/>
                <a:cs typeface="+mn-cs"/>
              </a:defRPr>
            </a:lvl1pPr>
          </a:lstStyle>
          <a:p>
            <a:pPr>
              <a:defRPr/>
            </a:pPr>
            <a:fld id="{59F86ECD-6E97-409A-B53E-4981524577B4}" type="datetimeFigureOut">
              <a:rPr lang="en-US"/>
              <a:pPr>
                <a:defRPr/>
              </a:pPr>
              <a:t>07/21/2020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2988" tIns="46495" rIns="92988" bIns="46495"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2988" tIns="46495" rIns="92988" bIns="46495" rtlCol="0" anchor="b"/>
          <a:lstStyle>
            <a:lvl1pPr algn="r" fontAlgn="auto">
              <a:spcBef>
                <a:spcPts val="0"/>
              </a:spcBef>
              <a:spcAft>
                <a:spcPts val="0"/>
              </a:spcAft>
              <a:defRPr sz="1200">
                <a:latin typeface="+mn-lt"/>
                <a:cs typeface="+mn-cs"/>
              </a:defRPr>
            </a:lvl1pPr>
          </a:lstStyle>
          <a:p>
            <a:pPr>
              <a:defRPr/>
            </a:pPr>
            <a:fld id="{A7815016-D552-418A-9412-ECF90A9D2E98}" type="slidenum">
              <a:rPr lang="en-US"/>
              <a:pPr>
                <a:defRPr/>
              </a:pPr>
              <a:t>‹#›</a:t>
            </a:fld>
            <a:endParaRPr lang="en-US" dirty="0"/>
          </a:p>
        </p:txBody>
      </p:sp>
    </p:spTree>
    <p:extLst>
      <p:ext uri="{BB962C8B-B14F-4D97-AF65-F5344CB8AC3E}">
        <p14:creationId xmlns:p14="http://schemas.microsoft.com/office/powerpoint/2010/main" val="2017512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88" tIns="46495" rIns="92988" bIns="46495" rtlCol="0"/>
          <a:lstStyle>
            <a:lvl1pPr algn="l">
              <a:defRPr sz="1200"/>
            </a:lvl1pPr>
          </a:lstStyle>
          <a:p>
            <a:pPr>
              <a:defRPr/>
            </a:pPr>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2988" tIns="46495" rIns="92988" bIns="46495" rtlCol="0"/>
          <a:lstStyle>
            <a:lvl1pPr algn="r">
              <a:defRPr sz="1200"/>
            </a:lvl1pPr>
          </a:lstStyle>
          <a:p>
            <a:pPr>
              <a:defRPr/>
            </a:pPr>
            <a:fld id="{B8976234-C347-402C-9424-6CF5C2155AA5}" type="datetimeFigureOut">
              <a:rPr lang="en-US"/>
              <a:pPr>
                <a:defRPr/>
              </a:pPr>
              <a:t>07/21/2020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88" tIns="46495" rIns="92988" bIns="46495" rtlCol="0" anchor="ctr"/>
          <a:lstStyle/>
          <a:p>
            <a:pPr lvl="0"/>
            <a:endParaRPr lang="en-US" noProof="0" dirty="0" smtClean="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2988" tIns="46495" rIns="92988" bIns="4649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988" tIns="46495" rIns="92988" bIns="46495"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2988" tIns="46495" rIns="92988" bIns="46495" rtlCol="0" anchor="b"/>
          <a:lstStyle>
            <a:lvl1pPr algn="r">
              <a:defRPr sz="1200"/>
            </a:lvl1pPr>
          </a:lstStyle>
          <a:p>
            <a:pPr>
              <a:defRPr/>
            </a:pPr>
            <a:fld id="{E6D0144A-9DE0-48E7-8C35-FB26DF2B5193}" type="slidenum">
              <a:rPr lang="en-US"/>
              <a:pPr>
                <a:defRPr/>
              </a:pPr>
              <a:t>‹#›</a:t>
            </a:fld>
            <a:endParaRPr lang="en-US" dirty="0"/>
          </a:p>
        </p:txBody>
      </p:sp>
    </p:spTree>
    <p:extLst>
      <p:ext uri="{BB962C8B-B14F-4D97-AF65-F5344CB8AC3E}">
        <p14:creationId xmlns:p14="http://schemas.microsoft.com/office/powerpoint/2010/main" val="37517535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2</a:t>
            </a:fld>
            <a:endParaRPr lang="en-US" dirty="0"/>
          </a:p>
        </p:txBody>
      </p:sp>
    </p:spTree>
    <p:extLst>
      <p:ext uri="{BB962C8B-B14F-4D97-AF65-F5344CB8AC3E}">
        <p14:creationId xmlns:p14="http://schemas.microsoft.com/office/powerpoint/2010/main" val="56022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11</a:t>
            </a:fld>
            <a:endParaRPr lang="en-US" dirty="0"/>
          </a:p>
        </p:txBody>
      </p:sp>
    </p:spTree>
    <p:extLst>
      <p:ext uri="{BB962C8B-B14F-4D97-AF65-F5344CB8AC3E}">
        <p14:creationId xmlns:p14="http://schemas.microsoft.com/office/powerpoint/2010/main" val="220677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12</a:t>
            </a:fld>
            <a:endParaRPr lang="en-US" dirty="0"/>
          </a:p>
        </p:txBody>
      </p:sp>
    </p:spTree>
    <p:extLst>
      <p:ext uri="{BB962C8B-B14F-4D97-AF65-F5344CB8AC3E}">
        <p14:creationId xmlns:p14="http://schemas.microsoft.com/office/powerpoint/2010/main" val="860449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57162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32972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45231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21116">
              <a:defRPr/>
            </a:pPr>
            <a:fld id="{E6D0144A-9DE0-48E7-8C35-FB26DF2B5193}" type="slidenum">
              <a:rPr lang="en-US">
                <a:solidFill>
                  <a:prstClr val="black"/>
                </a:solidFill>
              </a:rPr>
              <a:pPr defTabSz="921116">
                <a:defRPr/>
              </a:pPr>
              <a:t>16</a:t>
            </a:fld>
            <a:endParaRPr lang="en-US" dirty="0">
              <a:solidFill>
                <a:prstClr val="black"/>
              </a:solidFill>
            </a:endParaRPr>
          </a:p>
        </p:txBody>
      </p:sp>
    </p:spTree>
    <p:extLst>
      <p:ext uri="{BB962C8B-B14F-4D97-AF65-F5344CB8AC3E}">
        <p14:creationId xmlns:p14="http://schemas.microsoft.com/office/powerpoint/2010/main" val="2184986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561485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70266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934241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00787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284918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21</a:t>
            </a:fld>
            <a:endParaRPr lang="en-US" dirty="0"/>
          </a:p>
        </p:txBody>
      </p:sp>
    </p:spTree>
    <p:extLst>
      <p:ext uri="{BB962C8B-B14F-4D97-AF65-F5344CB8AC3E}">
        <p14:creationId xmlns:p14="http://schemas.microsoft.com/office/powerpoint/2010/main" val="2701818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22</a:t>
            </a:fld>
            <a:endParaRPr lang="en-US" dirty="0"/>
          </a:p>
        </p:txBody>
      </p:sp>
    </p:spTree>
    <p:extLst>
      <p:ext uri="{BB962C8B-B14F-4D97-AF65-F5344CB8AC3E}">
        <p14:creationId xmlns:p14="http://schemas.microsoft.com/office/powerpoint/2010/main" val="2561600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23</a:t>
            </a:fld>
            <a:endParaRPr lang="en-US" dirty="0"/>
          </a:p>
        </p:txBody>
      </p:sp>
    </p:spTree>
    <p:extLst>
      <p:ext uri="{BB962C8B-B14F-4D97-AF65-F5344CB8AC3E}">
        <p14:creationId xmlns:p14="http://schemas.microsoft.com/office/powerpoint/2010/main" val="3793322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24</a:t>
            </a:fld>
            <a:endParaRPr lang="en-US" dirty="0"/>
          </a:p>
        </p:txBody>
      </p:sp>
    </p:spTree>
    <p:extLst>
      <p:ext uri="{BB962C8B-B14F-4D97-AF65-F5344CB8AC3E}">
        <p14:creationId xmlns:p14="http://schemas.microsoft.com/office/powerpoint/2010/main" val="1058366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25</a:t>
            </a:fld>
            <a:endParaRPr lang="en-US" dirty="0"/>
          </a:p>
        </p:txBody>
      </p:sp>
    </p:spTree>
    <p:extLst>
      <p:ext uri="{BB962C8B-B14F-4D97-AF65-F5344CB8AC3E}">
        <p14:creationId xmlns:p14="http://schemas.microsoft.com/office/powerpoint/2010/main" val="1325421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3675544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2222429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1612471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287858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D462AB-5644-4576-A394-73660CBD3963}"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98166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a:t>
            </a:fld>
            <a:endParaRPr lang="en-US" dirty="0"/>
          </a:p>
        </p:txBody>
      </p:sp>
    </p:spTree>
    <p:extLst>
      <p:ext uri="{BB962C8B-B14F-4D97-AF65-F5344CB8AC3E}">
        <p14:creationId xmlns:p14="http://schemas.microsoft.com/office/powerpoint/2010/main" val="146532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31</a:t>
            </a:fld>
            <a:endParaRPr lang="en-US" dirty="0"/>
          </a:p>
        </p:txBody>
      </p:sp>
    </p:spTree>
    <p:extLst>
      <p:ext uri="{BB962C8B-B14F-4D97-AF65-F5344CB8AC3E}">
        <p14:creationId xmlns:p14="http://schemas.microsoft.com/office/powerpoint/2010/main" val="2517263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32</a:t>
            </a:fld>
            <a:endParaRPr lang="en-US" dirty="0"/>
          </a:p>
        </p:txBody>
      </p:sp>
    </p:spTree>
    <p:extLst>
      <p:ext uri="{BB962C8B-B14F-4D97-AF65-F5344CB8AC3E}">
        <p14:creationId xmlns:p14="http://schemas.microsoft.com/office/powerpoint/2010/main" val="604274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solidFill>
                <a:srgbClr val="FF0000"/>
              </a:solidFill>
            </a:endParaRPr>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1214768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2227504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solidFill>
                <a:srgbClr val="FF0000"/>
              </a:solidFill>
            </a:endParaRPr>
          </a:p>
          <a:p>
            <a:pPr marL="347993" indent="-347993">
              <a:buFont typeface="Arial" panose="020B0604020202020204" pitchFamily="34" charset="0"/>
              <a:buChar char="•"/>
            </a:pPr>
            <a:endParaRPr lang="en-US" sz="2000" dirty="0">
              <a:solidFill>
                <a:srgbClr val="FF0000"/>
              </a:solidFill>
            </a:endParaRPr>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910707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3976749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37</a:t>
            </a:fld>
            <a:endParaRPr lang="en-US" dirty="0"/>
          </a:p>
        </p:txBody>
      </p:sp>
    </p:spTree>
    <p:extLst>
      <p:ext uri="{BB962C8B-B14F-4D97-AF65-F5344CB8AC3E}">
        <p14:creationId xmlns:p14="http://schemas.microsoft.com/office/powerpoint/2010/main" val="4038998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38</a:t>
            </a:fld>
            <a:endParaRPr lang="en-US" dirty="0"/>
          </a:p>
        </p:txBody>
      </p:sp>
    </p:spTree>
    <p:extLst>
      <p:ext uri="{BB962C8B-B14F-4D97-AF65-F5344CB8AC3E}">
        <p14:creationId xmlns:p14="http://schemas.microsoft.com/office/powerpoint/2010/main" val="3960977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39</a:t>
            </a:fld>
            <a:endParaRPr lang="en-US" dirty="0"/>
          </a:p>
        </p:txBody>
      </p:sp>
    </p:spTree>
    <p:extLst>
      <p:ext uri="{BB962C8B-B14F-4D97-AF65-F5344CB8AC3E}">
        <p14:creationId xmlns:p14="http://schemas.microsoft.com/office/powerpoint/2010/main" val="1301738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40</a:t>
            </a:fld>
            <a:endParaRPr lang="en-US" dirty="0"/>
          </a:p>
        </p:txBody>
      </p:sp>
    </p:spTree>
    <p:extLst>
      <p:ext uri="{BB962C8B-B14F-4D97-AF65-F5344CB8AC3E}">
        <p14:creationId xmlns:p14="http://schemas.microsoft.com/office/powerpoint/2010/main" val="175354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a:t>
            </a:fld>
            <a:endParaRPr lang="en-US" dirty="0"/>
          </a:p>
        </p:txBody>
      </p:sp>
    </p:spTree>
    <p:extLst>
      <p:ext uri="{BB962C8B-B14F-4D97-AF65-F5344CB8AC3E}">
        <p14:creationId xmlns:p14="http://schemas.microsoft.com/office/powerpoint/2010/main" val="1973586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41</a:t>
            </a:fld>
            <a:endParaRPr lang="en-US" dirty="0"/>
          </a:p>
        </p:txBody>
      </p:sp>
    </p:spTree>
    <p:extLst>
      <p:ext uri="{BB962C8B-B14F-4D97-AF65-F5344CB8AC3E}">
        <p14:creationId xmlns:p14="http://schemas.microsoft.com/office/powerpoint/2010/main" val="1166603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None/>
            </a:pPr>
            <a:endParaRPr lang="en-US" dirty="0"/>
          </a:p>
        </p:txBody>
      </p:sp>
      <p:sp>
        <p:nvSpPr>
          <p:cNvPr id="4" name="Slide Number Placeholder 3"/>
          <p:cNvSpPr>
            <a:spLocks noGrp="1"/>
          </p:cNvSpPr>
          <p:nvPr>
            <p:ph type="sldNum" sz="quarter" idx="5"/>
          </p:nvPr>
        </p:nvSpPr>
        <p:spPr/>
        <p:txBody>
          <a:bodyPr/>
          <a:lstStyle/>
          <a:p>
            <a:pPr>
              <a:defRPr/>
            </a:pPr>
            <a:fld id="{E6D0144A-9DE0-48E7-8C35-FB26DF2B5193}" type="slidenum">
              <a:rPr lang="en-US" smtClean="0"/>
              <a:pPr>
                <a:defRPr/>
              </a:pPr>
              <a:t>42</a:t>
            </a:fld>
            <a:endParaRPr lang="en-US" dirty="0"/>
          </a:p>
        </p:txBody>
      </p:sp>
    </p:spTree>
    <p:extLst>
      <p:ext uri="{BB962C8B-B14F-4D97-AF65-F5344CB8AC3E}">
        <p14:creationId xmlns:p14="http://schemas.microsoft.com/office/powerpoint/2010/main" val="1514616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43</a:t>
            </a:fld>
            <a:endParaRPr lang="en-US" dirty="0"/>
          </a:p>
        </p:txBody>
      </p:sp>
    </p:spTree>
    <p:extLst>
      <p:ext uri="{BB962C8B-B14F-4D97-AF65-F5344CB8AC3E}">
        <p14:creationId xmlns:p14="http://schemas.microsoft.com/office/powerpoint/2010/main" val="1521010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44</a:t>
            </a:fld>
            <a:endParaRPr lang="en-US" dirty="0"/>
          </a:p>
        </p:txBody>
      </p:sp>
    </p:spTree>
    <p:extLst>
      <p:ext uri="{BB962C8B-B14F-4D97-AF65-F5344CB8AC3E}">
        <p14:creationId xmlns:p14="http://schemas.microsoft.com/office/powerpoint/2010/main" val="2563624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45</a:t>
            </a:fld>
            <a:endParaRPr lang="en-US" dirty="0"/>
          </a:p>
        </p:txBody>
      </p:sp>
    </p:spTree>
    <p:extLst>
      <p:ext uri="{BB962C8B-B14F-4D97-AF65-F5344CB8AC3E}">
        <p14:creationId xmlns:p14="http://schemas.microsoft.com/office/powerpoint/2010/main" val="3548423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46</a:t>
            </a:fld>
            <a:endParaRPr lang="en-US" dirty="0"/>
          </a:p>
        </p:txBody>
      </p:sp>
    </p:spTree>
    <p:extLst>
      <p:ext uri="{BB962C8B-B14F-4D97-AF65-F5344CB8AC3E}">
        <p14:creationId xmlns:p14="http://schemas.microsoft.com/office/powerpoint/2010/main" val="3031048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0144A-9DE0-48E7-8C35-FB26DF2B5193}" type="slidenum">
              <a:rPr lang="en-US" smtClean="0"/>
              <a:pPr>
                <a:defRPr/>
              </a:pPr>
              <a:t>47</a:t>
            </a:fld>
            <a:endParaRPr lang="en-US" dirty="0"/>
          </a:p>
        </p:txBody>
      </p:sp>
    </p:spTree>
    <p:extLst>
      <p:ext uri="{BB962C8B-B14F-4D97-AF65-F5344CB8AC3E}">
        <p14:creationId xmlns:p14="http://schemas.microsoft.com/office/powerpoint/2010/main" val="340503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49</a:t>
            </a:fld>
            <a:endParaRPr lang="en-US" dirty="0"/>
          </a:p>
        </p:txBody>
      </p:sp>
    </p:spTree>
    <p:extLst>
      <p:ext uri="{BB962C8B-B14F-4D97-AF65-F5344CB8AC3E}">
        <p14:creationId xmlns:p14="http://schemas.microsoft.com/office/powerpoint/2010/main" val="40660649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50</a:t>
            </a:fld>
            <a:endParaRPr lang="en-US" dirty="0"/>
          </a:p>
        </p:txBody>
      </p:sp>
    </p:spTree>
    <p:extLst>
      <p:ext uri="{BB962C8B-B14F-4D97-AF65-F5344CB8AC3E}">
        <p14:creationId xmlns:p14="http://schemas.microsoft.com/office/powerpoint/2010/main" val="1303706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51</a:t>
            </a:fld>
            <a:endParaRPr lang="en-US" dirty="0"/>
          </a:p>
        </p:txBody>
      </p:sp>
    </p:spTree>
    <p:extLst>
      <p:ext uri="{BB962C8B-B14F-4D97-AF65-F5344CB8AC3E}">
        <p14:creationId xmlns:p14="http://schemas.microsoft.com/office/powerpoint/2010/main" val="2389713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6</a:t>
            </a:fld>
            <a:endParaRPr lang="en-US" dirty="0"/>
          </a:p>
        </p:txBody>
      </p:sp>
    </p:spTree>
    <p:extLst>
      <p:ext uri="{BB962C8B-B14F-4D97-AF65-F5344CB8AC3E}">
        <p14:creationId xmlns:p14="http://schemas.microsoft.com/office/powerpoint/2010/main" val="2758912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52</a:t>
            </a:fld>
            <a:endParaRPr lang="en-US" dirty="0"/>
          </a:p>
        </p:txBody>
      </p:sp>
    </p:spTree>
    <p:extLst>
      <p:ext uri="{BB962C8B-B14F-4D97-AF65-F5344CB8AC3E}">
        <p14:creationId xmlns:p14="http://schemas.microsoft.com/office/powerpoint/2010/main" val="3086638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53</a:t>
            </a:fld>
            <a:endParaRPr lang="en-US" dirty="0"/>
          </a:p>
        </p:txBody>
      </p:sp>
    </p:spTree>
    <p:extLst>
      <p:ext uri="{BB962C8B-B14F-4D97-AF65-F5344CB8AC3E}">
        <p14:creationId xmlns:p14="http://schemas.microsoft.com/office/powerpoint/2010/main" val="3389499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54</a:t>
            </a:fld>
            <a:endParaRPr lang="en-US" dirty="0"/>
          </a:p>
        </p:txBody>
      </p:sp>
    </p:spTree>
    <p:extLst>
      <p:ext uri="{BB962C8B-B14F-4D97-AF65-F5344CB8AC3E}">
        <p14:creationId xmlns:p14="http://schemas.microsoft.com/office/powerpoint/2010/main" val="964869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55</a:t>
            </a:fld>
            <a:endParaRPr lang="en-US" dirty="0"/>
          </a:p>
        </p:txBody>
      </p:sp>
    </p:spTree>
    <p:extLst>
      <p:ext uri="{BB962C8B-B14F-4D97-AF65-F5344CB8AC3E}">
        <p14:creationId xmlns:p14="http://schemas.microsoft.com/office/powerpoint/2010/main" val="1036452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56</a:t>
            </a:fld>
            <a:endParaRPr lang="en-US" dirty="0"/>
          </a:p>
        </p:txBody>
      </p:sp>
    </p:spTree>
    <p:extLst>
      <p:ext uri="{BB962C8B-B14F-4D97-AF65-F5344CB8AC3E}">
        <p14:creationId xmlns:p14="http://schemas.microsoft.com/office/powerpoint/2010/main" val="2228206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57</a:t>
            </a:fld>
            <a:endParaRPr lang="en-US" dirty="0"/>
          </a:p>
        </p:txBody>
      </p:sp>
    </p:spTree>
    <p:extLst>
      <p:ext uri="{BB962C8B-B14F-4D97-AF65-F5344CB8AC3E}">
        <p14:creationId xmlns:p14="http://schemas.microsoft.com/office/powerpoint/2010/main" val="4118100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58</a:t>
            </a:fld>
            <a:endParaRPr lang="en-US" dirty="0"/>
          </a:p>
        </p:txBody>
      </p:sp>
    </p:spTree>
    <p:extLst>
      <p:ext uri="{BB962C8B-B14F-4D97-AF65-F5344CB8AC3E}">
        <p14:creationId xmlns:p14="http://schemas.microsoft.com/office/powerpoint/2010/main" val="60545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7</a:t>
            </a:fld>
            <a:endParaRPr lang="en-US" dirty="0"/>
          </a:p>
        </p:txBody>
      </p:sp>
    </p:spTree>
    <p:extLst>
      <p:ext uri="{BB962C8B-B14F-4D97-AF65-F5344CB8AC3E}">
        <p14:creationId xmlns:p14="http://schemas.microsoft.com/office/powerpoint/2010/main" val="439308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8</a:t>
            </a:fld>
            <a:endParaRPr lang="en-US" dirty="0"/>
          </a:p>
        </p:txBody>
      </p:sp>
    </p:spTree>
    <p:extLst>
      <p:ext uri="{BB962C8B-B14F-4D97-AF65-F5344CB8AC3E}">
        <p14:creationId xmlns:p14="http://schemas.microsoft.com/office/powerpoint/2010/main" val="3566275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9</a:t>
            </a:fld>
            <a:endParaRPr lang="en-US" dirty="0"/>
          </a:p>
        </p:txBody>
      </p:sp>
    </p:spTree>
    <p:extLst>
      <p:ext uri="{BB962C8B-B14F-4D97-AF65-F5344CB8AC3E}">
        <p14:creationId xmlns:p14="http://schemas.microsoft.com/office/powerpoint/2010/main" val="223177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6D0144A-9DE0-48E7-8C35-FB26DF2B5193}" type="slidenum">
              <a:rPr lang="en-US" smtClean="0"/>
              <a:pPr>
                <a:defRPr/>
              </a:pPr>
              <a:t>10</a:t>
            </a:fld>
            <a:endParaRPr lang="en-US" dirty="0"/>
          </a:p>
        </p:txBody>
      </p:sp>
    </p:spTree>
    <p:extLst>
      <p:ext uri="{BB962C8B-B14F-4D97-AF65-F5344CB8AC3E}">
        <p14:creationId xmlns:p14="http://schemas.microsoft.com/office/powerpoint/2010/main" val="217813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pPr>
                <a:defRPr/>
              </a:pPr>
              <a:t>07/21/2020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pPr>
                <a:defRPr/>
              </a:pPr>
              <a:t>‹#›</a:t>
            </a:fld>
            <a:endParaRPr lang="en-US" dirty="0"/>
          </a:p>
        </p:txBody>
      </p:sp>
    </p:spTree>
    <p:extLst>
      <p:ext uri="{BB962C8B-B14F-4D97-AF65-F5344CB8AC3E}">
        <p14:creationId xmlns:p14="http://schemas.microsoft.com/office/powerpoint/2010/main" val="405327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83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245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381367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4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10501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4384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9314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50179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58428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702948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303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17585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12564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64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6841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8230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1218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70886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55778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095949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450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0908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78457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21622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3250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22587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981690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5140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1719870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102693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845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63429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69092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53272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30928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421418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330894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558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290516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3528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11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4463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26984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1951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64451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04598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104331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6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306537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348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4277523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19258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63654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57960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89706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87682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302337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7284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38753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986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417797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933636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75326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19895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5699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14260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657838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05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335188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955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420126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89965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034924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40302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62565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67963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761576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267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46978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96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57016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9164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32419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8676851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253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78937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7714911"/>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598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122313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66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76829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55874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0632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25344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593418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9302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9994691"/>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80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348851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472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3276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2893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174876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408435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1902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07/21/2020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1172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0873358"/>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CB50B5-643F-4DD5-A5FC-0923C23E8745}"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2BC28B-0BA0-4C79-9327-7DD853406D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5915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41" y="5029200"/>
            <a:ext cx="8262781" cy="1634284"/>
          </a:xfrm>
          <a:prstGeom prst="rect">
            <a:avLst/>
          </a:prstGeom>
        </p:spPr>
      </p:pic>
    </p:spTree>
    <p:extLst>
      <p:ext uri="{BB962C8B-B14F-4D97-AF65-F5344CB8AC3E}">
        <p14:creationId xmlns:p14="http://schemas.microsoft.com/office/powerpoint/2010/main" val="239249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
        <p:nvSpPr>
          <p:cNvPr id="7"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58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70896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05250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340503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202375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1379" y="5715000"/>
            <a:ext cx="4795443" cy="948484"/>
          </a:xfrm>
          <a:prstGeom prst="rect">
            <a:avLst/>
          </a:prstGeom>
        </p:spPr>
      </p:pic>
    </p:spTree>
    <p:extLst>
      <p:ext uri="{BB962C8B-B14F-4D97-AF65-F5344CB8AC3E}">
        <p14:creationId xmlns:p14="http://schemas.microsoft.com/office/powerpoint/2010/main" val="9524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1382B16-5BCD-434C-93B9-69FADE4C7442}" type="datetimeFigureOut">
              <a:rPr lang="en-US">
                <a:solidFill>
                  <a:prstClr val="black">
                    <a:tint val="75000"/>
                  </a:prstClr>
                </a:solidFill>
              </a:rPr>
              <a:pPr>
                <a:defRPr/>
              </a:pPr>
              <a:t>07/21/2020</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4958672-1FFA-4CCE-BC5D-59FE8B986E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290121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pPr>
                <a:defRPr/>
              </a:pPr>
              <a:t>07/21/2020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92" r:id="rId3"/>
    <p:sldLayoutId id="2147483690" r:id="rId4"/>
    <p:sldLayoutId id="2147483691" r:id="rId5"/>
    <p:sldLayoutId id="2147483693" r:id="rId6"/>
    <p:sldLayoutId id="2147483695" r:id="rId7"/>
    <p:sldLayoutId id="2147483694" r:id="rId8"/>
    <p:sldLayoutId id="2147483846" r:id="rId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4409474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941107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120409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213679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923209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002124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96498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837041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448444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3727118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060040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7615A0E-7894-4E74-8331-CB29F9577E61}" type="datetimeFigureOut">
              <a:rPr lang="en-US">
                <a:solidFill>
                  <a:prstClr val="black">
                    <a:tint val="75000"/>
                  </a:prstClr>
                </a:solidFill>
              </a:rPr>
              <a:pPr>
                <a:defRPr/>
              </a:pPr>
              <a:t>07/21/2020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A912F48-703B-4C0C-936A-36F9BD7086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285777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hyperlink" Target="http://www.lbda.org/" TargetMode="External"/><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7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brightstarcare.com/chattanooga/2013/11/25/studies-on-alzheimers-disease/&amp;ei=9-yvVOvuCdOBygSe5oKYBg&amp;bvm=bv.83339334,d.aWw&amp;psig=AFQjCNEIzDK6GsIZwR2cnxeRqE-OY9TA5w&amp;ust=1420901992279915" TargetMode="External"/><Relationship Id="rId2" Type="http://schemas.openxmlformats.org/officeDocument/2006/relationships/notesSlide" Target="../notesSlides/notesSlide29.xml"/><Relationship Id="rId1" Type="http://schemas.openxmlformats.org/officeDocument/2006/relationships/slideLayout" Target="../slideLayouts/slideLayout114.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alz.org/"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www.caregiver.org/fact-sheet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Dementia Caregiving Basics</a:t>
            </a:r>
            <a:endParaRPr lang="en-US" dirty="0"/>
          </a:p>
        </p:txBody>
      </p:sp>
      <p:sp>
        <p:nvSpPr>
          <p:cNvPr id="3" name="Subtitle 2"/>
          <p:cNvSpPr>
            <a:spLocks noGrp="1"/>
          </p:cNvSpPr>
          <p:nvPr>
            <p:ph type="subTitle" idx="1"/>
          </p:nvPr>
        </p:nvSpPr>
        <p:spPr>
          <a:xfrm>
            <a:off x="1371600" y="3886200"/>
            <a:ext cx="6400800" cy="2362200"/>
          </a:xfrm>
        </p:spPr>
        <p:txBody>
          <a:bodyPr/>
          <a:lstStyle/>
          <a:p>
            <a:r>
              <a:rPr lang="en-US" dirty="0" smtClean="0"/>
              <a:t>Susan Johnson, MS</a:t>
            </a:r>
          </a:p>
          <a:p>
            <a:r>
              <a:rPr lang="en-US" dirty="0" smtClean="0"/>
              <a:t>Dementia Care Specialist</a:t>
            </a:r>
          </a:p>
          <a:p>
            <a:r>
              <a:rPr lang="en-US" dirty="0" smtClean="0"/>
              <a:t>Kenosha County Aging and Disability Resource Center</a:t>
            </a:r>
            <a:endParaRPr lang="en-US" dirty="0"/>
          </a:p>
        </p:txBody>
      </p:sp>
    </p:spTree>
    <p:extLst>
      <p:ext uri="{BB962C8B-B14F-4D97-AF65-F5344CB8AC3E}">
        <p14:creationId xmlns:p14="http://schemas.microsoft.com/office/powerpoint/2010/main" val="273409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Kuhn</a:t>
            </a:r>
            <a:endParaRPr lang="en-US" dirty="0"/>
          </a:p>
        </p:txBody>
      </p:sp>
      <p:sp>
        <p:nvSpPr>
          <p:cNvPr id="3" name="Content Placeholder 2"/>
          <p:cNvSpPr>
            <a:spLocks noGrp="1"/>
          </p:cNvSpPr>
          <p:nvPr>
            <p:ph idx="1"/>
          </p:nvPr>
        </p:nvSpPr>
        <p:spPr/>
        <p:txBody>
          <a:bodyPr/>
          <a:lstStyle/>
          <a:p>
            <a:pPr marL="0" indent="0" algn="ctr">
              <a:buNone/>
            </a:pPr>
            <a:r>
              <a:rPr lang="en-US" dirty="0" smtClean="0"/>
              <a:t>“…seeks to replace fear with knowledge, in the hope that knowledge will lead to empowerment.”</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1981200" y="3505200"/>
            <a:ext cx="4514850" cy="2124075"/>
          </a:xfrm>
          <a:prstGeom prst="rect">
            <a:avLst/>
          </a:prstGeom>
        </p:spPr>
      </p:pic>
    </p:spTree>
    <p:extLst>
      <p:ext uri="{BB962C8B-B14F-4D97-AF65-F5344CB8AC3E}">
        <p14:creationId xmlns:p14="http://schemas.microsoft.com/office/powerpoint/2010/main" val="217220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Diagnosis</a:t>
            </a:r>
            <a:endParaRPr lang="en-US" dirty="0"/>
          </a:p>
        </p:txBody>
      </p:sp>
      <p:pic>
        <p:nvPicPr>
          <p:cNvPr id="2050" name="Picture 2" descr="See the source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14575" y="2596356"/>
            <a:ext cx="451485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3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en-US" dirty="0"/>
          </a:p>
        </p:txBody>
      </p:sp>
      <p:sp>
        <p:nvSpPr>
          <p:cNvPr id="3" name="Content Placeholder 2"/>
          <p:cNvSpPr>
            <a:spLocks noGrp="1"/>
          </p:cNvSpPr>
          <p:nvPr>
            <p:ph idx="1"/>
          </p:nvPr>
        </p:nvSpPr>
        <p:spPr/>
        <p:txBody>
          <a:bodyPr/>
          <a:lstStyle/>
          <a:p>
            <a:r>
              <a:rPr lang="en-US" dirty="0" smtClean="0"/>
              <a:t>Complete medical exam</a:t>
            </a:r>
          </a:p>
          <a:p>
            <a:r>
              <a:rPr lang="en-US" dirty="0" smtClean="0"/>
              <a:t>Neurology exam</a:t>
            </a:r>
          </a:p>
          <a:p>
            <a:r>
              <a:rPr lang="en-US" dirty="0" smtClean="0"/>
              <a:t>Neuropsychological testing</a:t>
            </a:r>
          </a:p>
          <a:p>
            <a:r>
              <a:rPr lang="en-US" dirty="0" smtClean="0"/>
              <a:t>Wisconsin Alzheimer’s Institute affiliated  </a:t>
            </a:r>
            <a:r>
              <a:rPr lang="en-US" dirty="0"/>
              <a:t>c</a:t>
            </a:r>
            <a:r>
              <a:rPr lang="en-US" dirty="0" smtClean="0"/>
              <a:t>linics</a:t>
            </a:r>
          </a:p>
          <a:p>
            <a:r>
              <a:rPr lang="en-US" dirty="0" smtClean="0"/>
              <a:t>Latino Geriatric Center Mobile Clinic</a:t>
            </a:r>
          </a:p>
          <a:p>
            <a:pPr marL="0" indent="0">
              <a:buNone/>
            </a:pPr>
            <a:endParaRPr lang="en-US" dirty="0"/>
          </a:p>
        </p:txBody>
      </p:sp>
    </p:spTree>
    <p:extLst>
      <p:ext uri="{BB962C8B-B14F-4D97-AF65-F5344CB8AC3E}">
        <p14:creationId xmlns:p14="http://schemas.microsoft.com/office/powerpoint/2010/main" val="320722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dementia?</a:t>
            </a:r>
          </a:p>
        </p:txBody>
      </p:sp>
      <p:sp>
        <p:nvSpPr>
          <p:cNvPr id="3" name="Content Placeholder 2"/>
          <p:cNvSpPr>
            <a:spLocks noGrp="1"/>
          </p:cNvSpPr>
          <p:nvPr>
            <p:ph idx="1"/>
          </p:nvPr>
        </p:nvSpPr>
        <p:spPr>
          <a:xfrm>
            <a:off x="685800" y="1417638"/>
            <a:ext cx="7620000" cy="4906962"/>
          </a:xfrm>
        </p:spPr>
        <p:txBody>
          <a:bodyPr/>
          <a:lstStyle/>
          <a:p>
            <a:pPr marL="280988" indent="-280988">
              <a:spcBef>
                <a:spcPts val="0"/>
              </a:spcBef>
              <a:spcAft>
                <a:spcPts val="1000"/>
              </a:spcAft>
            </a:pPr>
            <a:r>
              <a:rPr lang="en-US" dirty="0">
                <a:cs typeface="Times New Roman" panose="02020603050405020304" pitchFamily="18" charset="0"/>
              </a:rPr>
              <a:t>A condition that represents a cognitive decline from a previous level of functioning</a:t>
            </a:r>
          </a:p>
          <a:p>
            <a:pPr marL="280988" indent="-280988">
              <a:spcBef>
                <a:spcPts val="0"/>
              </a:spcBef>
              <a:spcAft>
                <a:spcPts val="1000"/>
              </a:spcAft>
            </a:pPr>
            <a:r>
              <a:rPr lang="en-US" dirty="0">
                <a:cs typeface="Times New Roman" panose="02020603050405020304" pitchFamily="18" charset="0"/>
              </a:rPr>
              <a:t>A condition that has resulted in brain </a:t>
            </a:r>
            <a:br>
              <a:rPr lang="en-US" dirty="0">
                <a:cs typeface="Times New Roman" panose="02020603050405020304" pitchFamily="18" charset="0"/>
              </a:rPr>
            </a:br>
            <a:r>
              <a:rPr lang="en-US" dirty="0">
                <a:cs typeface="Times New Roman" panose="02020603050405020304" pitchFamily="18" charset="0"/>
              </a:rPr>
              <a:t>cell death affecting more than one area </a:t>
            </a:r>
            <a:br>
              <a:rPr lang="en-US" dirty="0">
                <a:cs typeface="Times New Roman" panose="02020603050405020304" pitchFamily="18" charset="0"/>
              </a:rPr>
            </a:br>
            <a:r>
              <a:rPr lang="en-US" dirty="0">
                <a:cs typeface="Times New Roman" panose="02020603050405020304" pitchFamily="18" charset="0"/>
              </a:rPr>
              <a:t>of cognition (thinking ability)  </a:t>
            </a:r>
          </a:p>
          <a:p>
            <a:pPr marL="681038" lvl="1" indent="-280988">
              <a:spcBef>
                <a:spcPts val="0"/>
              </a:spcBef>
              <a:spcAft>
                <a:spcPts val="1000"/>
              </a:spcAft>
            </a:pPr>
            <a:r>
              <a:rPr lang="en-US" dirty="0">
                <a:cs typeface="Times New Roman" panose="02020603050405020304" pitchFamily="18" charset="0"/>
              </a:rPr>
              <a:t>memory		- language</a:t>
            </a:r>
          </a:p>
          <a:p>
            <a:pPr marL="681038" lvl="1" indent="-280988">
              <a:spcBef>
                <a:spcPts val="0"/>
              </a:spcBef>
              <a:spcAft>
                <a:spcPts val="1000"/>
              </a:spcAft>
            </a:pPr>
            <a:r>
              <a:rPr lang="en-US" dirty="0">
                <a:cs typeface="Times New Roman" panose="02020603050405020304" pitchFamily="18" charset="0"/>
              </a:rPr>
              <a:t>attention		- abstraction</a:t>
            </a:r>
          </a:p>
          <a:p>
            <a:pPr marL="681038" lvl="1" indent="-280988">
              <a:spcBef>
                <a:spcPts val="0"/>
              </a:spcBef>
              <a:spcAft>
                <a:spcPts val="1000"/>
              </a:spcAft>
            </a:pPr>
            <a:r>
              <a:rPr lang="en-US" dirty="0">
                <a:cs typeface="Times New Roman" panose="02020603050405020304" pitchFamily="18" charset="0"/>
              </a:rPr>
              <a:t>reasoning		- visual perception</a:t>
            </a:r>
          </a:p>
          <a:p>
            <a:pPr marL="681038" lvl="1" indent="-280988">
              <a:spcBef>
                <a:spcPts val="0"/>
              </a:spcBef>
              <a:spcAft>
                <a:spcPts val="1000"/>
              </a:spcAft>
            </a:pPr>
            <a:r>
              <a:rPr lang="en-US" dirty="0">
                <a:cs typeface="Times New Roman" panose="02020603050405020304" pitchFamily="18" charset="0"/>
              </a:rPr>
              <a:t>organization		- judgment</a:t>
            </a:r>
          </a:p>
        </p:txBody>
      </p:sp>
    </p:spTree>
    <p:extLst>
      <p:ext uri="{BB962C8B-B14F-4D97-AF65-F5344CB8AC3E}">
        <p14:creationId xmlns:p14="http://schemas.microsoft.com/office/powerpoint/2010/main" val="206008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DEMENTIA IS…</a:t>
            </a:r>
            <a:endParaRPr lang="en-US" dirty="0"/>
          </a:p>
        </p:txBody>
      </p:sp>
      <p:sp>
        <p:nvSpPr>
          <p:cNvPr id="3" name="Content Placeholder 2"/>
          <p:cNvSpPr>
            <a:spLocks noGrp="1"/>
          </p:cNvSpPr>
          <p:nvPr>
            <p:ph idx="1"/>
          </p:nvPr>
        </p:nvSpPr>
        <p:spPr>
          <a:effectLst>
            <a:softEdge rad="12700"/>
          </a:effectLst>
        </p:spPr>
        <p:txBody>
          <a:bodyPr/>
          <a:lstStyle/>
          <a:p>
            <a:pPr marL="280988" indent="-280988">
              <a:spcBef>
                <a:spcPts val="0"/>
              </a:spcBef>
              <a:spcAft>
                <a:spcPts val="1000"/>
              </a:spcAft>
            </a:pPr>
            <a:r>
              <a:rPr lang="en-US" dirty="0">
                <a:cs typeface="Times New Roman" panose="02020603050405020304" pitchFamily="18" charset="0"/>
              </a:rPr>
              <a:t>NOT normal age-related memory loss</a:t>
            </a:r>
          </a:p>
          <a:p>
            <a:pPr marL="280988" indent="-280988">
              <a:spcBef>
                <a:spcPts val="0"/>
              </a:spcBef>
              <a:spcAft>
                <a:spcPts val="1000"/>
              </a:spcAft>
            </a:pPr>
            <a:r>
              <a:rPr lang="en-US" dirty="0">
                <a:cs typeface="Times New Roman" panose="02020603050405020304" pitchFamily="18" charset="0"/>
              </a:rPr>
              <a:t>NOT a normal outcome of aging</a:t>
            </a:r>
          </a:p>
          <a:p>
            <a:pPr marL="280988" indent="-280988">
              <a:spcBef>
                <a:spcPts val="0"/>
              </a:spcBef>
              <a:spcAft>
                <a:spcPts val="1000"/>
              </a:spcAft>
            </a:pPr>
            <a:endParaRPr lang="en-US" dirty="0">
              <a:cs typeface="Times New Roman" panose="02020603050405020304" pitchFamily="18" charset="0"/>
            </a:endParaRPr>
          </a:p>
          <a:p>
            <a:pPr marL="280988" indent="-280988">
              <a:spcBef>
                <a:spcPts val="0"/>
              </a:spcBef>
              <a:spcAft>
                <a:spcPts val="1000"/>
              </a:spcAft>
            </a:pPr>
            <a:endParaRPr lang="en-US" dirty="0"/>
          </a:p>
        </p:txBody>
      </p:sp>
      <p:pic>
        <p:nvPicPr>
          <p:cNvPr id="4" name="Picture 3"/>
          <p:cNvPicPr>
            <a:picLocks noChangeAspect="1"/>
          </p:cNvPicPr>
          <p:nvPr/>
        </p:nvPicPr>
        <p:blipFill>
          <a:blip r:embed="rId3"/>
          <a:stretch>
            <a:fillRect/>
          </a:stretch>
        </p:blipFill>
        <p:spPr>
          <a:xfrm>
            <a:off x="1143000" y="3048000"/>
            <a:ext cx="4382114" cy="2922836"/>
          </a:xfrm>
          <a:prstGeom prst="rect">
            <a:avLst/>
          </a:prstGeom>
        </p:spPr>
      </p:pic>
    </p:spTree>
    <p:extLst>
      <p:ext uri="{BB962C8B-B14F-4D97-AF65-F5344CB8AC3E}">
        <p14:creationId xmlns:p14="http://schemas.microsoft.com/office/powerpoint/2010/main" val="216868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Reversible or </a:t>
            </a:r>
            <a:r>
              <a:rPr lang="en-US" sz="4000" dirty="0" smtClean="0"/>
              <a:t>treatable causes of  </a:t>
            </a:r>
            <a:r>
              <a:rPr lang="en-US" sz="4000" dirty="0"/>
              <a:t>memory loss</a:t>
            </a:r>
          </a:p>
        </p:txBody>
      </p:sp>
      <p:sp>
        <p:nvSpPr>
          <p:cNvPr id="3" name="Content Placeholder 2"/>
          <p:cNvSpPr>
            <a:spLocks noGrp="1"/>
          </p:cNvSpPr>
          <p:nvPr>
            <p:ph sz="half" idx="1"/>
          </p:nvPr>
        </p:nvSpPr>
        <p:spPr>
          <a:xfrm>
            <a:off x="457200" y="1417638"/>
            <a:ext cx="4038600" cy="5059362"/>
          </a:xfrm>
        </p:spPr>
        <p:txBody>
          <a:bodyPr/>
          <a:lstStyle/>
          <a:p>
            <a:pPr marL="280988" indent="-280988">
              <a:spcBef>
                <a:spcPts val="0"/>
              </a:spcBef>
              <a:spcAft>
                <a:spcPts val="1000"/>
              </a:spcAft>
            </a:pPr>
            <a:r>
              <a:rPr lang="en-US" dirty="0">
                <a:latin typeface="+mj-lt"/>
                <a:cs typeface="Times New Roman" panose="02020603050405020304" pitchFamily="18" charset="0"/>
              </a:rPr>
              <a:t>Adverse medication interactions and </a:t>
            </a:r>
            <a:br>
              <a:rPr lang="en-US" dirty="0">
                <a:latin typeface="+mj-lt"/>
                <a:cs typeface="Times New Roman" panose="02020603050405020304" pitchFamily="18" charset="0"/>
              </a:rPr>
            </a:br>
            <a:r>
              <a:rPr lang="en-US" dirty="0">
                <a:latin typeface="+mj-lt"/>
                <a:cs typeface="Times New Roman" panose="02020603050405020304" pitchFamily="18" charset="0"/>
              </a:rPr>
              <a:t>side effects</a:t>
            </a:r>
          </a:p>
          <a:p>
            <a:pPr marL="280988" indent="-280988">
              <a:spcBef>
                <a:spcPts val="0"/>
              </a:spcBef>
              <a:spcAft>
                <a:spcPts val="1000"/>
              </a:spcAft>
            </a:pPr>
            <a:r>
              <a:rPr lang="en-US" dirty="0">
                <a:latin typeface="+mj-lt"/>
                <a:cs typeface="Times New Roman" panose="02020603050405020304" pitchFamily="18" charset="0"/>
              </a:rPr>
              <a:t>Untreated infections </a:t>
            </a:r>
            <a:br>
              <a:rPr lang="en-US" dirty="0">
                <a:latin typeface="+mj-lt"/>
                <a:cs typeface="Times New Roman" panose="02020603050405020304" pitchFamily="18" charset="0"/>
              </a:rPr>
            </a:br>
            <a:r>
              <a:rPr lang="en-US" dirty="0">
                <a:latin typeface="+mj-lt"/>
                <a:cs typeface="Times New Roman" panose="02020603050405020304" pitchFamily="18" charset="0"/>
              </a:rPr>
              <a:t>or other medical issues – UTI, uncontrolled diabetes or heart disease, dehydration</a:t>
            </a:r>
          </a:p>
          <a:p>
            <a:pPr marL="280988" indent="-280988">
              <a:spcBef>
                <a:spcPts val="0"/>
              </a:spcBef>
              <a:spcAft>
                <a:spcPts val="1000"/>
              </a:spcAft>
            </a:pPr>
            <a:r>
              <a:rPr lang="en-US" dirty="0">
                <a:cs typeface="Times New Roman" panose="02020603050405020304" pitchFamily="18" charset="0"/>
              </a:rPr>
              <a:t>Frequent lack of sleep and sleep disturbances</a:t>
            </a:r>
          </a:p>
          <a:p>
            <a:pPr>
              <a:spcBef>
                <a:spcPts val="0"/>
              </a:spcBef>
            </a:pPr>
            <a:endParaRPr lang="en-US" dirty="0">
              <a:latin typeface="+mj-lt"/>
            </a:endParaRPr>
          </a:p>
        </p:txBody>
      </p:sp>
      <p:sp>
        <p:nvSpPr>
          <p:cNvPr id="4" name="Content Placeholder 3"/>
          <p:cNvSpPr>
            <a:spLocks noGrp="1"/>
          </p:cNvSpPr>
          <p:nvPr>
            <p:ph sz="half" idx="2"/>
          </p:nvPr>
        </p:nvSpPr>
        <p:spPr>
          <a:xfrm>
            <a:off x="4876800" y="1417638"/>
            <a:ext cx="3733800" cy="3763962"/>
          </a:xfrm>
        </p:spPr>
        <p:txBody>
          <a:bodyPr/>
          <a:lstStyle/>
          <a:p>
            <a:pPr marL="280988" indent="-280988">
              <a:spcBef>
                <a:spcPts val="0"/>
              </a:spcBef>
              <a:spcAft>
                <a:spcPts val="1000"/>
              </a:spcAft>
            </a:pPr>
            <a:r>
              <a:rPr lang="en-US" dirty="0">
                <a:latin typeface="+mj-lt"/>
                <a:cs typeface="Times New Roman" panose="02020603050405020304" pitchFamily="18" charset="0"/>
              </a:rPr>
              <a:t>Chronic pain</a:t>
            </a:r>
          </a:p>
          <a:p>
            <a:pPr marL="280988" indent="-280988">
              <a:spcBef>
                <a:spcPts val="0"/>
              </a:spcBef>
              <a:spcAft>
                <a:spcPts val="1000"/>
              </a:spcAft>
            </a:pPr>
            <a:r>
              <a:rPr lang="en-US" dirty="0">
                <a:latin typeface="+mj-lt"/>
                <a:cs typeface="Times New Roman" panose="02020603050405020304" pitchFamily="18" charset="0"/>
              </a:rPr>
              <a:t>Hypothyroidism</a:t>
            </a:r>
          </a:p>
          <a:p>
            <a:pPr marL="280988" indent="-280988">
              <a:spcBef>
                <a:spcPts val="0"/>
              </a:spcBef>
              <a:spcAft>
                <a:spcPts val="1000"/>
              </a:spcAft>
            </a:pPr>
            <a:r>
              <a:rPr lang="en-US" dirty="0">
                <a:cs typeface="Times New Roman" panose="02020603050405020304" pitchFamily="18" charset="0"/>
              </a:rPr>
              <a:t>High levels of stress</a:t>
            </a:r>
          </a:p>
          <a:p>
            <a:pPr marL="280988" indent="-280988">
              <a:spcBef>
                <a:spcPts val="0"/>
              </a:spcBef>
              <a:spcAft>
                <a:spcPts val="1000"/>
              </a:spcAft>
            </a:pPr>
            <a:r>
              <a:rPr lang="en-US" dirty="0">
                <a:cs typeface="Times New Roman" panose="02020603050405020304" pitchFamily="18" charset="0"/>
              </a:rPr>
              <a:t>Depression or anxiety</a:t>
            </a:r>
          </a:p>
          <a:p>
            <a:pPr marL="280988" indent="-280988">
              <a:spcBef>
                <a:spcPts val="0"/>
              </a:spcBef>
              <a:spcAft>
                <a:spcPts val="1000"/>
              </a:spcAft>
            </a:pPr>
            <a:r>
              <a:rPr lang="en-US" dirty="0">
                <a:cs typeface="Times New Roman" panose="02020603050405020304" pitchFamily="18" charset="0"/>
              </a:rPr>
              <a:t>Chronic alcohol use</a:t>
            </a:r>
          </a:p>
          <a:p>
            <a:pPr marL="280988" indent="-280988">
              <a:spcBef>
                <a:spcPts val="0"/>
              </a:spcBef>
              <a:spcAft>
                <a:spcPts val="1000"/>
              </a:spcAft>
            </a:pPr>
            <a:r>
              <a:rPr lang="en-US" dirty="0">
                <a:latin typeface="+mj-lt"/>
                <a:cs typeface="Times New Roman" panose="02020603050405020304" pitchFamily="18" charset="0"/>
              </a:rPr>
              <a:t>Vitamin deficiency or electrolyte imbalance</a:t>
            </a:r>
            <a:endParaRPr lang="en-US" dirty="0">
              <a:latin typeface="+mj-lt"/>
            </a:endParaRPr>
          </a:p>
        </p:txBody>
      </p:sp>
    </p:spTree>
    <p:extLst>
      <p:ext uri="{BB962C8B-B14F-4D97-AF65-F5344CB8AC3E}">
        <p14:creationId xmlns:p14="http://schemas.microsoft.com/office/powerpoint/2010/main" val="46975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7800" y="2895600"/>
            <a:ext cx="3730852" cy="830997"/>
          </a:xfrm>
          <a:prstGeom prst="rect">
            <a:avLst/>
          </a:prstGeom>
          <a:noFill/>
        </p:spPr>
        <p:txBody>
          <a:bodyPr wrap="square" rtlCol="0">
            <a:spAutoFit/>
          </a:bodyPr>
          <a:lstStyle/>
          <a:p>
            <a:pPr>
              <a:spcAft>
                <a:spcPts val="1200"/>
              </a:spcAft>
              <a:defRPr/>
            </a:pPr>
            <a:r>
              <a:rPr lang="en-US" sz="2400" dirty="0">
                <a:solidFill>
                  <a:prstClr val="black"/>
                </a:solidFill>
                <a:latin typeface="Calibri"/>
              </a:rPr>
              <a:t>There are more than 70 dementia-related illnesses.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5244"/>
            <a:ext cx="5257800" cy="5359817"/>
          </a:xfrm>
          <a:prstGeom prst="rect">
            <a:avLst/>
          </a:prstGeom>
        </p:spPr>
      </p:pic>
    </p:spTree>
    <p:extLst>
      <p:ext uri="{BB962C8B-B14F-4D97-AF65-F5344CB8AC3E}">
        <p14:creationId xmlns:p14="http://schemas.microsoft.com/office/powerpoint/2010/main" val="88376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033A9F-A628-4494-856A-7F8C654F043A}"/>
              </a:ext>
            </a:extLst>
          </p:cNvPr>
          <p:cNvSpPr>
            <a:spLocks noGrp="1"/>
          </p:cNvSpPr>
          <p:nvPr>
            <p:ph type="title"/>
          </p:nvPr>
        </p:nvSpPr>
        <p:spPr>
          <a:xfrm>
            <a:off x="457200" y="381000"/>
            <a:ext cx="8229600" cy="1143000"/>
          </a:xfrm>
        </p:spPr>
        <p:txBody>
          <a:bodyPr/>
          <a:lstStyle/>
          <a:p>
            <a:r>
              <a:rPr lang="en-US" dirty="0"/>
              <a:t>Dementia</a:t>
            </a:r>
          </a:p>
        </p:txBody>
      </p:sp>
      <p:sp>
        <p:nvSpPr>
          <p:cNvPr id="3" name="Content Placeholder 2">
            <a:extLst>
              <a:ext uri="{FF2B5EF4-FFF2-40B4-BE49-F238E27FC236}">
                <a16:creationId xmlns:a16="http://schemas.microsoft.com/office/drawing/2014/main" xmlns="" id="{1A03D132-C8DE-42E4-95DC-57BD83981C35}"/>
              </a:ext>
            </a:extLst>
          </p:cNvPr>
          <p:cNvSpPr>
            <a:spLocks noGrp="1"/>
          </p:cNvSpPr>
          <p:nvPr>
            <p:ph idx="1"/>
          </p:nvPr>
        </p:nvSpPr>
        <p:spPr>
          <a:xfrm>
            <a:off x="457200" y="1676400"/>
            <a:ext cx="7886700" cy="4038600"/>
          </a:xfrm>
        </p:spPr>
        <p:txBody>
          <a:bodyPr/>
          <a:lstStyle/>
          <a:p>
            <a:pPr marL="292100" indent="-292100">
              <a:spcBef>
                <a:spcPts val="0"/>
              </a:spcBef>
              <a:spcAft>
                <a:spcPts val="1000"/>
              </a:spcAft>
            </a:pPr>
            <a:r>
              <a:rPr lang="en-US" dirty="0"/>
              <a:t>Symptoms vary depending on the type </a:t>
            </a:r>
            <a:br>
              <a:rPr lang="en-US" dirty="0"/>
            </a:br>
            <a:r>
              <a:rPr lang="en-US" dirty="0"/>
              <a:t>of dementia</a:t>
            </a:r>
          </a:p>
          <a:p>
            <a:pPr marL="292100" indent="-292100">
              <a:spcBef>
                <a:spcPts val="0"/>
              </a:spcBef>
              <a:spcAft>
                <a:spcPts val="1000"/>
              </a:spcAft>
            </a:pPr>
            <a:r>
              <a:rPr lang="en-US" dirty="0"/>
              <a:t>Not everyone exhibits the same symptoms</a:t>
            </a:r>
          </a:p>
          <a:p>
            <a:pPr marL="292100" indent="-292100">
              <a:spcBef>
                <a:spcPts val="0"/>
              </a:spcBef>
              <a:spcAft>
                <a:spcPts val="1000"/>
              </a:spcAft>
            </a:pPr>
            <a:r>
              <a:rPr lang="en-US" dirty="0"/>
              <a:t>There is currently no cure for </a:t>
            </a:r>
            <a:r>
              <a:rPr lang="en-US" dirty="0" smtClean="0"/>
              <a:t>dementia diseases, including </a:t>
            </a:r>
            <a:r>
              <a:rPr lang="en-US" dirty="0"/>
              <a:t>Alzheimer’s Disease</a:t>
            </a:r>
          </a:p>
          <a:p>
            <a:pPr marL="292100" indent="-292100">
              <a:spcBef>
                <a:spcPts val="0"/>
              </a:spcBef>
              <a:spcAft>
                <a:spcPts val="1000"/>
              </a:spcAft>
            </a:pPr>
            <a:r>
              <a:rPr lang="en-US" dirty="0"/>
              <a:t>Progressive and degenerative</a:t>
            </a:r>
          </a:p>
        </p:txBody>
      </p:sp>
    </p:spTree>
    <p:extLst>
      <p:ext uri="{BB962C8B-B14F-4D97-AF65-F5344CB8AC3E}">
        <p14:creationId xmlns:p14="http://schemas.microsoft.com/office/powerpoint/2010/main" val="22632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continuum</a:t>
            </a:r>
          </a:p>
        </p:txBody>
      </p:sp>
      <p:sp>
        <p:nvSpPr>
          <p:cNvPr id="3" name="Content Placeholder 2"/>
          <p:cNvSpPr>
            <a:spLocks noGrp="1"/>
          </p:cNvSpPr>
          <p:nvPr>
            <p:ph idx="1"/>
          </p:nvPr>
        </p:nvSpPr>
        <p:spPr>
          <a:xfrm>
            <a:off x="533400" y="1417638"/>
            <a:ext cx="8153400" cy="4373562"/>
          </a:xfrm>
        </p:spPr>
        <p:txBody>
          <a:bodyPr/>
          <a:lstStyle/>
          <a:p>
            <a:pPr marL="0" indent="0">
              <a:spcBef>
                <a:spcPts val="0"/>
              </a:spcBef>
              <a:spcAft>
                <a:spcPts val="1200"/>
              </a:spcAft>
              <a:buNone/>
              <a:tabLst>
                <a:tab pos="1887538" algn="l"/>
                <a:tab pos="6518275" algn="l"/>
              </a:tabLst>
            </a:pPr>
            <a:r>
              <a:rPr lang="en-US" sz="2800" dirty="0"/>
              <a:t>Normal	Mild Cognitive Impairment 	Dementia </a:t>
            </a:r>
          </a:p>
          <a:p>
            <a:pPr marL="0" indent="0">
              <a:spcBef>
                <a:spcPts val="0"/>
              </a:spcBef>
              <a:spcAft>
                <a:spcPts val="0"/>
              </a:spcAft>
              <a:buNone/>
            </a:pPr>
            <a:r>
              <a:rPr lang="en-US" sz="2400" b="1" dirty="0"/>
              <a:t>Normal</a:t>
            </a:r>
            <a:r>
              <a:rPr lang="en-US" sz="2400" dirty="0"/>
              <a:t> = age-related memory changes</a:t>
            </a:r>
          </a:p>
          <a:p>
            <a:pPr lvl="1">
              <a:spcBef>
                <a:spcPts val="0"/>
              </a:spcBef>
              <a:spcAft>
                <a:spcPts val="300"/>
              </a:spcAft>
              <a:buFont typeface="Arial" panose="020B0604020202020204" pitchFamily="34" charset="0"/>
              <a:buChar char="•"/>
            </a:pPr>
            <a:r>
              <a:rPr lang="en-US" sz="2200" dirty="0"/>
              <a:t>Memory of names for objects/people</a:t>
            </a:r>
            <a:endParaRPr lang="en-US" dirty="0"/>
          </a:p>
          <a:p>
            <a:pPr lvl="1">
              <a:spcBef>
                <a:spcPts val="0"/>
              </a:spcBef>
              <a:spcAft>
                <a:spcPts val="1200"/>
              </a:spcAft>
              <a:buFont typeface="Arial" panose="020B0604020202020204" pitchFamily="34" charset="0"/>
              <a:buChar char="•"/>
            </a:pPr>
            <a:r>
              <a:rPr lang="en-US" sz="2200" dirty="0"/>
              <a:t>No impairment of daily functioning, not progressive</a:t>
            </a:r>
          </a:p>
          <a:p>
            <a:pPr marL="0" indent="0">
              <a:spcBef>
                <a:spcPts val="0"/>
              </a:spcBef>
              <a:spcAft>
                <a:spcPts val="0"/>
              </a:spcAft>
              <a:buNone/>
            </a:pPr>
            <a:r>
              <a:rPr lang="en-US" sz="2400" b="1" dirty="0"/>
              <a:t>Mild Cognitive Impairment</a:t>
            </a:r>
          </a:p>
          <a:p>
            <a:pPr lvl="1">
              <a:spcBef>
                <a:spcPts val="0"/>
              </a:spcBef>
              <a:spcAft>
                <a:spcPts val="300"/>
              </a:spcAft>
              <a:buFont typeface="Arial" panose="020B0604020202020204" pitchFamily="34" charset="0"/>
              <a:buChar char="•"/>
            </a:pPr>
            <a:r>
              <a:rPr lang="en-US" sz="2200" dirty="0"/>
              <a:t>Significant memory impairment (noticeable by family)</a:t>
            </a:r>
          </a:p>
          <a:p>
            <a:pPr lvl="1">
              <a:spcBef>
                <a:spcPts val="0"/>
              </a:spcBef>
              <a:spcAft>
                <a:spcPts val="1200"/>
              </a:spcAft>
              <a:buFont typeface="Arial" panose="020B0604020202020204" pitchFamily="34" charset="0"/>
              <a:buChar char="•"/>
            </a:pPr>
            <a:r>
              <a:rPr lang="en-US" sz="2200" dirty="0"/>
              <a:t>No impairment of daily functioning, but generally progressive</a:t>
            </a:r>
          </a:p>
          <a:p>
            <a:pPr marL="0" indent="0">
              <a:spcBef>
                <a:spcPts val="0"/>
              </a:spcBef>
              <a:spcAft>
                <a:spcPts val="0"/>
              </a:spcAft>
              <a:buNone/>
            </a:pPr>
            <a:r>
              <a:rPr lang="en-US" sz="2400" b="1" dirty="0"/>
              <a:t>Dementia</a:t>
            </a:r>
          </a:p>
          <a:p>
            <a:pPr lvl="1">
              <a:spcBef>
                <a:spcPts val="0"/>
              </a:spcBef>
              <a:spcAft>
                <a:spcPts val="600"/>
              </a:spcAft>
              <a:buFont typeface="Arial" panose="020B0604020202020204" pitchFamily="34" charset="0"/>
              <a:buChar char="•"/>
            </a:pPr>
            <a:r>
              <a:rPr lang="en-US" sz="2200" dirty="0"/>
              <a:t>Significant impairment of daily functioning plus progressive memory loss and/or impairment of other areas of cognition</a:t>
            </a:r>
          </a:p>
        </p:txBody>
      </p:sp>
      <p:sp>
        <p:nvSpPr>
          <p:cNvPr id="4" name="Arrow: Right 4">
            <a:extLst>
              <a:ext uri="{FF2B5EF4-FFF2-40B4-BE49-F238E27FC236}">
                <a16:creationId xmlns="" xmlns:a16="http://schemas.microsoft.com/office/drawing/2014/main" id="{5F18B221-A55F-403E-A995-B475AE008817}"/>
              </a:ext>
            </a:extLst>
          </p:cNvPr>
          <p:cNvSpPr/>
          <p:nvPr/>
        </p:nvSpPr>
        <p:spPr>
          <a:xfrm>
            <a:off x="1752600" y="1549170"/>
            <a:ext cx="685800" cy="279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Arrow: Right 4">
            <a:extLst>
              <a:ext uri="{FF2B5EF4-FFF2-40B4-BE49-F238E27FC236}">
                <a16:creationId xmlns="" xmlns:a16="http://schemas.microsoft.com/office/drawing/2014/main" id="{5F18B221-A55F-403E-A995-B475AE008817}"/>
              </a:ext>
            </a:extLst>
          </p:cNvPr>
          <p:cNvSpPr/>
          <p:nvPr/>
        </p:nvSpPr>
        <p:spPr>
          <a:xfrm>
            <a:off x="6477000" y="1534422"/>
            <a:ext cx="609600" cy="29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364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cs typeface="Times New Roman" panose="02020603050405020304" pitchFamily="18" charset="0"/>
              </a:rPr>
              <a:t>Most common types of dementia</a:t>
            </a:r>
            <a:endParaRPr lang="en-US" sz="4400" dirty="0"/>
          </a:p>
        </p:txBody>
      </p:sp>
      <p:sp>
        <p:nvSpPr>
          <p:cNvPr id="3" name="Content Placeholder 2"/>
          <p:cNvSpPr>
            <a:spLocks noGrp="1"/>
          </p:cNvSpPr>
          <p:nvPr>
            <p:ph idx="1"/>
          </p:nvPr>
        </p:nvSpPr>
        <p:spPr>
          <a:xfrm>
            <a:off x="228600" y="1417638"/>
            <a:ext cx="8649929" cy="5211762"/>
          </a:xfrm>
        </p:spPr>
        <p:txBody>
          <a:bodyPr/>
          <a:lstStyle/>
          <a:p>
            <a:pPr marL="280988" lvl="0" indent="-280988">
              <a:lnSpc>
                <a:spcPct val="100000"/>
              </a:lnSpc>
              <a:spcBef>
                <a:spcPts val="0"/>
              </a:spcBef>
              <a:spcAft>
                <a:spcPts val="1000"/>
              </a:spcAft>
            </a:pPr>
            <a:r>
              <a:rPr lang="en-US" sz="3000" b="1" dirty="0">
                <a:cs typeface="Times New Roman" panose="02020603050405020304" pitchFamily="18" charset="0"/>
              </a:rPr>
              <a:t>Alzheimer’s Disease </a:t>
            </a:r>
            <a:r>
              <a:rPr lang="en-US" sz="3000" dirty="0">
                <a:cs typeface="Times New Roman" panose="02020603050405020304" pitchFamily="18" charset="0"/>
              </a:rPr>
              <a:t>– the most frequently occurring dementia, affecting 60-80 % of all people with dementia; memory loss is the hallmark</a:t>
            </a:r>
          </a:p>
          <a:p>
            <a:pPr marL="681038" lvl="1" indent="-280988">
              <a:spcBef>
                <a:spcPts val="0"/>
              </a:spcBef>
              <a:spcAft>
                <a:spcPts val="1000"/>
              </a:spcAft>
            </a:pPr>
            <a:r>
              <a:rPr lang="en-US" sz="2600" dirty="0">
                <a:cs typeface="Times New Roman" panose="02020603050405020304" pitchFamily="18" charset="0"/>
              </a:rPr>
              <a:t>Abnormal proteins (beta amyloid and tau)</a:t>
            </a:r>
          </a:p>
          <a:p>
            <a:pPr marL="681038" lvl="1" indent="-280988">
              <a:spcBef>
                <a:spcPts val="0"/>
              </a:spcBef>
              <a:spcAft>
                <a:spcPts val="1000"/>
              </a:spcAft>
            </a:pPr>
            <a:r>
              <a:rPr lang="en-US" sz="2600" dirty="0">
                <a:cs typeface="Times New Roman" panose="02020603050405020304" pitchFamily="18" charset="0"/>
              </a:rPr>
              <a:t>LATE (Limbic-predominant Age-related TDP-43 Encephalopathy)</a:t>
            </a:r>
          </a:p>
          <a:p>
            <a:pPr marL="1081088" lvl="2" indent="-280988">
              <a:spcBef>
                <a:spcPts val="0"/>
              </a:spcBef>
              <a:spcAft>
                <a:spcPts val="1000"/>
              </a:spcAft>
            </a:pPr>
            <a:r>
              <a:rPr lang="en-US" sz="2200" dirty="0">
                <a:cs typeface="Times New Roman" panose="02020603050405020304" pitchFamily="18" charset="0"/>
              </a:rPr>
              <a:t>Seems to be present later in life and progresses more slowly</a:t>
            </a:r>
          </a:p>
          <a:p>
            <a:pPr marL="280988" lvl="0" indent="-280988">
              <a:lnSpc>
                <a:spcPct val="100000"/>
              </a:lnSpc>
              <a:spcBef>
                <a:spcPts val="0"/>
              </a:spcBef>
              <a:spcAft>
                <a:spcPts val="1000"/>
              </a:spcAft>
            </a:pPr>
            <a:r>
              <a:rPr lang="en-US" sz="3000" b="1" dirty="0">
                <a:cs typeface="Times New Roman" panose="02020603050405020304" pitchFamily="18" charset="0"/>
              </a:rPr>
              <a:t>Vascular Dementia </a:t>
            </a:r>
            <a:r>
              <a:rPr lang="en-US" sz="3000" dirty="0">
                <a:cs typeface="Times New Roman" panose="02020603050405020304" pitchFamily="18" charset="0"/>
              </a:rPr>
              <a:t>– caused by a single large stroke (CVA), many small strokes (TIA), or micro-strokes that happen over time with cumulative effects</a:t>
            </a:r>
            <a:endParaRPr lang="en-US" sz="3000" b="1" dirty="0">
              <a:cs typeface="Times New Roman" panose="02020603050405020304" pitchFamily="18" charset="0"/>
            </a:endParaRPr>
          </a:p>
        </p:txBody>
      </p:sp>
    </p:spTree>
    <p:extLst>
      <p:ext uri="{BB962C8B-B14F-4D97-AF65-F5344CB8AC3E}">
        <p14:creationId xmlns:p14="http://schemas.microsoft.com/office/powerpoint/2010/main" val="156003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304800" y="1066800"/>
            <a:ext cx="5764141" cy="4525963"/>
          </a:xfrm>
          <a:prstGeom prst="rect">
            <a:avLst/>
          </a:prstGeom>
        </p:spPr>
      </p:pic>
      <p:pic>
        <p:nvPicPr>
          <p:cNvPr id="5" name="Picture 4"/>
          <p:cNvPicPr>
            <a:picLocks noChangeAspect="1"/>
          </p:cNvPicPr>
          <p:nvPr/>
        </p:nvPicPr>
        <p:blipFill>
          <a:blip r:embed="rId4"/>
          <a:stretch>
            <a:fillRect/>
          </a:stretch>
        </p:blipFill>
        <p:spPr>
          <a:xfrm>
            <a:off x="6447904" y="1417638"/>
            <a:ext cx="2213496" cy="3248306"/>
          </a:xfrm>
          <a:prstGeom prst="rect">
            <a:avLst/>
          </a:prstGeom>
        </p:spPr>
      </p:pic>
    </p:spTree>
    <p:extLst>
      <p:ext uri="{BB962C8B-B14F-4D97-AF65-F5344CB8AC3E}">
        <p14:creationId xmlns:p14="http://schemas.microsoft.com/office/powerpoint/2010/main" val="25508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common types</a:t>
            </a:r>
          </a:p>
        </p:txBody>
      </p:sp>
      <p:sp>
        <p:nvSpPr>
          <p:cNvPr id="3" name="Content Placeholder 2"/>
          <p:cNvSpPr>
            <a:spLocks noGrp="1"/>
          </p:cNvSpPr>
          <p:nvPr>
            <p:ph idx="1"/>
          </p:nvPr>
        </p:nvSpPr>
        <p:spPr/>
        <p:txBody>
          <a:bodyPr/>
          <a:lstStyle/>
          <a:p>
            <a:pPr marL="280988" indent="-280988">
              <a:lnSpc>
                <a:spcPct val="100000"/>
              </a:lnSpc>
              <a:spcBef>
                <a:spcPts val="0"/>
              </a:spcBef>
              <a:spcAft>
                <a:spcPts val="1000"/>
              </a:spcAft>
            </a:pPr>
            <a:r>
              <a:rPr lang="en-US" b="1" dirty="0">
                <a:cs typeface="Times New Roman" panose="02020603050405020304" pitchFamily="18" charset="0"/>
              </a:rPr>
              <a:t>Frontotemporal Degeneration </a:t>
            </a:r>
            <a:r>
              <a:rPr lang="en-US" dirty="0">
                <a:cs typeface="Times New Roman" panose="02020603050405020304" pitchFamily="18" charset="0"/>
              </a:rPr>
              <a:t>– caused by various diseases that affect the frontal and temporal lobes of the brain</a:t>
            </a:r>
          </a:p>
          <a:p>
            <a:pPr marL="681038" lvl="1" indent="-280988">
              <a:spcBef>
                <a:spcPts val="0"/>
              </a:spcBef>
              <a:spcAft>
                <a:spcPts val="1000"/>
              </a:spcAft>
            </a:pPr>
            <a:r>
              <a:rPr lang="en-US" dirty="0">
                <a:cs typeface="Times New Roman" panose="02020603050405020304" pitchFamily="18" charset="0"/>
              </a:rPr>
              <a:t>Behavioral variant FTD (</a:t>
            </a:r>
            <a:r>
              <a:rPr lang="en-US" dirty="0" err="1">
                <a:cs typeface="Times New Roman" panose="02020603050405020304" pitchFamily="18" charset="0"/>
              </a:rPr>
              <a:t>bvFTD</a:t>
            </a:r>
            <a:r>
              <a:rPr lang="en-US" dirty="0">
                <a:cs typeface="Times New Roman" panose="02020603050405020304" pitchFamily="18" charset="0"/>
              </a:rPr>
              <a:t>)</a:t>
            </a:r>
          </a:p>
          <a:p>
            <a:pPr marL="681038" lvl="1" indent="-280988">
              <a:spcBef>
                <a:spcPts val="0"/>
              </a:spcBef>
              <a:spcAft>
                <a:spcPts val="1000"/>
              </a:spcAft>
            </a:pPr>
            <a:r>
              <a:rPr lang="en-US" dirty="0">
                <a:cs typeface="Times New Roman" panose="02020603050405020304" pitchFamily="18" charset="0"/>
              </a:rPr>
              <a:t>Primary Progressive aphasia (PPA)</a:t>
            </a:r>
          </a:p>
          <a:p>
            <a:pPr marL="681038" lvl="1" indent="-280988">
              <a:spcBef>
                <a:spcPts val="0"/>
              </a:spcBef>
              <a:spcAft>
                <a:spcPts val="1000"/>
              </a:spcAft>
            </a:pPr>
            <a:r>
              <a:rPr lang="en-US" dirty="0" err="1">
                <a:cs typeface="Times New Roman" panose="02020603050405020304" pitchFamily="18" charset="0"/>
              </a:rPr>
              <a:t>Corticobasal</a:t>
            </a:r>
            <a:r>
              <a:rPr lang="en-US" dirty="0">
                <a:cs typeface="Times New Roman" panose="02020603050405020304" pitchFamily="18" charset="0"/>
              </a:rPr>
              <a:t> Syndrome</a:t>
            </a:r>
          </a:p>
          <a:p>
            <a:pPr marL="681038" lvl="1" indent="-280988">
              <a:spcBef>
                <a:spcPts val="0"/>
              </a:spcBef>
              <a:spcAft>
                <a:spcPts val="1000"/>
              </a:spcAft>
            </a:pPr>
            <a:r>
              <a:rPr lang="en-US" dirty="0">
                <a:cs typeface="Times New Roman" panose="02020603050405020304" pitchFamily="18" charset="0"/>
              </a:rPr>
              <a:t>Progressive </a:t>
            </a:r>
            <a:r>
              <a:rPr lang="en-US" dirty="0" err="1">
                <a:cs typeface="Times New Roman" panose="02020603050405020304" pitchFamily="18" charset="0"/>
              </a:rPr>
              <a:t>Supranuclear</a:t>
            </a:r>
            <a:r>
              <a:rPr lang="en-US">
                <a:cs typeface="Times New Roman" panose="02020603050405020304" pitchFamily="18" charset="0"/>
              </a:rPr>
              <a:t> Palsy</a:t>
            </a:r>
            <a:endParaRPr lang="en-US" dirty="0">
              <a:cs typeface="Times New Roman" panose="02020603050405020304" pitchFamily="18" charset="0"/>
            </a:endParaRPr>
          </a:p>
          <a:p>
            <a:pPr marL="280988" indent="-280988">
              <a:lnSpc>
                <a:spcPct val="100000"/>
              </a:lnSpc>
              <a:spcBef>
                <a:spcPts val="0"/>
              </a:spcBef>
              <a:spcAft>
                <a:spcPts val="1000"/>
              </a:spcAft>
            </a:pPr>
            <a:r>
              <a:rPr lang="en-US" b="1" dirty="0">
                <a:cs typeface="Times New Roman" panose="02020603050405020304" pitchFamily="18" charset="0"/>
              </a:rPr>
              <a:t>Mixed Dementias</a:t>
            </a:r>
          </a:p>
          <a:p>
            <a:pPr marL="0" indent="0">
              <a:lnSpc>
                <a:spcPct val="100000"/>
              </a:lnSpc>
              <a:spcBef>
                <a:spcPts val="0"/>
              </a:spcBef>
              <a:spcAft>
                <a:spcPts val="1000"/>
              </a:spcAft>
              <a:buNone/>
            </a:pPr>
            <a:endParaRPr lang="en-US" dirty="0"/>
          </a:p>
        </p:txBody>
      </p:sp>
    </p:spTree>
    <p:extLst>
      <p:ext uri="{BB962C8B-B14F-4D97-AF65-F5344CB8AC3E}">
        <p14:creationId xmlns:p14="http://schemas.microsoft.com/office/powerpoint/2010/main" val="122263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Lewy body dementia</a:t>
            </a:r>
            <a:endParaRPr lang="en-US" dirty="0"/>
          </a:p>
        </p:txBody>
      </p:sp>
      <p:sp>
        <p:nvSpPr>
          <p:cNvPr id="3" name="Content Placeholder 2"/>
          <p:cNvSpPr>
            <a:spLocks noGrp="1"/>
          </p:cNvSpPr>
          <p:nvPr>
            <p:ph idx="1"/>
          </p:nvPr>
        </p:nvSpPr>
        <p:spPr/>
        <p:txBody>
          <a:bodyPr/>
          <a:lstStyle/>
          <a:p>
            <a:r>
              <a:rPr lang="en-US" dirty="0" smtClean="0"/>
              <a:t>An umbrella term</a:t>
            </a:r>
          </a:p>
          <a:p>
            <a:pPr lvl="1"/>
            <a:r>
              <a:rPr lang="en-US" dirty="0" smtClean="0"/>
              <a:t>Dementia with Lewy bodies</a:t>
            </a:r>
          </a:p>
          <a:p>
            <a:pPr lvl="2"/>
            <a:r>
              <a:rPr lang="en-US" dirty="0" smtClean="0"/>
              <a:t>Will develop dementia and other LBD symptoms</a:t>
            </a:r>
          </a:p>
          <a:p>
            <a:pPr lvl="1"/>
            <a:r>
              <a:rPr lang="en-US" dirty="0" smtClean="0"/>
              <a:t>Parkinson’s disease dementia</a:t>
            </a:r>
          </a:p>
          <a:p>
            <a:pPr lvl="2"/>
            <a:r>
              <a:rPr lang="en-US" dirty="0" smtClean="0"/>
              <a:t>Changes in movement first; maybe dementia years later</a:t>
            </a:r>
          </a:p>
          <a:p>
            <a:pPr marL="914400" lvl="2" indent="0">
              <a:buNone/>
            </a:pPr>
            <a:endParaRPr lang="en-US" dirty="0" smtClean="0"/>
          </a:p>
          <a:p>
            <a:r>
              <a:rPr lang="en-US" dirty="0" smtClean="0"/>
              <a:t>Requires comprehensive treatment approach</a:t>
            </a:r>
          </a:p>
          <a:p>
            <a:pPr lvl="1"/>
            <a:r>
              <a:rPr lang="en-US" dirty="0" smtClean="0"/>
              <a:t>OT, PT, Speech therapy</a:t>
            </a:r>
            <a:endParaRPr lang="en-US" dirty="0"/>
          </a:p>
        </p:txBody>
      </p:sp>
    </p:spTree>
    <p:extLst>
      <p:ext uri="{BB962C8B-B14F-4D97-AF65-F5344CB8AC3E}">
        <p14:creationId xmlns:p14="http://schemas.microsoft.com/office/powerpoint/2010/main" val="366519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Symptoms of LBD</a:t>
            </a:r>
            <a:endParaRPr lang="en-US" dirty="0"/>
          </a:p>
        </p:txBody>
      </p:sp>
      <p:sp>
        <p:nvSpPr>
          <p:cNvPr id="3" name="Content Placeholder 2"/>
          <p:cNvSpPr>
            <a:spLocks noGrp="1"/>
          </p:cNvSpPr>
          <p:nvPr>
            <p:ph idx="1"/>
          </p:nvPr>
        </p:nvSpPr>
        <p:spPr>
          <a:xfrm>
            <a:off x="482600" y="1600200"/>
            <a:ext cx="8229600" cy="4525963"/>
          </a:xfrm>
        </p:spPr>
        <p:txBody>
          <a:bodyPr/>
          <a:lstStyle/>
          <a:p>
            <a:r>
              <a:rPr lang="en-US" dirty="0" smtClean="0"/>
              <a:t>Impaired thinking</a:t>
            </a:r>
          </a:p>
          <a:p>
            <a:pPr marL="0" indent="0">
              <a:buNone/>
            </a:pPr>
            <a:endParaRPr lang="en-US" dirty="0" smtClean="0"/>
          </a:p>
          <a:p>
            <a:r>
              <a:rPr lang="en-US" dirty="0" smtClean="0"/>
              <a:t>Fluctuations in cognition, attention, or alertness</a:t>
            </a:r>
          </a:p>
          <a:p>
            <a:pPr marL="0" indent="0">
              <a:buNone/>
            </a:pPr>
            <a:endParaRPr lang="en-US" dirty="0" smtClean="0"/>
          </a:p>
          <a:p>
            <a:r>
              <a:rPr lang="en-US" dirty="0" smtClean="0"/>
              <a:t>Problems with movement</a:t>
            </a:r>
          </a:p>
          <a:p>
            <a:pPr lvl="1"/>
            <a:r>
              <a:rPr lang="en-US" dirty="0" smtClean="0"/>
              <a:t>Tremors, stiffness, slowness, difficulty walking</a:t>
            </a:r>
          </a:p>
          <a:p>
            <a:endParaRPr lang="en-US"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62133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Symptoms of LBD</a:t>
            </a:r>
            <a:endParaRPr lang="en-US" dirty="0"/>
          </a:p>
        </p:txBody>
      </p:sp>
      <p:sp>
        <p:nvSpPr>
          <p:cNvPr id="3" name="Content Placeholder 2"/>
          <p:cNvSpPr>
            <a:spLocks noGrp="1"/>
          </p:cNvSpPr>
          <p:nvPr>
            <p:ph idx="1"/>
          </p:nvPr>
        </p:nvSpPr>
        <p:spPr/>
        <p:txBody>
          <a:bodyPr/>
          <a:lstStyle/>
          <a:p>
            <a:r>
              <a:rPr lang="en-US" dirty="0"/>
              <a:t>Visual </a:t>
            </a:r>
            <a:r>
              <a:rPr lang="en-US" dirty="0" smtClean="0"/>
              <a:t>hallucinations</a:t>
            </a:r>
            <a:endParaRPr lang="en-US" dirty="0"/>
          </a:p>
          <a:p>
            <a:r>
              <a:rPr lang="en-US" dirty="0"/>
              <a:t>Sleep </a:t>
            </a:r>
            <a:r>
              <a:rPr lang="en-US" dirty="0" smtClean="0"/>
              <a:t>disorders</a:t>
            </a:r>
          </a:p>
          <a:p>
            <a:r>
              <a:rPr lang="en-US" dirty="0" smtClean="0"/>
              <a:t>Behavioral and mood symptoms</a:t>
            </a:r>
          </a:p>
          <a:p>
            <a:pPr lvl="1"/>
            <a:r>
              <a:rPr lang="en-US" dirty="0" smtClean="0"/>
              <a:t>Depression, apathy, anxiety, agitation, delusions or</a:t>
            </a:r>
          </a:p>
          <a:p>
            <a:pPr marL="457200" lvl="1" indent="0">
              <a:buNone/>
            </a:pPr>
            <a:r>
              <a:rPr lang="en-US" dirty="0" smtClean="0"/>
              <a:t>paranoia</a:t>
            </a:r>
          </a:p>
          <a:p>
            <a:pPr marL="457200" lvl="1" indent="0">
              <a:buNone/>
            </a:pPr>
            <a:endParaRPr lang="en-US" dirty="0"/>
          </a:p>
          <a:p>
            <a:r>
              <a:rPr lang="en-US" dirty="0"/>
              <a:t>Lewy Body Dementia Association (LBD)</a:t>
            </a:r>
          </a:p>
          <a:p>
            <a:pPr marL="0" indent="0">
              <a:buNone/>
            </a:pPr>
            <a:r>
              <a:rPr lang="en-US" dirty="0"/>
              <a:t>    </a:t>
            </a:r>
            <a:r>
              <a:rPr lang="en-US" dirty="0">
                <a:hlinkClick r:id="rId3"/>
              </a:rPr>
              <a:t>www.lbda.org</a:t>
            </a:r>
            <a:endParaRPr lang="en-US" dirty="0"/>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339101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the Future</a:t>
            </a:r>
            <a:endParaRPr lang="en-US" dirty="0"/>
          </a:p>
        </p:txBody>
      </p:sp>
      <p:sp>
        <p:nvSpPr>
          <p:cNvPr id="3" name="Content Placeholder 2"/>
          <p:cNvSpPr>
            <a:spLocks noGrp="1"/>
          </p:cNvSpPr>
          <p:nvPr>
            <p:ph idx="1"/>
          </p:nvPr>
        </p:nvSpPr>
        <p:spPr/>
        <p:txBody>
          <a:bodyPr/>
          <a:lstStyle/>
          <a:p>
            <a:r>
              <a:rPr lang="en-US" dirty="0" smtClean="0"/>
              <a:t>Health Care Power of Attorney</a:t>
            </a:r>
          </a:p>
          <a:p>
            <a:r>
              <a:rPr lang="en-US" dirty="0" smtClean="0"/>
              <a:t>Financial Power of Attorney</a:t>
            </a:r>
          </a:p>
          <a:p>
            <a:r>
              <a:rPr lang="en-US" dirty="0" smtClean="0"/>
              <a:t>Meeting growing care needs</a:t>
            </a:r>
          </a:p>
          <a:p>
            <a:r>
              <a:rPr lang="en-US" dirty="0" smtClean="0"/>
              <a:t>Include the person living with dementia</a:t>
            </a:r>
          </a:p>
          <a:p>
            <a:pPr lvl="1"/>
            <a:r>
              <a:rPr lang="en-US" dirty="0" smtClean="0"/>
              <a:t>Person-centered care</a:t>
            </a:r>
            <a:endParaRPr lang="en-US" dirty="0"/>
          </a:p>
          <a:p>
            <a:r>
              <a:rPr lang="en-US" dirty="0" smtClean="0"/>
              <a:t>Focus on strengths, not limitations</a:t>
            </a:r>
          </a:p>
        </p:txBody>
      </p:sp>
    </p:spTree>
    <p:extLst>
      <p:ext uri="{BB962C8B-B14F-4D97-AF65-F5344CB8AC3E}">
        <p14:creationId xmlns:p14="http://schemas.microsoft.com/office/powerpoint/2010/main" val="263148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Educate Yourself</a:t>
            </a:r>
            <a:endParaRPr lang="en-US" dirty="0"/>
          </a:p>
        </p:txBody>
      </p:sp>
      <p:sp>
        <p:nvSpPr>
          <p:cNvPr id="3" name="Content Placeholder 2"/>
          <p:cNvSpPr>
            <a:spLocks noGrp="1"/>
          </p:cNvSpPr>
          <p:nvPr>
            <p:ph idx="1"/>
          </p:nvPr>
        </p:nvSpPr>
        <p:spPr/>
        <p:txBody>
          <a:bodyPr/>
          <a:lstStyle/>
          <a:p>
            <a:r>
              <a:rPr lang="en-US" dirty="0" smtClean="0"/>
              <a:t>Learn all you can about the disease</a:t>
            </a:r>
          </a:p>
          <a:p>
            <a:r>
              <a:rPr lang="en-US" dirty="0" smtClean="0"/>
              <a:t>What to expect: changes in function</a:t>
            </a:r>
          </a:p>
          <a:p>
            <a:r>
              <a:rPr lang="en-US" dirty="0" smtClean="0"/>
              <a:t>Develop tools and strategies for managing symptoms</a:t>
            </a:r>
          </a:p>
          <a:p>
            <a:r>
              <a:rPr lang="en-US" dirty="0" smtClean="0"/>
              <a:t>Learn about resources</a:t>
            </a:r>
          </a:p>
          <a:p>
            <a:pPr lvl="1"/>
            <a:r>
              <a:rPr lang="en-US" dirty="0" smtClean="0"/>
              <a:t>Use reputable sources</a:t>
            </a:r>
            <a:endParaRPr lang="en-US" dirty="0"/>
          </a:p>
        </p:txBody>
      </p:sp>
    </p:spTree>
    <p:extLst>
      <p:ext uri="{BB962C8B-B14F-4D97-AF65-F5344CB8AC3E}">
        <p14:creationId xmlns:p14="http://schemas.microsoft.com/office/powerpoint/2010/main" val="1125942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55" y="274638"/>
            <a:ext cx="8229600" cy="1143000"/>
          </a:xfrm>
        </p:spPr>
        <p:txBody>
          <a:bodyPr/>
          <a:lstStyle/>
          <a:p>
            <a:r>
              <a:rPr lang="en-US" dirty="0">
                <a:cs typeface="Times New Roman" panose="02020603050405020304" pitchFamily="18" charset="0"/>
              </a:rPr>
              <a:t>Defining Alzheimer’s disease</a:t>
            </a:r>
            <a:endParaRPr lang="en-US" dirty="0"/>
          </a:p>
        </p:txBody>
      </p:sp>
      <p:sp>
        <p:nvSpPr>
          <p:cNvPr id="3" name="Content Placeholder 2"/>
          <p:cNvSpPr>
            <a:spLocks noGrp="1"/>
          </p:cNvSpPr>
          <p:nvPr>
            <p:ph idx="1"/>
          </p:nvPr>
        </p:nvSpPr>
        <p:spPr>
          <a:xfrm>
            <a:off x="492955" y="1417638"/>
            <a:ext cx="8153400" cy="4525962"/>
          </a:xfrm>
        </p:spPr>
        <p:txBody>
          <a:bodyPr/>
          <a:lstStyle/>
          <a:p>
            <a:pPr marL="280988" indent="-280988">
              <a:lnSpc>
                <a:spcPct val="100000"/>
              </a:lnSpc>
              <a:spcBef>
                <a:spcPts val="0"/>
              </a:spcBef>
              <a:spcAft>
                <a:spcPts val="1000"/>
              </a:spcAft>
            </a:pPr>
            <a:r>
              <a:rPr lang="en-US" sz="3000" dirty="0">
                <a:cs typeface="Times New Roman" panose="02020603050405020304" pitchFamily="18" charset="0"/>
              </a:rPr>
              <a:t>Gradual and progressive decline in cognitive function with impairments in recent memory </a:t>
            </a:r>
            <a:br>
              <a:rPr lang="en-US" sz="3000" dirty="0">
                <a:cs typeface="Times New Roman" panose="02020603050405020304" pitchFamily="18" charset="0"/>
              </a:rPr>
            </a:br>
            <a:r>
              <a:rPr lang="en-US" sz="3000" dirty="0">
                <a:cs typeface="Times New Roman" panose="02020603050405020304" pitchFamily="18" charset="0"/>
              </a:rPr>
              <a:t>and at least one other area of cognition</a:t>
            </a:r>
          </a:p>
          <a:p>
            <a:pPr marL="280988" indent="-280988">
              <a:lnSpc>
                <a:spcPct val="100000"/>
              </a:lnSpc>
              <a:spcBef>
                <a:spcPts val="0"/>
              </a:spcBef>
              <a:spcAft>
                <a:spcPts val="1000"/>
              </a:spcAft>
            </a:pPr>
            <a:r>
              <a:rPr lang="en-US" sz="3000" dirty="0">
                <a:cs typeface="Times New Roman" panose="02020603050405020304" pitchFamily="18" charset="0"/>
              </a:rPr>
              <a:t>Decline is not due to other medical </a:t>
            </a:r>
            <a:br>
              <a:rPr lang="en-US" sz="3000" dirty="0">
                <a:cs typeface="Times New Roman" panose="02020603050405020304" pitchFamily="18" charset="0"/>
              </a:rPr>
            </a:br>
            <a:r>
              <a:rPr lang="en-US" sz="3000" dirty="0">
                <a:cs typeface="Times New Roman" panose="02020603050405020304" pitchFamily="18" charset="0"/>
              </a:rPr>
              <a:t>or psychiatric illness </a:t>
            </a:r>
          </a:p>
          <a:p>
            <a:pPr marL="280988" indent="-280988">
              <a:lnSpc>
                <a:spcPct val="100000"/>
              </a:lnSpc>
              <a:spcBef>
                <a:spcPts val="0"/>
              </a:spcBef>
              <a:spcAft>
                <a:spcPts val="1000"/>
              </a:spcAft>
            </a:pPr>
            <a:r>
              <a:rPr lang="en-US" sz="3000" dirty="0">
                <a:cs typeface="Times New Roman" panose="02020603050405020304" pitchFamily="18" charset="0"/>
              </a:rPr>
              <a:t>A disease that ultimately results in total loss </a:t>
            </a:r>
            <a:br>
              <a:rPr lang="en-US" sz="3000" dirty="0">
                <a:cs typeface="Times New Roman" panose="02020603050405020304" pitchFamily="18" charset="0"/>
              </a:rPr>
            </a:br>
            <a:r>
              <a:rPr lang="en-US" sz="3000" dirty="0">
                <a:cs typeface="Times New Roman" panose="02020603050405020304" pitchFamily="18" charset="0"/>
              </a:rPr>
              <a:t>of independent functioning and death</a:t>
            </a:r>
          </a:p>
          <a:p>
            <a:pPr marL="280988" indent="-280988">
              <a:lnSpc>
                <a:spcPct val="100000"/>
              </a:lnSpc>
              <a:spcBef>
                <a:spcPts val="0"/>
              </a:spcBef>
              <a:spcAft>
                <a:spcPts val="1000"/>
              </a:spcAft>
            </a:pPr>
            <a:r>
              <a:rPr lang="en-US" sz="3000" dirty="0">
                <a:cs typeface="Times New Roman" panose="02020603050405020304" pitchFamily="18" charset="0"/>
              </a:rPr>
              <a:t>Typically classified as early, middle, and late stage</a:t>
            </a:r>
            <a:endParaRPr lang="en-US" dirty="0"/>
          </a:p>
        </p:txBody>
      </p:sp>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B8030975-D677-4A91-960B-0D2EC9CE9127}"/>
                  </a:ext>
                </a:extLst>
              </p:cNvPr>
              <p:cNvGraphicFramePr>
                <a:graphicFrameLocks noChangeAspect="1"/>
              </p:cNvGraphicFramePr>
              <p:nvPr>
                <p:extLst>
                  <p:ext uri="{D42A27DB-BD31-4B8C-83A1-F6EECF244321}">
                    <p14:modId xmlns:p14="http://schemas.microsoft.com/office/powerpoint/2010/main" val="2873083990"/>
                  </p:ext>
                </p:extLst>
              </p:nvPr>
            </p:nvGraphicFramePr>
            <p:xfrm>
              <a:off x="-5004881" y="3996852"/>
              <a:ext cx="2286000" cy="1714500"/>
            </p:xfrm>
            <a:graphic>
              <a:graphicData uri="http://schemas.microsoft.com/office/powerpoint/2016/slidezoom">
                <pslz:sldZm>
                  <pslz:sldZmObj sldId="274" cId="1036942626">
                    <pslz:zmPr id="{88182F0C-60E2-4B23-A775-17F57FD14202}"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5" name="Slide Zoom 4">
                <a:hlinkClick r:id="" action="ppaction://noaction"/>
                <a:extLst>
                  <a:ext uri="{FF2B5EF4-FFF2-40B4-BE49-F238E27FC236}">
                    <a16:creationId xmlns="" xmlns:a16="http://schemas.microsoft.com/office/drawing/2014/main" id="{B8030975-D677-4A91-960B-0D2EC9CE9127}"/>
                  </a:ext>
                </a:extLst>
              </p:cNvPr>
              <p:cNvPicPr>
                <a:picLocks noGrp="1" noRot="1" noChangeAspect="1" noMove="1" noResize="1" noEditPoints="1" noAdjustHandles="1" noChangeArrowheads="1" noChangeShapeType="1"/>
              </p:cNvPicPr>
              <p:nvPr/>
            </p:nvPicPr>
            <p:blipFill>
              <a:blip r:embed="rId4"/>
              <a:stretch>
                <a:fillRect/>
              </a:stretch>
            </p:blipFill>
            <p:spPr>
              <a:xfrm>
                <a:off x="-5004881" y="399685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55766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0838"/>
            <a:ext cx="8229600" cy="1020762"/>
          </a:xfrm>
        </p:spPr>
        <p:txBody>
          <a:bodyPr/>
          <a:lstStyle/>
          <a:p>
            <a:r>
              <a:rPr lang="en-US" sz="4400" dirty="0"/>
              <a:t>Alzheimer’s disease</a:t>
            </a:r>
            <a:br>
              <a:rPr lang="en-US" sz="4400" dirty="0"/>
            </a:br>
            <a:r>
              <a:rPr lang="en-US" sz="4400" dirty="0"/>
              <a:t>Early-Stage</a:t>
            </a:r>
          </a:p>
        </p:txBody>
      </p:sp>
      <p:sp>
        <p:nvSpPr>
          <p:cNvPr id="3" name="Content Placeholder 2"/>
          <p:cNvSpPr>
            <a:spLocks noGrp="1"/>
          </p:cNvSpPr>
          <p:nvPr>
            <p:ph sz="half" idx="1"/>
          </p:nvPr>
        </p:nvSpPr>
        <p:spPr>
          <a:xfrm>
            <a:off x="533400" y="1371600"/>
            <a:ext cx="4038600" cy="5029200"/>
          </a:xfrm>
        </p:spPr>
        <p:txBody>
          <a:bodyPr/>
          <a:lstStyle/>
          <a:p>
            <a:pPr marL="280988" lvl="1" indent="-280988">
              <a:spcBef>
                <a:spcPts val="0"/>
              </a:spcBef>
              <a:spcAft>
                <a:spcPts val="600"/>
              </a:spcAft>
              <a:buFont typeface="Arial" panose="020B0604020202020204" pitchFamily="34" charset="0"/>
              <a:buChar char="•"/>
            </a:pPr>
            <a:endParaRPr lang="en-US" dirty="0">
              <a:cs typeface="Times New Roman" panose="02020603050405020304" pitchFamily="18" charset="0"/>
            </a:endParaRPr>
          </a:p>
          <a:p>
            <a:pPr marL="280988" lvl="1" indent="-280988">
              <a:spcBef>
                <a:spcPts val="0"/>
              </a:spcBef>
              <a:spcAft>
                <a:spcPts val="600"/>
              </a:spcAft>
              <a:buFont typeface="Arial" panose="020B0604020202020204" pitchFamily="34" charset="0"/>
              <a:buChar char="•"/>
            </a:pPr>
            <a:r>
              <a:rPr lang="en-US" dirty="0">
                <a:cs typeface="Times New Roman" panose="02020603050405020304" pitchFamily="18" charset="0"/>
              </a:rPr>
              <a:t>Memory loss is the </a:t>
            </a:r>
            <a:br>
              <a:rPr lang="en-US" dirty="0">
                <a:cs typeface="Times New Roman" panose="02020603050405020304" pitchFamily="18" charset="0"/>
              </a:rPr>
            </a:br>
            <a:r>
              <a:rPr lang="en-US" dirty="0">
                <a:cs typeface="Times New Roman" panose="02020603050405020304" pitchFamily="18" charset="0"/>
              </a:rPr>
              <a:t>primary symptom</a:t>
            </a:r>
          </a:p>
          <a:p>
            <a:pPr marL="0" lvl="1" indent="0">
              <a:spcBef>
                <a:spcPts val="0"/>
              </a:spcBef>
              <a:spcAft>
                <a:spcPts val="600"/>
              </a:spcAft>
              <a:buNone/>
            </a:pPr>
            <a:endParaRPr lang="en-US" dirty="0">
              <a:cs typeface="Times New Roman" panose="02020603050405020304" pitchFamily="18" charset="0"/>
            </a:endParaRPr>
          </a:p>
          <a:p>
            <a:pPr marL="280988" lvl="1" indent="-280988">
              <a:spcBef>
                <a:spcPts val="0"/>
              </a:spcBef>
              <a:spcAft>
                <a:spcPts val="600"/>
              </a:spcAft>
              <a:buFont typeface="Arial" panose="020B0604020202020204" pitchFamily="34" charset="0"/>
              <a:buChar char="•"/>
            </a:pPr>
            <a:r>
              <a:rPr lang="en-US" dirty="0">
                <a:cs typeface="Times New Roman" panose="02020603050405020304" pitchFamily="18" charset="0"/>
              </a:rPr>
              <a:t>Difficulty finding words </a:t>
            </a:r>
            <a:br>
              <a:rPr lang="en-US" dirty="0">
                <a:cs typeface="Times New Roman" panose="02020603050405020304" pitchFamily="18" charset="0"/>
              </a:rPr>
            </a:br>
            <a:r>
              <a:rPr lang="en-US" dirty="0">
                <a:cs typeface="Times New Roman" panose="02020603050405020304" pitchFamily="18" charset="0"/>
              </a:rPr>
              <a:t>and remembering names</a:t>
            </a:r>
          </a:p>
          <a:p>
            <a:pPr marL="0" lvl="1" indent="0">
              <a:spcBef>
                <a:spcPts val="0"/>
              </a:spcBef>
              <a:spcAft>
                <a:spcPts val="600"/>
              </a:spcAft>
              <a:buNone/>
            </a:pPr>
            <a:endParaRPr lang="en-US" dirty="0">
              <a:cs typeface="Times New Roman" panose="02020603050405020304" pitchFamily="18" charset="0"/>
            </a:endParaRPr>
          </a:p>
          <a:p>
            <a:pPr marL="280988" lvl="1" indent="-280988">
              <a:spcBef>
                <a:spcPts val="0"/>
              </a:spcBef>
              <a:spcAft>
                <a:spcPts val="600"/>
              </a:spcAft>
              <a:buFont typeface="Arial" panose="020B0604020202020204" pitchFamily="34" charset="0"/>
              <a:buChar char="•"/>
            </a:pPr>
            <a:r>
              <a:rPr lang="en-US" dirty="0">
                <a:cs typeface="Times New Roman" panose="02020603050405020304" pitchFamily="18" charset="0"/>
              </a:rPr>
              <a:t>Repetitive words, </a:t>
            </a:r>
            <a:br>
              <a:rPr lang="en-US" dirty="0">
                <a:cs typeface="Times New Roman" panose="02020603050405020304" pitchFamily="18" charset="0"/>
              </a:rPr>
            </a:br>
            <a:r>
              <a:rPr lang="en-US" dirty="0">
                <a:cs typeface="Times New Roman" panose="02020603050405020304" pitchFamily="18" charset="0"/>
              </a:rPr>
              <a:t>thoughts, questions</a:t>
            </a:r>
          </a:p>
          <a:p>
            <a:endParaRPr lang="en-US" dirty="0"/>
          </a:p>
        </p:txBody>
      </p:sp>
      <p:sp>
        <p:nvSpPr>
          <p:cNvPr id="4" name="Content Placeholder 3"/>
          <p:cNvSpPr>
            <a:spLocks noGrp="1"/>
          </p:cNvSpPr>
          <p:nvPr>
            <p:ph sz="half" idx="2"/>
          </p:nvPr>
        </p:nvSpPr>
        <p:spPr>
          <a:xfrm>
            <a:off x="4876800" y="1371600"/>
            <a:ext cx="3640601" cy="4648200"/>
          </a:xfrm>
        </p:spPr>
        <p:txBody>
          <a:bodyPr/>
          <a:lstStyle/>
          <a:p>
            <a:pPr marL="280988" lvl="1" indent="-280988">
              <a:spcBef>
                <a:spcPts val="0"/>
              </a:spcBef>
              <a:spcAft>
                <a:spcPts val="600"/>
              </a:spcAft>
              <a:buFont typeface="Arial" panose="020B0604020202020204" pitchFamily="34" charset="0"/>
              <a:buChar char="•"/>
            </a:pPr>
            <a:endParaRPr lang="en-US" dirty="0">
              <a:solidFill>
                <a:prstClr val="black"/>
              </a:solidFill>
              <a:cs typeface="Times New Roman" panose="02020603050405020304" pitchFamily="18" charset="0"/>
            </a:endParaRPr>
          </a:p>
          <a:p>
            <a:pPr marL="280988" lvl="1" indent="-280988">
              <a:spcBef>
                <a:spcPts val="0"/>
              </a:spcBef>
              <a:spcAft>
                <a:spcPts val="600"/>
              </a:spcAft>
              <a:buFont typeface="Arial" panose="020B0604020202020204" pitchFamily="34" charset="0"/>
              <a:buChar char="•"/>
            </a:pPr>
            <a:r>
              <a:rPr lang="en-US" dirty="0">
                <a:solidFill>
                  <a:prstClr val="black"/>
                </a:solidFill>
                <a:cs typeface="Times New Roman" panose="02020603050405020304" pitchFamily="18" charset="0"/>
              </a:rPr>
              <a:t>Becoming lost </a:t>
            </a:r>
            <a:br>
              <a:rPr lang="en-US" dirty="0">
                <a:solidFill>
                  <a:prstClr val="black"/>
                </a:solidFill>
                <a:cs typeface="Times New Roman" panose="02020603050405020304" pitchFamily="18" charset="0"/>
              </a:rPr>
            </a:br>
            <a:r>
              <a:rPr lang="en-US" dirty="0">
                <a:solidFill>
                  <a:prstClr val="black"/>
                </a:solidFill>
                <a:cs typeface="Times New Roman" panose="02020603050405020304" pitchFamily="18" charset="0"/>
              </a:rPr>
              <a:t>in familiar places</a:t>
            </a:r>
          </a:p>
          <a:p>
            <a:pPr marL="0" lvl="1" indent="0">
              <a:spcBef>
                <a:spcPts val="0"/>
              </a:spcBef>
              <a:spcAft>
                <a:spcPts val="600"/>
              </a:spcAft>
              <a:buNone/>
            </a:pPr>
            <a:endParaRPr lang="en-US" dirty="0">
              <a:solidFill>
                <a:prstClr val="black"/>
              </a:solidFill>
              <a:cs typeface="Times New Roman" panose="02020603050405020304" pitchFamily="18" charset="0"/>
            </a:endParaRPr>
          </a:p>
          <a:p>
            <a:pPr marL="280988" lvl="0" indent="-280988">
              <a:spcBef>
                <a:spcPts val="0"/>
              </a:spcBef>
              <a:spcAft>
                <a:spcPts val="600"/>
              </a:spcAft>
            </a:pPr>
            <a:r>
              <a:rPr lang="en-US" sz="2400" dirty="0">
                <a:solidFill>
                  <a:prstClr val="black"/>
                </a:solidFill>
                <a:cs typeface="Times New Roman" panose="02020603050405020304" pitchFamily="18" charset="0"/>
              </a:rPr>
              <a:t>Increased irritability </a:t>
            </a:r>
            <a:br>
              <a:rPr lang="en-US" sz="2400" dirty="0">
                <a:solidFill>
                  <a:prstClr val="black"/>
                </a:solidFill>
                <a:cs typeface="Times New Roman" panose="02020603050405020304" pitchFamily="18" charset="0"/>
              </a:rPr>
            </a:br>
            <a:r>
              <a:rPr lang="en-US" sz="2400" dirty="0">
                <a:solidFill>
                  <a:prstClr val="black"/>
                </a:solidFill>
                <a:cs typeface="Times New Roman" panose="02020603050405020304" pitchFamily="18" charset="0"/>
              </a:rPr>
              <a:t>and personality changes</a:t>
            </a:r>
          </a:p>
          <a:p>
            <a:pPr marL="0" lvl="0" indent="0">
              <a:spcBef>
                <a:spcPts val="0"/>
              </a:spcBef>
              <a:spcAft>
                <a:spcPts val="600"/>
              </a:spcAft>
              <a:buNone/>
            </a:pPr>
            <a:endParaRPr lang="en-US" sz="2400" dirty="0">
              <a:solidFill>
                <a:prstClr val="black"/>
              </a:solidFill>
              <a:cs typeface="Times New Roman" panose="02020603050405020304" pitchFamily="18" charset="0"/>
            </a:endParaRPr>
          </a:p>
          <a:p>
            <a:pPr marL="280988" lvl="0" indent="-280988">
              <a:spcBef>
                <a:spcPts val="0"/>
              </a:spcBef>
              <a:spcAft>
                <a:spcPts val="600"/>
              </a:spcAft>
            </a:pPr>
            <a:r>
              <a:rPr lang="en-US" sz="2400" dirty="0">
                <a:solidFill>
                  <a:prstClr val="black"/>
                </a:solidFill>
                <a:cs typeface="Times New Roman" panose="02020603050405020304" pitchFamily="18" charset="0"/>
              </a:rPr>
              <a:t>Difficulty completing </a:t>
            </a:r>
            <a:br>
              <a:rPr lang="en-US" sz="2400" dirty="0">
                <a:solidFill>
                  <a:prstClr val="black"/>
                </a:solidFill>
                <a:cs typeface="Times New Roman" panose="02020603050405020304" pitchFamily="18" charset="0"/>
              </a:rPr>
            </a:br>
            <a:r>
              <a:rPr lang="en-US" sz="2400" dirty="0">
                <a:solidFill>
                  <a:prstClr val="black"/>
                </a:solidFill>
                <a:cs typeface="Times New Roman" panose="02020603050405020304" pitchFamily="18" charset="0"/>
              </a:rPr>
              <a:t>familiar tasks</a:t>
            </a:r>
          </a:p>
          <a:p>
            <a:pPr marL="0" lvl="1" indent="0">
              <a:spcBef>
                <a:spcPts val="0"/>
              </a:spcBef>
              <a:spcAft>
                <a:spcPts val="600"/>
              </a:spcAft>
              <a:buNone/>
            </a:pPr>
            <a:endParaRPr lang="en-US" dirty="0">
              <a:cs typeface="Times New Roman" panose="02020603050405020304" pitchFamily="18" charset="0"/>
            </a:endParaRPr>
          </a:p>
        </p:txBody>
      </p:sp>
    </p:spTree>
    <p:extLst>
      <p:ext uri="{BB962C8B-B14F-4D97-AF65-F5344CB8AC3E}">
        <p14:creationId xmlns:p14="http://schemas.microsoft.com/office/powerpoint/2010/main" val="30782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Alzheimer’s disease </a:t>
            </a:r>
            <a:br>
              <a:rPr lang="en-US" dirty="0"/>
            </a:br>
            <a:r>
              <a:rPr lang="en-US" dirty="0"/>
              <a:t>Middle-Stage</a:t>
            </a:r>
          </a:p>
        </p:txBody>
      </p:sp>
      <p:sp>
        <p:nvSpPr>
          <p:cNvPr id="3" name="Content Placeholder 2"/>
          <p:cNvSpPr>
            <a:spLocks noGrp="1"/>
          </p:cNvSpPr>
          <p:nvPr>
            <p:ph sz="half" idx="1"/>
          </p:nvPr>
        </p:nvSpPr>
        <p:spPr/>
        <p:txBody>
          <a:bodyPr/>
          <a:lstStyle/>
          <a:p>
            <a:pPr marL="285750" lvl="1">
              <a:spcBef>
                <a:spcPts val="0"/>
              </a:spcBef>
              <a:spcAft>
                <a:spcPts val="600"/>
              </a:spcAft>
              <a:buFont typeface="Arial" panose="020B0604020202020204" pitchFamily="34" charset="0"/>
              <a:buChar char="•"/>
            </a:pPr>
            <a:endParaRPr lang="en-US" dirty="0">
              <a:solidFill>
                <a:prstClr val="black"/>
              </a:solidFill>
              <a:cs typeface="Times New Roman" panose="02020603050405020304" pitchFamily="18" charset="0"/>
            </a:endParaRPr>
          </a:p>
          <a:p>
            <a:pPr marL="285750" lvl="1">
              <a:spcBef>
                <a:spcPts val="0"/>
              </a:spcBef>
              <a:spcAft>
                <a:spcPts val="600"/>
              </a:spcAft>
              <a:buFont typeface="Arial" panose="020B0604020202020204" pitchFamily="34" charset="0"/>
              <a:buChar char="•"/>
            </a:pPr>
            <a:r>
              <a:rPr lang="en-US" dirty="0">
                <a:solidFill>
                  <a:prstClr val="black"/>
                </a:solidFill>
                <a:cs typeface="Times New Roman" panose="02020603050405020304" pitchFamily="18" charset="0"/>
              </a:rPr>
              <a:t>Paranoid thinking </a:t>
            </a:r>
            <a:br>
              <a:rPr lang="en-US" dirty="0">
                <a:solidFill>
                  <a:prstClr val="black"/>
                </a:solidFill>
                <a:cs typeface="Times New Roman" panose="02020603050405020304" pitchFamily="18" charset="0"/>
              </a:rPr>
            </a:br>
            <a:r>
              <a:rPr lang="en-US" dirty="0">
                <a:solidFill>
                  <a:prstClr val="black"/>
                </a:solidFill>
                <a:cs typeface="Times New Roman" panose="02020603050405020304" pitchFamily="18" charset="0"/>
              </a:rPr>
              <a:t>and accusations</a:t>
            </a:r>
          </a:p>
          <a:p>
            <a:pPr marL="0" lvl="1" indent="0">
              <a:spcBef>
                <a:spcPts val="0"/>
              </a:spcBef>
              <a:spcAft>
                <a:spcPts val="600"/>
              </a:spcAft>
              <a:buNone/>
            </a:pPr>
            <a:endParaRPr lang="en-US" dirty="0">
              <a:solidFill>
                <a:prstClr val="black"/>
              </a:solidFill>
              <a:cs typeface="Times New Roman" panose="02020603050405020304" pitchFamily="18" charset="0"/>
            </a:endParaRPr>
          </a:p>
          <a:p>
            <a:pPr marL="285750" lvl="1">
              <a:spcBef>
                <a:spcPts val="0"/>
              </a:spcBef>
              <a:spcAft>
                <a:spcPts val="600"/>
              </a:spcAft>
              <a:buFont typeface="Arial" panose="020B0604020202020204" pitchFamily="34" charset="0"/>
              <a:buChar char="•"/>
            </a:pPr>
            <a:r>
              <a:rPr lang="en-US" dirty="0">
                <a:solidFill>
                  <a:prstClr val="black"/>
                </a:solidFill>
                <a:cs typeface="Times New Roman" panose="02020603050405020304" pitchFamily="18" charset="0"/>
              </a:rPr>
              <a:t>Passive/quiet vs easily frustrated/agitated </a:t>
            </a:r>
          </a:p>
          <a:p>
            <a:pPr marL="0" lvl="1" indent="0">
              <a:spcBef>
                <a:spcPts val="0"/>
              </a:spcBef>
              <a:spcAft>
                <a:spcPts val="600"/>
              </a:spcAft>
              <a:buNone/>
            </a:pPr>
            <a:endParaRPr lang="en-US" dirty="0">
              <a:solidFill>
                <a:prstClr val="black"/>
              </a:solidFill>
              <a:cs typeface="Times New Roman" panose="02020603050405020304" pitchFamily="18" charset="0"/>
            </a:endParaRPr>
          </a:p>
          <a:p>
            <a:pPr marL="285750" lvl="1">
              <a:spcBef>
                <a:spcPts val="0"/>
              </a:spcBef>
              <a:spcAft>
                <a:spcPts val="600"/>
              </a:spcAft>
              <a:buFont typeface="Arial" panose="020B0604020202020204" pitchFamily="34" charset="0"/>
              <a:buChar char="•"/>
            </a:pPr>
            <a:r>
              <a:rPr lang="en-US" dirty="0">
                <a:solidFill>
                  <a:prstClr val="black"/>
                </a:solidFill>
                <a:cs typeface="Times New Roman" panose="02020603050405020304" pitchFamily="18" charset="0"/>
              </a:rPr>
              <a:t>Misplacing or hiding items </a:t>
            </a:r>
            <a:br>
              <a:rPr lang="en-US" dirty="0">
                <a:solidFill>
                  <a:prstClr val="black"/>
                </a:solidFill>
                <a:cs typeface="Times New Roman" panose="02020603050405020304" pitchFamily="18" charset="0"/>
              </a:rPr>
            </a:br>
            <a:r>
              <a:rPr lang="en-US" dirty="0">
                <a:solidFill>
                  <a:prstClr val="black"/>
                </a:solidFill>
                <a:cs typeface="Times New Roman" panose="02020603050405020304" pitchFamily="18" charset="0"/>
              </a:rPr>
              <a:t>in odd places, hoarding, </a:t>
            </a:r>
            <a:br>
              <a:rPr lang="en-US" dirty="0">
                <a:solidFill>
                  <a:prstClr val="black"/>
                </a:solidFill>
                <a:cs typeface="Times New Roman" panose="02020603050405020304" pitchFamily="18" charset="0"/>
              </a:rPr>
            </a:br>
            <a:r>
              <a:rPr lang="en-US" dirty="0">
                <a:solidFill>
                  <a:prstClr val="black"/>
                </a:solidFill>
                <a:cs typeface="Times New Roman" panose="02020603050405020304" pitchFamily="18" charset="0"/>
              </a:rPr>
              <a:t>and rummaging</a:t>
            </a:r>
          </a:p>
          <a:p>
            <a:pPr marL="0" indent="0">
              <a:buNone/>
            </a:pPr>
            <a:endParaRPr lang="en-US" dirty="0"/>
          </a:p>
        </p:txBody>
      </p:sp>
      <p:sp>
        <p:nvSpPr>
          <p:cNvPr id="4" name="Content Placeholder 3"/>
          <p:cNvSpPr>
            <a:spLocks noGrp="1"/>
          </p:cNvSpPr>
          <p:nvPr>
            <p:ph sz="half" idx="2"/>
          </p:nvPr>
        </p:nvSpPr>
        <p:spPr>
          <a:xfrm>
            <a:off x="4784271" y="1600200"/>
            <a:ext cx="3886200" cy="4221162"/>
          </a:xfrm>
        </p:spPr>
        <p:txBody>
          <a:bodyPr/>
          <a:lstStyle/>
          <a:p>
            <a:pPr marL="0" lvl="1" indent="0">
              <a:spcBef>
                <a:spcPts val="0"/>
              </a:spcBef>
              <a:spcAft>
                <a:spcPts val="600"/>
              </a:spcAft>
              <a:buNone/>
            </a:pPr>
            <a:endParaRPr lang="en-US" dirty="0">
              <a:solidFill>
                <a:prstClr val="black"/>
              </a:solidFill>
              <a:cs typeface="Times New Roman" panose="02020603050405020304" pitchFamily="18" charset="0"/>
            </a:endParaRPr>
          </a:p>
          <a:p>
            <a:pPr marL="285750" lvl="1">
              <a:spcBef>
                <a:spcPts val="0"/>
              </a:spcBef>
              <a:spcAft>
                <a:spcPts val="600"/>
              </a:spcAft>
              <a:buFont typeface="Arial" panose="020B0604020202020204" pitchFamily="34" charset="0"/>
              <a:buChar char="•"/>
            </a:pPr>
            <a:r>
              <a:rPr lang="en-US" dirty="0">
                <a:solidFill>
                  <a:prstClr val="black"/>
                </a:solidFill>
                <a:cs typeface="Times New Roman" panose="02020603050405020304" pitchFamily="18" charset="0"/>
              </a:rPr>
              <a:t>Anxiety or depression</a:t>
            </a:r>
          </a:p>
          <a:p>
            <a:pPr marL="0" lvl="1" indent="0">
              <a:spcBef>
                <a:spcPts val="0"/>
              </a:spcBef>
              <a:spcAft>
                <a:spcPts val="600"/>
              </a:spcAft>
              <a:buNone/>
            </a:pPr>
            <a:endParaRPr lang="en-US" dirty="0">
              <a:solidFill>
                <a:prstClr val="black"/>
              </a:solidFill>
              <a:cs typeface="Times New Roman" panose="02020603050405020304" pitchFamily="18" charset="0"/>
            </a:endParaRPr>
          </a:p>
          <a:p>
            <a:pPr marL="0" lvl="1" indent="0">
              <a:spcBef>
                <a:spcPts val="0"/>
              </a:spcBef>
              <a:spcAft>
                <a:spcPts val="600"/>
              </a:spcAft>
              <a:buNone/>
            </a:pPr>
            <a:endParaRPr lang="en-US" dirty="0">
              <a:solidFill>
                <a:prstClr val="black"/>
              </a:solidFill>
              <a:cs typeface="Times New Roman" panose="02020603050405020304" pitchFamily="18" charset="0"/>
            </a:endParaRPr>
          </a:p>
          <a:p>
            <a:pPr marL="285750" lvl="1">
              <a:spcBef>
                <a:spcPts val="0"/>
              </a:spcBef>
              <a:spcAft>
                <a:spcPts val="600"/>
              </a:spcAft>
              <a:buFont typeface="Arial" panose="020B0604020202020204" pitchFamily="34" charset="0"/>
              <a:buChar char="•"/>
            </a:pPr>
            <a:r>
              <a:rPr lang="en-US" dirty="0">
                <a:solidFill>
                  <a:prstClr val="black"/>
                </a:solidFill>
                <a:cs typeface="Times New Roman" panose="02020603050405020304" pitchFamily="18" charset="0"/>
              </a:rPr>
              <a:t>Sleep disturbances</a:t>
            </a:r>
          </a:p>
          <a:p>
            <a:pPr marL="285750" lvl="1">
              <a:spcBef>
                <a:spcPts val="0"/>
              </a:spcBef>
              <a:spcAft>
                <a:spcPts val="600"/>
              </a:spcAft>
              <a:buFont typeface="Arial" panose="020B0604020202020204" pitchFamily="34" charset="0"/>
              <a:buChar char="•"/>
            </a:pPr>
            <a:endParaRPr lang="en-US" dirty="0">
              <a:solidFill>
                <a:prstClr val="black"/>
              </a:solidFill>
              <a:cs typeface="Times New Roman" panose="02020603050405020304" pitchFamily="18" charset="0"/>
            </a:endParaRPr>
          </a:p>
          <a:p>
            <a:pPr marL="285750" lvl="1">
              <a:spcBef>
                <a:spcPts val="0"/>
              </a:spcBef>
              <a:spcAft>
                <a:spcPts val="600"/>
              </a:spcAft>
              <a:buFont typeface="Arial" panose="020B0604020202020204" pitchFamily="34" charset="0"/>
              <a:buChar char="•"/>
            </a:pPr>
            <a:endParaRPr lang="en-US" dirty="0">
              <a:solidFill>
                <a:prstClr val="black"/>
              </a:solidFill>
              <a:cs typeface="Times New Roman" panose="02020603050405020304" pitchFamily="18" charset="0"/>
            </a:endParaRPr>
          </a:p>
          <a:p>
            <a:pPr marL="285750" lvl="1">
              <a:spcBef>
                <a:spcPts val="0"/>
              </a:spcBef>
              <a:spcAft>
                <a:spcPts val="600"/>
              </a:spcAft>
              <a:buFont typeface="Arial" panose="020B0604020202020204" pitchFamily="34" charset="0"/>
              <a:buChar char="•"/>
            </a:pPr>
            <a:r>
              <a:rPr lang="en-US" dirty="0">
                <a:solidFill>
                  <a:prstClr val="black"/>
                </a:solidFill>
                <a:cs typeface="Times New Roman" panose="02020603050405020304" pitchFamily="18" charset="0"/>
              </a:rPr>
              <a:t>Increased confusion</a:t>
            </a:r>
          </a:p>
          <a:p>
            <a:pPr marL="285750" lvl="1">
              <a:spcBef>
                <a:spcPts val="0"/>
              </a:spcBef>
              <a:spcAft>
                <a:spcPts val="600"/>
              </a:spcAft>
              <a:buFont typeface="Arial" panose="020B0604020202020204" pitchFamily="34" charset="0"/>
              <a:buChar char="•"/>
            </a:pPr>
            <a:endParaRPr lang="en-US" dirty="0">
              <a:solidFill>
                <a:prstClr val="black"/>
              </a:solidFill>
              <a:cs typeface="Times New Roman" panose="02020603050405020304" pitchFamily="18" charset="0"/>
            </a:endParaRPr>
          </a:p>
          <a:p>
            <a:endParaRPr lang="en-US" dirty="0"/>
          </a:p>
        </p:txBody>
      </p:sp>
    </p:spTree>
    <p:extLst>
      <p:ext uri="{BB962C8B-B14F-4D97-AF65-F5344CB8AC3E}">
        <p14:creationId xmlns:p14="http://schemas.microsoft.com/office/powerpoint/2010/main" val="294099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799"/>
            <a:ext cx="8229600" cy="990601"/>
          </a:xfrm>
        </p:spPr>
        <p:txBody>
          <a:bodyPr/>
          <a:lstStyle/>
          <a:p>
            <a:r>
              <a:rPr lang="en-US" sz="4400" dirty="0"/>
              <a:t>Alzheimer’s disease</a:t>
            </a:r>
            <a:br>
              <a:rPr lang="en-US" sz="4400" dirty="0"/>
            </a:br>
            <a:r>
              <a:rPr lang="en-US" sz="4400" dirty="0"/>
              <a:t> Late-Stage</a:t>
            </a:r>
          </a:p>
        </p:txBody>
      </p:sp>
      <p:sp>
        <p:nvSpPr>
          <p:cNvPr id="3" name="Content Placeholder 2"/>
          <p:cNvSpPr>
            <a:spLocks noGrp="1"/>
          </p:cNvSpPr>
          <p:nvPr>
            <p:ph sz="half" idx="1"/>
          </p:nvPr>
        </p:nvSpPr>
        <p:spPr>
          <a:xfrm>
            <a:off x="533400" y="1676401"/>
            <a:ext cx="8229600" cy="3429000"/>
          </a:xfrm>
        </p:spPr>
        <p:txBody>
          <a:bodyPr/>
          <a:lstStyle/>
          <a:p>
            <a:pPr marL="285750" lvl="1">
              <a:spcBef>
                <a:spcPts val="0"/>
              </a:spcBef>
              <a:spcAft>
                <a:spcPts val="600"/>
              </a:spcAft>
              <a:buFont typeface="Arial" panose="020B0604020202020204" pitchFamily="34" charset="0"/>
              <a:buChar char="•"/>
            </a:pPr>
            <a:endParaRPr lang="en-US" sz="3200" dirty="0">
              <a:cs typeface="Times New Roman" panose="02020603050405020304" pitchFamily="18" charset="0"/>
            </a:endParaRPr>
          </a:p>
          <a:p>
            <a:pPr marL="285750" lvl="1">
              <a:spcBef>
                <a:spcPts val="0"/>
              </a:spcBef>
              <a:spcAft>
                <a:spcPts val="600"/>
              </a:spcAft>
              <a:buFont typeface="Arial" panose="020B0604020202020204" pitchFamily="34" charset="0"/>
              <a:buChar char="•"/>
            </a:pPr>
            <a:r>
              <a:rPr lang="en-US" sz="3200" dirty="0">
                <a:cs typeface="Times New Roman" panose="02020603050405020304" pitchFamily="18" charset="0"/>
              </a:rPr>
              <a:t>Pacing and wandering</a:t>
            </a:r>
          </a:p>
          <a:p>
            <a:pPr marL="285750" lvl="1">
              <a:spcBef>
                <a:spcPts val="0"/>
              </a:spcBef>
              <a:spcAft>
                <a:spcPts val="600"/>
              </a:spcAft>
              <a:buFont typeface="Arial" panose="020B0604020202020204" pitchFamily="34" charset="0"/>
              <a:buChar char="•"/>
            </a:pPr>
            <a:r>
              <a:rPr lang="en-US" sz="3200" dirty="0">
                <a:cs typeface="Times New Roman" panose="02020603050405020304" pitchFamily="18" charset="0"/>
              </a:rPr>
              <a:t>Sensory losses and hallucinations</a:t>
            </a:r>
          </a:p>
          <a:p>
            <a:pPr marL="285750" lvl="1">
              <a:spcBef>
                <a:spcPts val="0"/>
              </a:spcBef>
              <a:spcAft>
                <a:spcPts val="600"/>
              </a:spcAft>
              <a:buFont typeface="Arial" panose="020B0604020202020204" pitchFamily="34" charset="0"/>
              <a:buChar char="•"/>
            </a:pPr>
            <a:r>
              <a:rPr lang="en-US" sz="3200" dirty="0">
                <a:cs typeface="Times New Roman" panose="02020603050405020304" pitchFamily="18" charset="0"/>
              </a:rPr>
              <a:t>Changes in physical abilities, including walking, sitting and eventually, swallowing</a:t>
            </a:r>
          </a:p>
          <a:p>
            <a:pPr marL="285750" lvl="1">
              <a:spcBef>
                <a:spcPts val="0"/>
              </a:spcBef>
              <a:spcAft>
                <a:spcPts val="600"/>
              </a:spcAft>
              <a:buFont typeface="Arial" panose="020B0604020202020204" pitchFamily="34" charset="0"/>
              <a:buChar char="•"/>
            </a:pPr>
            <a:r>
              <a:rPr lang="en-US" sz="3200" dirty="0">
                <a:cs typeface="Times New Roman" panose="02020603050405020304" pitchFamily="18" charset="0"/>
              </a:rPr>
              <a:t>Increasing difficulty communicating </a:t>
            </a:r>
          </a:p>
          <a:p>
            <a:pPr marL="285750" lvl="1">
              <a:spcBef>
                <a:spcPts val="0"/>
              </a:spcBef>
              <a:spcAft>
                <a:spcPts val="600"/>
              </a:spcAft>
              <a:buFont typeface="Arial" panose="020B0604020202020204" pitchFamily="34" charset="0"/>
              <a:buChar char="•"/>
            </a:pPr>
            <a:r>
              <a:rPr lang="en-US" sz="3200" dirty="0">
                <a:cs typeface="Times New Roman" panose="02020603050405020304" pitchFamily="18" charset="0"/>
              </a:rPr>
              <a:t>Vulnerable to infections, especially pneumonia</a:t>
            </a:r>
            <a:endParaRPr lang="en-US" sz="3200" dirty="0"/>
          </a:p>
          <a:p>
            <a:pPr marL="0" indent="0">
              <a:spcBef>
                <a:spcPts val="0"/>
              </a:spcBef>
              <a:spcAft>
                <a:spcPts val="600"/>
              </a:spcAft>
              <a:buNone/>
            </a:pPr>
            <a:endParaRPr lang="en-US" sz="2400" dirty="0">
              <a:cs typeface="Times New Roman" panose="02020603050405020304" pitchFamily="18" charset="0"/>
            </a:endParaRPr>
          </a:p>
          <a:p>
            <a:endParaRPr lang="en-US" dirty="0"/>
          </a:p>
        </p:txBody>
      </p:sp>
    </p:spTree>
    <p:extLst>
      <p:ext uri="{BB962C8B-B14F-4D97-AF65-F5344CB8AC3E}">
        <p14:creationId xmlns:p14="http://schemas.microsoft.com/office/powerpoint/2010/main" val="196404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3333"/>
          <a:stretch/>
        </p:blipFill>
        <p:spPr>
          <a:xfrm>
            <a:off x="304800" y="228600"/>
            <a:ext cx="5937463" cy="6553200"/>
          </a:xfrm>
          <a:prstGeom prst="rect">
            <a:avLst/>
          </a:prstGeom>
        </p:spPr>
      </p:pic>
      <p:pic>
        <p:nvPicPr>
          <p:cNvPr id="5" name="Picture 4"/>
          <p:cNvPicPr>
            <a:picLocks noChangeAspect="1"/>
          </p:cNvPicPr>
          <p:nvPr/>
        </p:nvPicPr>
        <p:blipFill rotWithShape="1">
          <a:blip r:embed="rId3"/>
          <a:srcRect t="86667" r="49060"/>
          <a:stretch/>
        </p:blipFill>
        <p:spPr>
          <a:xfrm>
            <a:off x="6324600" y="3657600"/>
            <a:ext cx="2743200" cy="914400"/>
          </a:xfrm>
          <a:prstGeom prst="rect">
            <a:avLst/>
          </a:prstGeom>
        </p:spPr>
      </p:pic>
      <p:pic>
        <p:nvPicPr>
          <p:cNvPr id="6" name="Picture 5"/>
          <p:cNvPicPr>
            <a:picLocks noChangeAspect="1"/>
          </p:cNvPicPr>
          <p:nvPr/>
        </p:nvPicPr>
        <p:blipFill rotWithShape="1">
          <a:blip r:embed="rId3"/>
          <a:srcRect l="73580" t="86667"/>
          <a:stretch/>
        </p:blipFill>
        <p:spPr>
          <a:xfrm>
            <a:off x="7645059" y="4648200"/>
            <a:ext cx="1422741" cy="914400"/>
          </a:xfrm>
          <a:prstGeom prst="rect">
            <a:avLst/>
          </a:prstGeom>
        </p:spPr>
      </p:pic>
    </p:spTree>
    <p:extLst>
      <p:ext uri="{BB962C8B-B14F-4D97-AF65-F5344CB8AC3E}">
        <p14:creationId xmlns:p14="http://schemas.microsoft.com/office/powerpoint/2010/main" val="288109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brightstarcare.com/chattanooga/files/2013/11/alzheimers-scan.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3" y="609600"/>
            <a:ext cx="9084733" cy="609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38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Behavioral Symptoms</a:t>
            </a:r>
            <a:endParaRPr lang="en-US" dirty="0"/>
          </a:p>
        </p:txBody>
      </p:sp>
      <p:sp>
        <p:nvSpPr>
          <p:cNvPr id="3" name="Content Placeholder 2"/>
          <p:cNvSpPr>
            <a:spLocks noGrp="1"/>
          </p:cNvSpPr>
          <p:nvPr>
            <p:ph idx="1"/>
          </p:nvPr>
        </p:nvSpPr>
        <p:spPr/>
        <p:txBody>
          <a:bodyPr/>
          <a:lstStyle/>
          <a:p>
            <a:r>
              <a:rPr lang="en-US" dirty="0" smtClean="0"/>
              <a:t>Repetition</a:t>
            </a:r>
          </a:p>
          <a:p>
            <a:r>
              <a:rPr lang="en-US" dirty="0" smtClean="0"/>
              <a:t>Paranoia and suspicion</a:t>
            </a:r>
          </a:p>
          <a:p>
            <a:r>
              <a:rPr lang="en-US" dirty="0" smtClean="0"/>
              <a:t>Agitation</a:t>
            </a:r>
          </a:p>
          <a:p>
            <a:r>
              <a:rPr lang="en-US" dirty="0" smtClean="0"/>
              <a:t>Anxiety</a:t>
            </a:r>
          </a:p>
          <a:p>
            <a:r>
              <a:rPr lang="en-US" dirty="0" smtClean="0"/>
              <a:t>Resistance</a:t>
            </a:r>
          </a:p>
          <a:p>
            <a:r>
              <a:rPr lang="en-US" dirty="0" smtClean="0"/>
              <a:t>Hoarding</a:t>
            </a:r>
          </a:p>
          <a:p>
            <a:r>
              <a:rPr lang="en-US" dirty="0" smtClean="0"/>
              <a:t>Wandering</a:t>
            </a:r>
          </a:p>
          <a:p>
            <a:r>
              <a:rPr lang="en-US" dirty="0" smtClean="0"/>
              <a:t>Sleep problems</a:t>
            </a:r>
            <a:endParaRPr lang="en-US" dirty="0"/>
          </a:p>
        </p:txBody>
      </p:sp>
    </p:spTree>
    <p:extLst>
      <p:ext uri="{BB962C8B-B14F-4D97-AF65-F5344CB8AC3E}">
        <p14:creationId xmlns:p14="http://schemas.microsoft.com/office/powerpoint/2010/main" val="23764880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Behavioral Symptoms</a:t>
            </a:r>
            <a:endParaRPr lang="en-US" dirty="0"/>
          </a:p>
        </p:txBody>
      </p:sp>
      <p:sp>
        <p:nvSpPr>
          <p:cNvPr id="3" name="Content Placeholder 2"/>
          <p:cNvSpPr>
            <a:spLocks noGrp="1"/>
          </p:cNvSpPr>
          <p:nvPr>
            <p:ph idx="1"/>
          </p:nvPr>
        </p:nvSpPr>
        <p:spPr>
          <a:xfrm>
            <a:off x="457200" y="1600200"/>
            <a:ext cx="8229600" cy="5257800"/>
          </a:xfrm>
        </p:spPr>
        <p:txBody>
          <a:bodyPr/>
          <a:lstStyle/>
          <a:p>
            <a:r>
              <a:rPr lang="en-US" b="1" dirty="0" smtClean="0"/>
              <a:t>Behavior is a form of communication</a:t>
            </a:r>
          </a:p>
          <a:p>
            <a:endParaRPr lang="en-US" b="1" dirty="0"/>
          </a:p>
          <a:p>
            <a:r>
              <a:rPr lang="en-US" b="1" dirty="0" smtClean="0"/>
              <a:t>Expect behavioral expressions</a:t>
            </a:r>
          </a:p>
          <a:p>
            <a:pPr lvl="1"/>
            <a:r>
              <a:rPr lang="en-US" dirty="0" smtClean="0"/>
              <a:t>Know that you can learn strategies to manage them.</a:t>
            </a:r>
          </a:p>
          <a:p>
            <a:endParaRPr lang="en-US" dirty="0" smtClean="0"/>
          </a:p>
          <a:p>
            <a:r>
              <a:rPr lang="en-US" b="1" dirty="0" smtClean="0"/>
              <a:t>Be a behavior detective.</a:t>
            </a:r>
          </a:p>
          <a:p>
            <a:pPr lvl="1"/>
            <a:r>
              <a:rPr lang="en-US" dirty="0" smtClean="0"/>
              <a:t>Learn to identify the triggers</a:t>
            </a:r>
          </a:p>
          <a:p>
            <a:pPr lvl="1"/>
            <a:r>
              <a:rPr lang="en-US" dirty="0" smtClean="0">
                <a:solidFill>
                  <a:srgbClr val="FF0000"/>
                </a:solidFill>
              </a:rPr>
              <a:t>Be aware of sudden changes</a:t>
            </a:r>
          </a:p>
          <a:p>
            <a:pPr lvl="1"/>
            <a:endParaRPr lang="en-US" dirty="0"/>
          </a:p>
          <a:p>
            <a:endParaRPr lang="en-US" dirty="0"/>
          </a:p>
        </p:txBody>
      </p:sp>
    </p:spTree>
    <p:extLst>
      <p:ext uri="{BB962C8B-B14F-4D97-AF65-F5344CB8AC3E}">
        <p14:creationId xmlns:p14="http://schemas.microsoft.com/office/powerpoint/2010/main" val="181312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p>
            <a:r>
              <a:rPr lang="en-US" dirty="0"/>
              <a:t>Change </a:t>
            </a:r>
            <a:r>
              <a:rPr lang="en-US" dirty="0" smtClean="0"/>
              <a:t>Our Focus</a:t>
            </a:r>
            <a:endParaRPr lang="en-US" dirty="0"/>
          </a:p>
        </p:txBody>
      </p:sp>
      <p:sp>
        <p:nvSpPr>
          <p:cNvPr id="3" name="Content Placeholder 2"/>
          <p:cNvSpPr>
            <a:spLocks noGrp="1"/>
          </p:cNvSpPr>
          <p:nvPr>
            <p:ph idx="1"/>
          </p:nvPr>
        </p:nvSpPr>
        <p:spPr>
          <a:xfrm>
            <a:off x="636917" y="1295400"/>
            <a:ext cx="8077200" cy="5029200"/>
          </a:xfrm>
        </p:spPr>
        <p:txBody>
          <a:bodyPr/>
          <a:lstStyle/>
          <a:p>
            <a:pPr marL="280988" indent="-280988">
              <a:spcBef>
                <a:spcPts val="0"/>
              </a:spcBef>
              <a:spcAft>
                <a:spcPts val="1000"/>
              </a:spcAft>
            </a:pPr>
            <a:r>
              <a:rPr lang="en-US" sz="3400" dirty="0"/>
              <a:t>Look for the emotion behind the words </a:t>
            </a:r>
            <a:r>
              <a:rPr lang="en-US" sz="3400" dirty="0" smtClean="0"/>
              <a:t/>
            </a:r>
            <a:br>
              <a:rPr lang="en-US" sz="3400" dirty="0" smtClean="0"/>
            </a:br>
            <a:r>
              <a:rPr lang="en-US" sz="3400" dirty="0" smtClean="0"/>
              <a:t>or </a:t>
            </a:r>
            <a:r>
              <a:rPr lang="en-US" sz="3400" dirty="0"/>
              <a:t>behavior</a:t>
            </a:r>
          </a:p>
          <a:p>
            <a:pPr marL="280988" indent="-280988">
              <a:spcBef>
                <a:spcPts val="0"/>
              </a:spcBef>
              <a:spcAft>
                <a:spcPts val="1000"/>
              </a:spcAft>
            </a:pPr>
            <a:r>
              <a:rPr lang="en-US" sz="3400" dirty="0"/>
              <a:t>Make what is important to them important </a:t>
            </a:r>
            <a:r>
              <a:rPr lang="en-US" sz="3400" dirty="0" smtClean="0"/>
              <a:t>to </a:t>
            </a:r>
            <a:r>
              <a:rPr lang="en-US" sz="3400" dirty="0"/>
              <a:t>us – even if it doesn’t make sense</a:t>
            </a:r>
          </a:p>
          <a:p>
            <a:pPr marL="280988" indent="-280988">
              <a:spcBef>
                <a:spcPts val="0"/>
              </a:spcBef>
              <a:spcAft>
                <a:spcPts val="1000"/>
              </a:spcAft>
            </a:pPr>
            <a:r>
              <a:rPr lang="en-US" sz="3400" dirty="0"/>
              <a:t>Make it our goal to provide </a:t>
            </a:r>
            <a:r>
              <a:rPr lang="en-US" sz="3400" dirty="0" smtClean="0"/>
              <a:t>comfort </a:t>
            </a:r>
            <a:br>
              <a:rPr lang="en-US" sz="3400" dirty="0" smtClean="0"/>
            </a:br>
            <a:r>
              <a:rPr lang="en-US" sz="3400" dirty="0" smtClean="0"/>
              <a:t>(vs. being right)</a:t>
            </a:r>
            <a:endParaRPr lang="en-US" sz="3400" dirty="0"/>
          </a:p>
          <a:p>
            <a:pPr marL="280988" indent="-280988">
              <a:spcBef>
                <a:spcPts val="0"/>
              </a:spcBef>
              <a:spcAft>
                <a:spcPts val="1000"/>
              </a:spcAft>
            </a:pPr>
            <a:r>
              <a:rPr lang="en-US" sz="3400" dirty="0"/>
              <a:t>Create moments of joy and </a:t>
            </a:r>
            <a:r>
              <a:rPr lang="en-US" sz="3400" dirty="0" smtClean="0"/>
              <a:t>laughter</a:t>
            </a:r>
            <a:r>
              <a:rPr lang="en-US" sz="3400" dirty="0"/>
              <a:t/>
            </a:r>
            <a:br>
              <a:rPr lang="en-US" sz="3400" dirty="0"/>
            </a:br>
            <a:r>
              <a:rPr lang="en-US" sz="3400" dirty="0"/>
              <a:t>wherever we can find it</a:t>
            </a:r>
          </a:p>
        </p:txBody>
      </p:sp>
    </p:spTree>
    <p:extLst>
      <p:ext uri="{BB962C8B-B14F-4D97-AF65-F5344CB8AC3E}">
        <p14:creationId xmlns:p14="http://schemas.microsoft.com/office/powerpoint/2010/main" val="4018349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6000" dirty="0"/>
              <a:t>We</a:t>
            </a:r>
            <a:r>
              <a:rPr lang="en-US" sz="4000" dirty="0"/>
              <a:t> </a:t>
            </a:r>
            <a:r>
              <a:rPr lang="en-US" sz="3600" dirty="0"/>
              <a:t>need to </a:t>
            </a:r>
            <a:r>
              <a:rPr lang="en-US" sz="3600" dirty="0" smtClean="0"/>
              <a:t>change because </a:t>
            </a:r>
            <a:r>
              <a:rPr lang="en-US" sz="3600" dirty="0"/>
              <a:t>they cannot</a:t>
            </a:r>
          </a:p>
        </p:txBody>
      </p:sp>
      <p:sp>
        <p:nvSpPr>
          <p:cNvPr id="3" name="Content Placeholder 2"/>
          <p:cNvSpPr>
            <a:spLocks noGrp="1"/>
          </p:cNvSpPr>
          <p:nvPr>
            <p:ph idx="1"/>
          </p:nvPr>
        </p:nvSpPr>
        <p:spPr>
          <a:xfrm>
            <a:off x="762000" y="1600200"/>
            <a:ext cx="7620000" cy="4267200"/>
          </a:xfrm>
        </p:spPr>
        <p:txBody>
          <a:bodyPr/>
          <a:lstStyle/>
          <a:p>
            <a:pPr marL="0" indent="0">
              <a:spcBef>
                <a:spcPts val="0"/>
              </a:spcBef>
              <a:spcAft>
                <a:spcPts val="600"/>
              </a:spcAft>
              <a:buNone/>
            </a:pPr>
            <a:r>
              <a:rPr lang="en-US" b="1" dirty="0"/>
              <a:t>Not helpful:</a:t>
            </a:r>
            <a:endParaRPr lang="en-US" dirty="0"/>
          </a:p>
          <a:p>
            <a:pPr marL="280988" indent="-280988">
              <a:spcBef>
                <a:spcPts val="0"/>
              </a:spcBef>
              <a:spcAft>
                <a:spcPts val="1000"/>
              </a:spcAft>
              <a:buFont typeface="Arial" panose="020B0604020202020204" pitchFamily="34" charset="0"/>
              <a:buChar char="•"/>
            </a:pPr>
            <a:r>
              <a:rPr lang="en-US" dirty="0"/>
              <a:t>Insist on remembering: “of course you remember…!”</a:t>
            </a:r>
          </a:p>
          <a:p>
            <a:pPr marL="280988" indent="-280988">
              <a:spcBef>
                <a:spcPts val="0"/>
              </a:spcBef>
              <a:spcAft>
                <a:spcPts val="1000"/>
              </a:spcAft>
              <a:buFont typeface="Arial" panose="020B0604020202020204" pitchFamily="34" charset="0"/>
              <a:buChar char="•"/>
            </a:pPr>
            <a:r>
              <a:rPr lang="en-US" dirty="0"/>
              <a:t>Scold, judge, or demean: “I just told you…,” Why do you always…,” “Stop asking…”</a:t>
            </a:r>
          </a:p>
          <a:p>
            <a:pPr marL="280988" indent="-280988">
              <a:spcBef>
                <a:spcPts val="0"/>
              </a:spcBef>
              <a:spcAft>
                <a:spcPts val="1000"/>
              </a:spcAft>
              <a:buFont typeface="Arial" panose="020B0604020202020204" pitchFamily="34" charset="0"/>
              <a:buChar char="•"/>
            </a:pPr>
            <a:r>
              <a:rPr lang="en-US" dirty="0"/>
              <a:t>Argue with or correct the person</a:t>
            </a:r>
          </a:p>
          <a:p>
            <a:pPr marL="280988" indent="-280988">
              <a:spcBef>
                <a:spcPts val="0"/>
              </a:spcBef>
              <a:spcAft>
                <a:spcPts val="1000"/>
              </a:spcAft>
              <a:buFont typeface="Arial" panose="020B0604020202020204" pitchFamily="34" charset="0"/>
              <a:buChar char="•"/>
            </a:pPr>
            <a:r>
              <a:rPr lang="en-US" dirty="0"/>
              <a:t>Insist they live in the present – your reality</a:t>
            </a:r>
          </a:p>
        </p:txBody>
      </p:sp>
    </p:spTree>
    <p:extLst>
      <p:ext uri="{BB962C8B-B14F-4D97-AF65-F5344CB8AC3E}">
        <p14:creationId xmlns:p14="http://schemas.microsoft.com/office/powerpoint/2010/main" val="1051846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a:t>
            </a:r>
          </a:p>
        </p:txBody>
      </p:sp>
      <p:sp>
        <p:nvSpPr>
          <p:cNvPr id="3" name="Content Placeholder 2"/>
          <p:cNvSpPr>
            <a:spLocks noGrp="1"/>
          </p:cNvSpPr>
          <p:nvPr>
            <p:ph idx="1"/>
          </p:nvPr>
        </p:nvSpPr>
        <p:spPr>
          <a:xfrm>
            <a:off x="636087" y="1295400"/>
            <a:ext cx="7871826" cy="4495800"/>
          </a:xfrm>
        </p:spPr>
        <p:txBody>
          <a:bodyPr/>
          <a:lstStyle/>
          <a:p>
            <a:pPr marL="280988" indent="-280988">
              <a:spcBef>
                <a:spcPts val="0"/>
              </a:spcBef>
              <a:spcAft>
                <a:spcPts val="1000"/>
              </a:spcAft>
              <a:buFont typeface="Arial" panose="020B0604020202020204" pitchFamily="34" charset="0"/>
              <a:buChar char="•"/>
            </a:pPr>
            <a:r>
              <a:rPr lang="en-US" sz="3600" dirty="0"/>
              <a:t>Speak slowly, clearly, calmly, and only </a:t>
            </a:r>
            <a:br>
              <a:rPr lang="en-US" sz="3600" dirty="0"/>
            </a:br>
            <a:r>
              <a:rPr lang="en-US" sz="3600" dirty="0"/>
              <a:t>as </a:t>
            </a:r>
            <a:r>
              <a:rPr lang="en-US" sz="3600" dirty="0" smtClean="0"/>
              <a:t>loudly </a:t>
            </a:r>
            <a:r>
              <a:rPr lang="en-US" sz="3600" dirty="0"/>
              <a:t>as needed</a:t>
            </a:r>
          </a:p>
          <a:p>
            <a:pPr marL="280988" indent="-280988">
              <a:spcBef>
                <a:spcPts val="0"/>
              </a:spcBef>
              <a:spcAft>
                <a:spcPts val="1000"/>
              </a:spcAft>
              <a:buFont typeface="Arial" panose="020B0604020202020204" pitchFamily="34" charset="0"/>
              <a:buChar char="•"/>
            </a:pPr>
            <a:r>
              <a:rPr lang="en-US" sz="3600" dirty="0"/>
              <a:t>Speak face to face, at eye level - Sit next </a:t>
            </a:r>
            <a:r>
              <a:rPr lang="en-US" sz="3600" dirty="0" smtClean="0"/>
              <a:t>to, if </a:t>
            </a:r>
            <a:r>
              <a:rPr lang="en-US" sz="3600" dirty="0"/>
              <a:t>sitting, stand next </a:t>
            </a:r>
            <a:r>
              <a:rPr lang="en-US" sz="3600" dirty="0" smtClean="0"/>
              <a:t>to, </a:t>
            </a:r>
            <a:r>
              <a:rPr lang="en-US" sz="3600" dirty="0"/>
              <a:t>if </a:t>
            </a:r>
            <a:r>
              <a:rPr lang="en-US" sz="3600" dirty="0" smtClean="0"/>
              <a:t>standing</a:t>
            </a:r>
            <a:endParaRPr lang="en-US" sz="3600" dirty="0"/>
          </a:p>
          <a:p>
            <a:pPr marL="280988" indent="-280988">
              <a:spcBef>
                <a:spcPts val="0"/>
              </a:spcBef>
              <a:spcAft>
                <a:spcPts val="1000"/>
              </a:spcAft>
              <a:buFont typeface="Arial" panose="020B0604020202020204" pitchFamily="34" charset="0"/>
              <a:buChar char="•"/>
            </a:pPr>
            <a:r>
              <a:rPr lang="en-US" sz="3600" dirty="0"/>
              <a:t>Be positive and upbeat, but genuine</a:t>
            </a:r>
          </a:p>
          <a:p>
            <a:pPr marL="280988" indent="-280988">
              <a:spcBef>
                <a:spcPts val="0"/>
              </a:spcBef>
              <a:spcAft>
                <a:spcPts val="1000"/>
              </a:spcAft>
              <a:buFont typeface="Arial" panose="020B0604020202020204" pitchFamily="34" charset="0"/>
              <a:buChar char="•"/>
            </a:pPr>
            <a:r>
              <a:rPr lang="en-US" sz="3600" dirty="0"/>
              <a:t>Give extra time for them to process and respond before repeating – count to 10</a:t>
            </a:r>
          </a:p>
        </p:txBody>
      </p:sp>
    </p:spTree>
    <p:extLst>
      <p:ext uri="{BB962C8B-B14F-4D97-AF65-F5344CB8AC3E}">
        <p14:creationId xmlns:p14="http://schemas.microsoft.com/office/powerpoint/2010/main" val="2910910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a:t>
            </a:r>
            <a:endParaRPr lang="en-US" sz="3200" dirty="0"/>
          </a:p>
        </p:txBody>
      </p:sp>
      <p:sp>
        <p:nvSpPr>
          <p:cNvPr id="3" name="Content Placeholder 2"/>
          <p:cNvSpPr>
            <a:spLocks noGrp="1"/>
          </p:cNvSpPr>
          <p:nvPr>
            <p:ph idx="1"/>
          </p:nvPr>
        </p:nvSpPr>
        <p:spPr>
          <a:xfrm>
            <a:off x="990600" y="1600200"/>
            <a:ext cx="7143750" cy="4724400"/>
          </a:xfrm>
        </p:spPr>
        <p:txBody>
          <a:bodyPr/>
          <a:lstStyle/>
          <a:p>
            <a:pPr marL="280988" indent="-280988">
              <a:spcBef>
                <a:spcPts val="0"/>
              </a:spcBef>
              <a:spcAft>
                <a:spcPts val="1000"/>
              </a:spcAft>
              <a:buFont typeface="Arial" panose="020B0604020202020204" pitchFamily="34" charset="0"/>
              <a:buChar char="•"/>
            </a:pPr>
            <a:r>
              <a:rPr lang="en-US" sz="3600" dirty="0"/>
              <a:t>Be aware of your body language </a:t>
            </a:r>
            <a:br>
              <a:rPr lang="en-US" sz="3600" dirty="0"/>
            </a:br>
            <a:r>
              <a:rPr lang="en-US" sz="3600" dirty="0"/>
              <a:t>and facial expression</a:t>
            </a:r>
          </a:p>
          <a:p>
            <a:pPr marL="280988" indent="-280988">
              <a:spcBef>
                <a:spcPts val="0"/>
              </a:spcBef>
              <a:spcAft>
                <a:spcPts val="1000"/>
              </a:spcAft>
              <a:buFont typeface="Arial" panose="020B0604020202020204" pitchFamily="34" charset="0"/>
              <a:buChar char="•"/>
            </a:pPr>
            <a:r>
              <a:rPr lang="en-US" sz="3600" dirty="0"/>
              <a:t>A soothing tone of voice can be </a:t>
            </a:r>
            <a:r>
              <a:rPr lang="en-US" sz="3600" dirty="0" smtClean="0"/>
              <a:t/>
            </a:r>
            <a:br>
              <a:rPr lang="en-US" sz="3600" dirty="0" smtClean="0"/>
            </a:br>
            <a:r>
              <a:rPr lang="en-US" sz="3600" dirty="0" smtClean="0"/>
              <a:t>more </a:t>
            </a:r>
            <a:r>
              <a:rPr lang="en-US" sz="3600" dirty="0"/>
              <a:t>important than the words</a:t>
            </a:r>
          </a:p>
          <a:p>
            <a:pPr marL="280988" indent="-280988">
              <a:spcBef>
                <a:spcPts val="0"/>
              </a:spcBef>
              <a:spcAft>
                <a:spcPts val="1000"/>
              </a:spcAft>
              <a:buFont typeface="Arial" panose="020B0604020202020204" pitchFamily="34" charset="0"/>
              <a:buChar char="•"/>
            </a:pPr>
            <a:r>
              <a:rPr lang="en-US" sz="3600" dirty="0"/>
              <a:t>Keep directions and questions short </a:t>
            </a:r>
            <a:br>
              <a:rPr lang="en-US" sz="3600" dirty="0"/>
            </a:br>
            <a:r>
              <a:rPr lang="en-US" sz="3600" dirty="0"/>
              <a:t>– one step or question at a </a:t>
            </a:r>
            <a:r>
              <a:rPr lang="en-US" sz="3600" dirty="0" smtClean="0"/>
              <a:t>time</a:t>
            </a:r>
          </a:p>
          <a:p>
            <a:pPr marL="280988" indent="-280988">
              <a:spcBef>
                <a:spcPts val="0"/>
              </a:spcBef>
              <a:spcAft>
                <a:spcPts val="1000"/>
              </a:spcAft>
              <a:buFont typeface="Arial" panose="020B0604020202020204" pitchFamily="34" charset="0"/>
              <a:buChar char="•"/>
            </a:pPr>
            <a:r>
              <a:rPr lang="en-US" sz="3600" dirty="0" smtClean="0"/>
              <a:t>Use your “super power”</a:t>
            </a:r>
            <a:endParaRPr lang="en-US" sz="3600" dirty="0"/>
          </a:p>
        </p:txBody>
      </p:sp>
    </p:spTree>
    <p:extLst>
      <p:ext uri="{BB962C8B-B14F-4D97-AF65-F5344CB8AC3E}">
        <p14:creationId xmlns:p14="http://schemas.microsoft.com/office/powerpoint/2010/main" val="1135651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Caregiving Tips</a:t>
            </a:r>
            <a:endParaRPr lang="en-US" dirty="0"/>
          </a:p>
        </p:txBody>
      </p:sp>
      <p:sp>
        <p:nvSpPr>
          <p:cNvPr id="3" name="Content Placeholder 2"/>
          <p:cNvSpPr>
            <a:spLocks noGrp="1"/>
          </p:cNvSpPr>
          <p:nvPr>
            <p:ph idx="1"/>
          </p:nvPr>
        </p:nvSpPr>
        <p:spPr/>
        <p:txBody>
          <a:bodyPr/>
          <a:lstStyle/>
          <a:p>
            <a:r>
              <a:rPr lang="en-US" dirty="0" smtClean="0"/>
              <a:t>Importance of routine</a:t>
            </a:r>
          </a:p>
          <a:p>
            <a:r>
              <a:rPr lang="en-US" dirty="0" smtClean="0"/>
              <a:t>Realistic goals</a:t>
            </a:r>
          </a:p>
          <a:p>
            <a:pPr lvl="1"/>
            <a:r>
              <a:rPr lang="en-US" dirty="0" smtClean="0"/>
              <a:t>Lessening the negative impact of the behavior</a:t>
            </a:r>
          </a:p>
          <a:p>
            <a:r>
              <a:rPr lang="en-US" dirty="0" smtClean="0"/>
              <a:t>Adapt to changes in functioning</a:t>
            </a:r>
          </a:p>
          <a:p>
            <a:r>
              <a:rPr lang="en-US" dirty="0" smtClean="0"/>
              <a:t>Practice Compassionate Communication</a:t>
            </a:r>
          </a:p>
          <a:p>
            <a:r>
              <a:rPr lang="en-US" dirty="0" smtClean="0"/>
              <a:t>Know there will be good and bad days</a:t>
            </a:r>
          </a:p>
          <a:p>
            <a:r>
              <a:rPr lang="en-US" dirty="0" smtClean="0"/>
              <a:t>Behavior management strategies are key*</a:t>
            </a:r>
          </a:p>
        </p:txBody>
      </p:sp>
    </p:spTree>
    <p:extLst>
      <p:ext uri="{BB962C8B-B14F-4D97-AF65-F5344CB8AC3E}">
        <p14:creationId xmlns:p14="http://schemas.microsoft.com/office/powerpoint/2010/main" val="1209910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Caregiving Tips</a:t>
            </a:r>
            <a:endParaRPr lang="en-US" dirty="0"/>
          </a:p>
        </p:txBody>
      </p:sp>
      <p:sp>
        <p:nvSpPr>
          <p:cNvPr id="3" name="Content Placeholder 2"/>
          <p:cNvSpPr>
            <a:spLocks noGrp="1"/>
          </p:cNvSpPr>
          <p:nvPr>
            <p:ph idx="1"/>
          </p:nvPr>
        </p:nvSpPr>
        <p:spPr/>
        <p:txBody>
          <a:bodyPr/>
          <a:lstStyle/>
          <a:p>
            <a:r>
              <a:rPr lang="en-US" dirty="0" smtClean="0"/>
              <a:t>If meds are needed, start low, go slow – one at a time</a:t>
            </a:r>
          </a:p>
          <a:p>
            <a:r>
              <a:rPr lang="en-US" dirty="0" smtClean="0"/>
              <a:t>Be aware of the meaning of abrupt and sudden changes in cognition and function</a:t>
            </a:r>
          </a:p>
          <a:p>
            <a:r>
              <a:rPr lang="en-US" dirty="0" smtClean="0"/>
              <a:t>Promote your own health and well-being</a:t>
            </a:r>
          </a:p>
          <a:p>
            <a:pPr marL="0" indent="0" algn="r">
              <a:buNone/>
            </a:pPr>
            <a:r>
              <a:rPr lang="en-US" sz="2000" dirty="0" smtClean="0"/>
              <a:t>SCSF Memory &amp; Aging Center</a:t>
            </a:r>
          </a:p>
          <a:p>
            <a:pPr marL="0" indent="0" algn="r">
              <a:buNone/>
            </a:pPr>
            <a:r>
              <a:rPr lang="en-US" sz="2000" dirty="0" smtClean="0"/>
              <a:t>Jennifer </a:t>
            </a:r>
            <a:r>
              <a:rPr lang="en-US" sz="2000" dirty="0" err="1" smtClean="0"/>
              <a:t>Merrilees</a:t>
            </a:r>
            <a:r>
              <a:rPr lang="en-US" sz="2000" dirty="0" smtClean="0"/>
              <a:t>, RN, PhD, Mary De May, MD</a:t>
            </a:r>
            <a:endParaRPr lang="en-US" sz="2000" dirty="0"/>
          </a:p>
        </p:txBody>
      </p:sp>
    </p:spTree>
    <p:extLst>
      <p:ext uri="{BB962C8B-B14F-4D97-AF65-F5344CB8AC3E}">
        <p14:creationId xmlns:p14="http://schemas.microsoft.com/office/powerpoint/2010/main" val="216591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Caregivers say they need?</a:t>
            </a:r>
          </a:p>
        </p:txBody>
      </p:sp>
      <p:sp>
        <p:nvSpPr>
          <p:cNvPr id="3" name="Content Placeholder 2"/>
          <p:cNvSpPr>
            <a:spLocks noGrp="1"/>
          </p:cNvSpPr>
          <p:nvPr>
            <p:ph idx="1"/>
          </p:nvPr>
        </p:nvSpPr>
        <p:spPr/>
        <p:txBody>
          <a:bodyPr/>
          <a:lstStyle/>
          <a:p>
            <a:r>
              <a:rPr lang="en-US" dirty="0"/>
              <a:t>Greatest needs</a:t>
            </a:r>
          </a:p>
          <a:p>
            <a:endParaRPr lang="en-US" dirty="0"/>
          </a:p>
          <a:p>
            <a:pPr lvl="1"/>
            <a:r>
              <a:rPr lang="en-US" dirty="0"/>
              <a:t>Finding time for oneself</a:t>
            </a:r>
          </a:p>
          <a:p>
            <a:pPr marL="342900" lvl="1" indent="0">
              <a:buNone/>
            </a:pPr>
            <a:endParaRPr lang="en-US" dirty="0"/>
          </a:p>
          <a:p>
            <a:pPr lvl="1"/>
            <a:r>
              <a:rPr lang="en-US" dirty="0"/>
              <a:t>Managing emotional </a:t>
            </a:r>
            <a:endParaRPr lang="en-US" dirty="0" smtClean="0"/>
          </a:p>
          <a:p>
            <a:pPr marL="914400" lvl="2" indent="0">
              <a:buNone/>
            </a:pPr>
            <a:r>
              <a:rPr lang="en-US" sz="2800" dirty="0" smtClean="0"/>
              <a:t>and physical stress</a:t>
            </a:r>
          </a:p>
          <a:p>
            <a:pPr marL="342900" lvl="1" indent="0">
              <a:buNone/>
            </a:pPr>
            <a:endParaRPr lang="en-US" dirty="0"/>
          </a:p>
          <a:p>
            <a:pPr lvl="1"/>
            <a:r>
              <a:rPr lang="en-US" dirty="0"/>
              <a:t>Balancing work and family responsibilities</a:t>
            </a:r>
          </a:p>
        </p:txBody>
      </p:sp>
      <p:pic>
        <p:nvPicPr>
          <p:cNvPr id="5" name="Picture 4"/>
          <p:cNvPicPr>
            <a:picLocks noChangeAspect="1"/>
          </p:cNvPicPr>
          <p:nvPr/>
        </p:nvPicPr>
        <p:blipFill>
          <a:blip r:embed="rId3"/>
          <a:stretch>
            <a:fillRect/>
          </a:stretch>
        </p:blipFill>
        <p:spPr>
          <a:xfrm>
            <a:off x="5562600" y="1702716"/>
            <a:ext cx="2880629" cy="3592314"/>
          </a:xfrm>
          <a:prstGeom prst="rect">
            <a:avLst/>
          </a:prstGeom>
        </p:spPr>
      </p:pic>
    </p:spTree>
    <p:extLst>
      <p:ext uri="{BB962C8B-B14F-4D97-AF65-F5344CB8AC3E}">
        <p14:creationId xmlns:p14="http://schemas.microsoft.com/office/powerpoint/2010/main" val="1908937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Identification</a:t>
            </a:r>
            <a:endParaRPr lang="en-US" dirty="0"/>
          </a:p>
        </p:txBody>
      </p:sp>
      <p:sp>
        <p:nvSpPr>
          <p:cNvPr id="3" name="Content Placeholder 2"/>
          <p:cNvSpPr>
            <a:spLocks noGrp="1"/>
          </p:cNvSpPr>
          <p:nvPr>
            <p:ph idx="1"/>
          </p:nvPr>
        </p:nvSpPr>
        <p:spPr/>
        <p:txBody>
          <a:bodyPr/>
          <a:lstStyle/>
          <a:p>
            <a:r>
              <a:rPr lang="en-US" dirty="0" smtClean="0"/>
              <a:t>Why don’t more caregivers identify themselves as such?</a:t>
            </a:r>
          </a:p>
          <a:p>
            <a:endParaRPr lang="en-US" dirty="0"/>
          </a:p>
          <a:p>
            <a:endParaRPr lang="en-US" dirty="0" smtClean="0"/>
          </a:p>
          <a:p>
            <a:endParaRPr lang="en-US" dirty="0"/>
          </a:p>
        </p:txBody>
      </p:sp>
      <p:pic>
        <p:nvPicPr>
          <p:cNvPr id="4" name="Picture 3"/>
          <p:cNvPicPr>
            <a:picLocks noChangeAspect="1"/>
          </p:cNvPicPr>
          <p:nvPr/>
        </p:nvPicPr>
        <p:blipFill>
          <a:blip r:embed="rId3"/>
          <a:stretch>
            <a:fillRect/>
          </a:stretch>
        </p:blipFill>
        <p:spPr>
          <a:xfrm>
            <a:off x="2743200" y="3352800"/>
            <a:ext cx="2514600" cy="1714500"/>
          </a:xfrm>
          <a:prstGeom prst="rect">
            <a:avLst/>
          </a:prstGeom>
        </p:spPr>
      </p:pic>
    </p:spTree>
    <p:extLst>
      <p:ext uri="{BB962C8B-B14F-4D97-AF65-F5344CB8AC3E}">
        <p14:creationId xmlns:p14="http://schemas.microsoft.com/office/powerpoint/2010/main" val="411023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of Caregiver Stress</a:t>
            </a:r>
            <a:endParaRPr lang="en-US" dirty="0"/>
          </a:p>
        </p:txBody>
      </p:sp>
      <p:sp>
        <p:nvSpPr>
          <p:cNvPr id="3" name="Content Placeholder 2"/>
          <p:cNvSpPr>
            <a:spLocks noGrp="1"/>
          </p:cNvSpPr>
          <p:nvPr>
            <p:ph idx="1"/>
          </p:nvPr>
        </p:nvSpPr>
        <p:spPr/>
        <p:txBody>
          <a:bodyPr/>
          <a:lstStyle/>
          <a:p>
            <a:r>
              <a:rPr lang="en-US" dirty="0"/>
              <a:t>Feeling overwhelmed or constantly worried</a:t>
            </a:r>
          </a:p>
          <a:p>
            <a:r>
              <a:rPr lang="en-US" dirty="0"/>
              <a:t>Feeling tired often</a:t>
            </a:r>
          </a:p>
          <a:p>
            <a:r>
              <a:rPr lang="en-US" dirty="0"/>
              <a:t>Getting too much sleep or not enough sleep</a:t>
            </a:r>
          </a:p>
          <a:p>
            <a:r>
              <a:rPr lang="en-US" dirty="0"/>
              <a:t>Gaining or losing weight</a:t>
            </a:r>
          </a:p>
          <a:p>
            <a:r>
              <a:rPr lang="en-US" dirty="0"/>
              <a:t>Becoming easily irritated or angry</a:t>
            </a:r>
          </a:p>
          <a:p>
            <a:pPr marL="0" indent="0">
              <a:buNone/>
            </a:pPr>
            <a:endParaRPr lang="en-US" dirty="0"/>
          </a:p>
        </p:txBody>
      </p:sp>
    </p:spTree>
    <p:extLst>
      <p:ext uri="{BB962C8B-B14F-4D97-AF65-F5344CB8AC3E}">
        <p14:creationId xmlns:p14="http://schemas.microsoft.com/office/powerpoint/2010/main" val="4013919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of Caregiver Stress</a:t>
            </a:r>
            <a:endParaRPr lang="en-US" dirty="0"/>
          </a:p>
        </p:txBody>
      </p:sp>
      <p:sp>
        <p:nvSpPr>
          <p:cNvPr id="3" name="Content Placeholder 2"/>
          <p:cNvSpPr>
            <a:spLocks noGrp="1"/>
          </p:cNvSpPr>
          <p:nvPr>
            <p:ph idx="1"/>
          </p:nvPr>
        </p:nvSpPr>
        <p:spPr/>
        <p:txBody>
          <a:bodyPr/>
          <a:lstStyle/>
          <a:p>
            <a:r>
              <a:rPr lang="en-US" dirty="0"/>
              <a:t>Losing interest in activities you used to enjoy</a:t>
            </a:r>
          </a:p>
          <a:p>
            <a:r>
              <a:rPr lang="en-US" dirty="0"/>
              <a:t>Feeling sad</a:t>
            </a:r>
          </a:p>
          <a:p>
            <a:r>
              <a:rPr lang="en-US" dirty="0"/>
              <a:t>Having frequent headaches, bodily pain or other physical problems</a:t>
            </a:r>
          </a:p>
          <a:p>
            <a:r>
              <a:rPr lang="en-US" dirty="0"/>
              <a:t>Abusing alcohol or drugs, including prescription medications</a:t>
            </a:r>
          </a:p>
          <a:p>
            <a:endParaRPr lang="en-US" dirty="0"/>
          </a:p>
        </p:txBody>
      </p:sp>
    </p:spTree>
    <p:extLst>
      <p:ext uri="{BB962C8B-B14F-4D97-AF65-F5344CB8AC3E}">
        <p14:creationId xmlns:p14="http://schemas.microsoft.com/office/powerpoint/2010/main" val="2752323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6A367-EB07-4644-97B4-D84EC665AB5E}"/>
              </a:ext>
            </a:extLst>
          </p:cNvPr>
          <p:cNvSpPr>
            <a:spLocks noGrp="1"/>
          </p:cNvSpPr>
          <p:nvPr>
            <p:ph type="title"/>
          </p:nvPr>
        </p:nvSpPr>
        <p:spPr/>
        <p:txBody>
          <a:bodyPr/>
          <a:lstStyle/>
          <a:p>
            <a:r>
              <a:rPr lang="en-US" dirty="0"/>
              <a:t>Managing Stress</a:t>
            </a:r>
          </a:p>
        </p:txBody>
      </p:sp>
      <p:sp>
        <p:nvSpPr>
          <p:cNvPr id="3" name="Content Placeholder 2">
            <a:extLst>
              <a:ext uri="{FF2B5EF4-FFF2-40B4-BE49-F238E27FC236}">
                <a16:creationId xmlns="" xmlns:a16="http://schemas.microsoft.com/office/drawing/2014/main" id="{E3C4413A-50A3-43B7-8FCB-1E4390665CF0}"/>
              </a:ext>
            </a:extLst>
          </p:cNvPr>
          <p:cNvSpPr>
            <a:spLocks noGrp="1"/>
          </p:cNvSpPr>
          <p:nvPr>
            <p:ph idx="1"/>
          </p:nvPr>
        </p:nvSpPr>
        <p:spPr/>
        <p:txBody>
          <a:bodyPr/>
          <a:lstStyle/>
          <a:p>
            <a:r>
              <a:rPr lang="en-US" dirty="0"/>
              <a:t>Accept help.</a:t>
            </a:r>
          </a:p>
          <a:p>
            <a:r>
              <a:rPr lang="en-US" dirty="0"/>
              <a:t>Focus on what you are able to provide.</a:t>
            </a:r>
          </a:p>
          <a:p>
            <a:r>
              <a:rPr lang="en-US" dirty="0"/>
              <a:t>Set realistic goals.</a:t>
            </a:r>
          </a:p>
          <a:p>
            <a:r>
              <a:rPr lang="en-US" dirty="0"/>
              <a:t>Get connected.</a:t>
            </a:r>
          </a:p>
          <a:p>
            <a:r>
              <a:rPr lang="en-US" dirty="0"/>
              <a:t>Join a support group.</a:t>
            </a:r>
          </a:p>
          <a:p>
            <a:r>
              <a:rPr lang="en-US" dirty="0"/>
              <a:t>Seek social support.</a:t>
            </a:r>
          </a:p>
          <a:p>
            <a:r>
              <a:rPr lang="en-US" dirty="0"/>
              <a:t>Set personal health goals.</a:t>
            </a:r>
          </a:p>
          <a:p>
            <a:r>
              <a:rPr lang="en-US" dirty="0"/>
              <a:t>See your doctor.</a:t>
            </a:r>
          </a:p>
        </p:txBody>
      </p:sp>
      <p:pic>
        <p:nvPicPr>
          <p:cNvPr id="1026"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9364" y="2895600"/>
            <a:ext cx="3352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9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Seek Support</a:t>
            </a:r>
            <a:endParaRPr lang="en-US" dirty="0"/>
          </a:p>
        </p:txBody>
      </p:sp>
      <p:sp>
        <p:nvSpPr>
          <p:cNvPr id="3" name="Content Placeholder 2"/>
          <p:cNvSpPr>
            <a:spLocks noGrp="1"/>
          </p:cNvSpPr>
          <p:nvPr>
            <p:ph idx="1"/>
          </p:nvPr>
        </p:nvSpPr>
        <p:spPr>
          <a:xfrm>
            <a:off x="727180" y="1524000"/>
            <a:ext cx="6619244" cy="3416300"/>
          </a:xfrm>
        </p:spPr>
        <p:txBody>
          <a:bodyPr/>
          <a:lstStyle/>
          <a:p>
            <a:r>
              <a:rPr lang="en-US" dirty="0" smtClean="0"/>
              <a:t>Family and friends</a:t>
            </a:r>
          </a:p>
          <a:p>
            <a:pPr marL="0" indent="0">
              <a:buNone/>
            </a:pPr>
            <a:endParaRPr lang="en-US" dirty="0" smtClean="0"/>
          </a:p>
          <a:p>
            <a:r>
              <a:rPr lang="en-US" dirty="0" smtClean="0"/>
              <a:t>Support Groups</a:t>
            </a:r>
          </a:p>
          <a:p>
            <a:endParaRPr lang="en-US" dirty="0"/>
          </a:p>
          <a:p>
            <a:r>
              <a:rPr lang="en-US" dirty="0" smtClean="0"/>
              <a:t>Professional counseling</a:t>
            </a:r>
            <a:endParaRPr lang="en-US" dirty="0"/>
          </a:p>
        </p:txBody>
      </p:sp>
      <p:pic>
        <p:nvPicPr>
          <p:cNvPr id="5" name="Picture 4"/>
          <p:cNvPicPr>
            <a:picLocks noChangeAspect="1"/>
          </p:cNvPicPr>
          <p:nvPr/>
        </p:nvPicPr>
        <p:blipFill>
          <a:blip r:embed="rId3"/>
          <a:stretch>
            <a:fillRect/>
          </a:stretch>
        </p:blipFill>
        <p:spPr>
          <a:xfrm>
            <a:off x="5486400" y="2362200"/>
            <a:ext cx="2949409" cy="2949409"/>
          </a:xfrm>
          <a:prstGeom prst="rect">
            <a:avLst/>
          </a:prstGeom>
        </p:spPr>
      </p:pic>
    </p:spTree>
    <p:extLst>
      <p:ext uri="{BB962C8B-B14F-4D97-AF65-F5344CB8AC3E}">
        <p14:creationId xmlns:p14="http://schemas.microsoft.com/office/powerpoint/2010/main" val="2096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Respite</a:t>
            </a:r>
            <a:endParaRPr lang="en-US" dirty="0"/>
          </a:p>
        </p:txBody>
      </p:sp>
      <p:sp>
        <p:nvSpPr>
          <p:cNvPr id="3" name="Content Placeholder 2"/>
          <p:cNvSpPr>
            <a:spLocks noGrp="1"/>
          </p:cNvSpPr>
          <p:nvPr>
            <p:ph idx="1"/>
          </p:nvPr>
        </p:nvSpPr>
        <p:spPr>
          <a:xfrm>
            <a:off x="990600" y="2044700"/>
            <a:ext cx="4676632" cy="3517900"/>
          </a:xfrm>
        </p:spPr>
        <p:txBody>
          <a:bodyPr/>
          <a:lstStyle/>
          <a:p>
            <a:r>
              <a:rPr lang="en-US" dirty="0" smtClean="0"/>
              <a:t>Schedule respite time</a:t>
            </a:r>
          </a:p>
          <a:p>
            <a:r>
              <a:rPr lang="en-US" dirty="0" smtClean="0"/>
              <a:t>Ask for what you need</a:t>
            </a:r>
          </a:p>
          <a:p>
            <a:r>
              <a:rPr lang="en-US" dirty="0" smtClean="0"/>
              <a:t>“Feather your nest”</a:t>
            </a:r>
          </a:p>
          <a:p>
            <a:r>
              <a:rPr lang="en-US" dirty="0" smtClean="0"/>
              <a:t>Make a list</a:t>
            </a:r>
          </a:p>
          <a:p>
            <a:r>
              <a:rPr lang="en-US" dirty="0" smtClean="0"/>
              <a:t>Caregiver grants</a:t>
            </a:r>
          </a:p>
          <a:p>
            <a:pPr marL="342900" lvl="1" indent="0">
              <a:buNone/>
            </a:pPr>
            <a:endParaRPr lang="en-US" dirty="0" smtClean="0"/>
          </a:p>
        </p:txBody>
      </p:sp>
      <p:pic>
        <p:nvPicPr>
          <p:cNvPr id="4" name="Picture 3"/>
          <p:cNvPicPr>
            <a:picLocks noChangeAspect="1"/>
          </p:cNvPicPr>
          <p:nvPr/>
        </p:nvPicPr>
        <p:blipFill>
          <a:blip r:embed="rId3"/>
          <a:stretch>
            <a:fillRect/>
          </a:stretch>
        </p:blipFill>
        <p:spPr>
          <a:xfrm>
            <a:off x="6019800" y="1981200"/>
            <a:ext cx="2143125" cy="3036094"/>
          </a:xfrm>
          <a:prstGeom prst="rect">
            <a:avLst/>
          </a:prstGeom>
        </p:spPr>
      </p:pic>
    </p:spTree>
    <p:extLst>
      <p:ext uri="{BB962C8B-B14F-4D97-AF65-F5344CB8AC3E}">
        <p14:creationId xmlns:p14="http://schemas.microsoft.com/office/powerpoint/2010/main" val="20141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Care Team</a:t>
            </a:r>
            <a:endParaRPr lang="en-US" dirty="0"/>
          </a:p>
        </p:txBody>
      </p:sp>
      <p:sp>
        <p:nvSpPr>
          <p:cNvPr id="3" name="Content Placeholder 2"/>
          <p:cNvSpPr>
            <a:spLocks noGrp="1"/>
          </p:cNvSpPr>
          <p:nvPr>
            <p:ph idx="1"/>
          </p:nvPr>
        </p:nvSpPr>
        <p:spPr/>
        <p:txBody>
          <a:bodyPr/>
          <a:lstStyle/>
          <a:p>
            <a:r>
              <a:rPr lang="en-US" dirty="0" smtClean="0"/>
              <a:t>Be a “Care Manager”</a:t>
            </a:r>
          </a:p>
          <a:p>
            <a:endParaRPr lang="en-US" dirty="0"/>
          </a:p>
          <a:p>
            <a:pPr marL="0" indent="0">
              <a:buNone/>
            </a:pPr>
            <a:r>
              <a:rPr lang="en-US" dirty="0" smtClean="0"/>
              <a:t>	</a:t>
            </a:r>
            <a:endParaRPr lang="en-US" dirty="0"/>
          </a:p>
        </p:txBody>
      </p:sp>
      <p:graphicFrame>
        <p:nvGraphicFramePr>
          <p:cNvPr id="4" name="Diagram 3"/>
          <p:cNvGraphicFramePr/>
          <p:nvPr>
            <p:extLst>
              <p:ext uri="{D42A27DB-BD31-4B8C-83A1-F6EECF244321}">
                <p14:modId xmlns:p14="http://schemas.microsoft.com/office/powerpoint/2010/main" val="415024413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3626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Back-Up Plan</a:t>
            </a:r>
            <a:endParaRPr lang="en-US" dirty="0"/>
          </a:p>
        </p:txBody>
      </p:sp>
      <p:sp>
        <p:nvSpPr>
          <p:cNvPr id="3" name="Content Placeholder 2"/>
          <p:cNvSpPr>
            <a:spLocks noGrp="1"/>
          </p:cNvSpPr>
          <p:nvPr>
            <p:ph idx="1"/>
          </p:nvPr>
        </p:nvSpPr>
        <p:spPr/>
        <p:txBody>
          <a:bodyPr/>
          <a:lstStyle/>
          <a:p>
            <a:pPr marL="0" indent="0">
              <a:buNone/>
            </a:pPr>
            <a:r>
              <a:rPr lang="en-US" b="1" dirty="0" smtClean="0"/>
              <a:t>Who will take over, if you become ill?</a:t>
            </a:r>
          </a:p>
          <a:p>
            <a:r>
              <a:rPr lang="en-US" dirty="0" smtClean="0"/>
              <a:t>Do “they” know this?</a:t>
            </a:r>
          </a:p>
          <a:p>
            <a:endParaRPr lang="en-US" dirty="0"/>
          </a:p>
          <a:p>
            <a:r>
              <a:rPr lang="en-US" dirty="0" smtClean="0"/>
              <a:t>File of Life</a:t>
            </a:r>
          </a:p>
          <a:p>
            <a:endParaRPr lang="en-US" dirty="0"/>
          </a:p>
          <a:p>
            <a:r>
              <a:rPr lang="en-US" dirty="0" smtClean="0"/>
              <a:t>Complete Care Plan Form</a:t>
            </a:r>
          </a:p>
          <a:p>
            <a:pPr lvl="1"/>
            <a:r>
              <a:rPr lang="en-US" dirty="0" smtClean="0"/>
              <a:t>Maybe have a binder with the information.</a:t>
            </a:r>
          </a:p>
          <a:p>
            <a:pPr marL="457200" lvl="1" indent="0">
              <a:buNone/>
            </a:pPr>
            <a:endParaRPr lang="en-US" dirty="0" smtClean="0"/>
          </a:p>
          <a:p>
            <a:pPr marL="457200" lvl="1" indent="0">
              <a:buNone/>
            </a:pPr>
            <a:endParaRPr lang="en-US" dirty="0" smtClean="0"/>
          </a:p>
          <a:p>
            <a:pPr lvl="1">
              <a:buFont typeface="Arial" panose="020B0604020202020204" pitchFamily="34" charset="0"/>
              <a:buChar char="•"/>
            </a:pPr>
            <a:endParaRPr lang="en-US" dirty="0" smtClean="0"/>
          </a:p>
        </p:txBody>
      </p:sp>
    </p:spTree>
    <p:extLst>
      <p:ext uri="{BB962C8B-B14F-4D97-AF65-F5344CB8AC3E}">
        <p14:creationId xmlns:p14="http://schemas.microsoft.com/office/powerpoint/2010/main" val="2606302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D0241-8263-4E64-BBBF-0BD2C4FBC240}"/>
              </a:ext>
            </a:extLst>
          </p:cNvPr>
          <p:cNvSpPr>
            <a:spLocks noGrp="1"/>
          </p:cNvSpPr>
          <p:nvPr>
            <p:ph type="title"/>
          </p:nvPr>
        </p:nvSpPr>
        <p:spPr/>
        <p:txBody>
          <a:bodyPr/>
          <a:lstStyle/>
          <a:p>
            <a:r>
              <a:rPr lang="en-US" dirty="0"/>
              <a:t>Community Resources</a:t>
            </a:r>
          </a:p>
        </p:txBody>
      </p:sp>
      <p:sp>
        <p:nvSpPr>
          <p:cNvPr id="3" name="Content Placeholder 2">
            <a:extLst>
              <a:ext uri="{FF2B5EF4-FFF2-40B4-BE49-F238E27FC236}">
                <a16:creationId xmlns:a16="http://schemas.microsoft.com/office/drawing/2014/main" xmlns="" id="{018D1B6C-672E-4530-B39F-252B50D10BE3}"/>
              </a:ext>
            </a:extLst>
          </p:cNvPr>
          <p:cNvSpPr>
            <a:spLocks noGrp="1"/>
          </p:cNvSpPr>
          <p:nvPr>
            <p:ph idx="1"/>
          </p:nvPr>
        </p:nvSpPr>
        <p:spPr>
          <a:xfrm>
            <a:off x="457200" y="1600200"/>
            <a:ext cx="8229600" cy="5181600"/>
          </a:xfrm>
        </p:spPr>
        <p:txBody>
          <a:bodyPr/>
          <a:lstStyle/>
          <a:p>
            <a:r>
              <a:rPr lang="en-US" b="1" dirty="0" smtClean="0"/>
              <a:t>Kenosha County Aging </a:t>
            </a:r>
            <a:r>
              <a:rPr lang="en-US" b="1" dirty="0"/>
              <a:t>and Disability Resource </a:t>
            </a:r>
            <a:r>
              <a:rPr lang="en-US" b="1" dirty="0" smtClean="0"/>
              <a:t>Center</a:t>
            </a:r>
          </a:p>
          <a:p>
            <a:pPr marL="0" indent="0">
              <a:buNone/>
            </a:pPr>
            <a:r>
              <a:rPr lang="en-US" b="1" dirty="0"/>
              <a:t> </a:t>
            </a:r>
            <a:r>
              <a:rPr lang="en-US" b="1" dirty="0" smtClean="0"/>
              <a:t>   8600 Sheridan Road</a:t>
            </a:r>
          </a:p>
          <a:p>
            <a:pPr marL="0" indent="0">
              <a:buNone/>
            </a:pPr>
            <a:r>
              <a:rPr lang="en-US" b="1" dirty="0"/>
              <a:t> </a:t>
            </a:r>
            <a:r>
              <a:rPr lang="en-US" b="1" dirty="0" smtClean="0"/>
              <a:t>   262-605-6646</a:t>
            </a:r>
          </a:p>
          <a:p>
            <a:pPr marL="0" indent="0">
              <a:buNone/>
            </a:pPr>
            <a:endParaRPr lang="en-US" b="1" dirty="0"/>
          </a:p>
          <a:p>
            <a:pPr lvl="1"/>
            <a:r>
              <a:rPr lang="en-US" dirty="0"/>
              <a:t>Information and assistance</a:t>
            </a:r>
          </a:p>
          <a:p>
            <a:pPr lvl="1"/>
            <a:r>
              <a:rPr lang="en-US" dirty="0"/>
              <a:t>Loan closet</a:t>
            </a:r>
          </a:p>
          <a:p>
            <a:pPr lvl="1"/>
            <a:r>
              <a:rPr lang="en-US" dirty="0"/>
              <a:t>Benefits Specialists</a:t>
            </a:r>
          </a:p>
          <a:p>
            <a:endParaRPr lang="en-US" dirty="0"/>
          </a:p>
        </p:txBody>
      </p:sp>
    </p:spTree>
    <p:extLst>
      <p:ext uri="{BB962C8B-B14F-4D97-AF65-F5344CB8AC3E}">
        <p14:creationId xmlns:p14="http://schemas.microsoft.com/office/powerpoint/2010/main" val="329122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Kenosha County ADRC</a:t>
            </a:r>
            <a:endParaRPr lang="en-US" dirty="0"/>
          </a:p>
        </p:txBody>
      </p:sp>
      <p:sp>
        <p:nvSpPr>
          <p:cNvPr id="3" name="Content Placeholder 2"/>
          <p:cNvSpPr>
            <a:spLocks noGrp="1"/>
          </p:cNvSpPr>
          <p:nvPr>
            <p:ph idx="1"/>
          </p:nvPr>
        </p:nvSpPr>
        <p:spPr/>
        <p:txBody>
          <a:bodyPr/>
          <a:lstStyle/>
          <a:p>
            <a:pPr lvl="1"/>
            <a:r>
              <a:rPr lang="en-US" dirty="0"/>
              <a:t>Caregiver </a:t>
            </a:r>
            <a:r>
              <a:rPr lang="en-US" dirty="0" smtClean="0"/>
              <a:t>grants</a:t>
            </a:r>
          </a:p>
          <a:p>
            <a:pPr marL="457200" lvl="1" indent="0">
              <a:buNone/>
            </a:pPr>
            <a:endParaRPr lang="en-US" dirty="0"/>
          </a:p>
          <a:p>
            <a:pPr lvl="1"/>
            <a:r>
              <a:rPr lang="en-US" dirty="0"/>
              <a:t>Powerful Tools for </a:t>
            </a:r>
            <a:r>
              <a:rPr lang="en-US" dirty="0" smtClean="0"/>
              <a:t>Caregivers</a:t>
            </a:r>
          </a:p>
          <a:p>
            <a:pPr marL="457200" lvl="1" indent="0">
              <a:buNone/>
            </a:pPr>
            <a:endParaRPr lang="en-US" dirty="0"/>
          </a:p>
          <a:p>
            <a:pPr lvl="1"/>
            <a:r>
              <a:rPr lang="en-US" dirty="0"/>
              <a:t>Health Care Power of </a:t>
            </a:r>
            <a:r>
              <a:rPr lang="en-US" dirty="0" smtClean="0"/>
              <a:t>Attorney</a:t>
            </a:r>
          </a:p>
          <a:p>
            <a:pPr marL="457200" lvl="1" indent="0">
              <a:buNone/>
            </a:pPr>
            <a:endParaRPr lang="en-US" dirty="0"/>
          </a:p>
          <a:p>
            <a:pPr lvl="1"/>
            <a:r>
              <a:rPr lang="en-US" dirty="0"/>
              <a:t>Transportation </a:t>
            </a:r>
          </a:p>
          <a:p>
            <a:pPr lvl="2"/>
            <a:r>
              <a:rPr lang="en-US" dirty="0"/>
              <a:t>Mobility Manager</a:t>
            </a:r>
          </a:p>
          <a:p>
            <a:endParaRPr lang="en-US" dirty="0"/>
          </a:p>
        </p:txBody>
      </p:sp>
    </p:spTree>
    <p:extLst>
      <p:ext uri="{BB962C8B-B14F-4D97-AF65-F5344CB8AC3E}">
        <p14:creationId xmlns:p14="http://schemas.microsoft.com/office/powerpoint/2010/main" val="2210218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8FC931-6F3F-4914-A7F5-113E5BE34952}"/>
              </a:ext>
            </a:extLst>
          </p:cNvPr>
          <p:cNvSpPr>
            <a:spLocks noGrp="1"/>
          </p:cNvSpPr>
          <p:nvPr>
            <p:ph type="title"/>
          </p:nvPr>
        </p:nvSpPr>
        <p:spPr/>
        <p:txBody>
          <a:bodyPr/>
          <a:lstStyle/>
          <a:p>
            <a:r>
              <a:rPr lang="en-US" dirty="0"/>
              <a:t>Dementia </a:t>
            </a:r>
            <a:r>
              <a:rPr lang="en-US" dirty="0" smtClean="0"/>
              <a:t>Care Assistance</a:t>
            </a:r>
            <a:endParaRPr lang="en-US" dirty="0"/>
          </a:p>
        </p:txBody>
      </p:sp>
      <p:sp>
        <p:nvSpPr>
          <p:cNvPr id="3" name="Content Placeholder 2">
            <a:extLst>
              <a:ext uri="{FF2B5EF4-FFF2-40B4-BE49-F238E27FC236}">
                <a16:creationId xmlns:a16="http://schemas.microsoft.com/office/drawing/2014/main" xmlns="" id="{808F44FB-312B-46F4-8EF3-76CEA52E3800}"/>
              </a:ext>
            </a:extLst>
          </p:cNvPr>
          <p:cNvSpPr>
            <a:spLocks noGrp="1"/>
          </p:cNvSpPr>
          <p:nvPr>
            <p:ph idx="1"/>
          </p:nvPr>
        </p:nvSpPr>
        <p:spPr>
          <a:xfrm>
            <a:off x="457200" y="1600200"/>
            <a:ext cx="8229600" cy="4983162"/>
          </a:xfrm>
        </p:spPr>
        <p:txBody>
          <a:bodyPr/>
          <a:lstStyle/>
          <a:p>
            <a:pPr>
              <a:buFont typeface="Arial" panose="020B0604020202020204" pitchFamily="34" charset="0"/>
              <a:buChar char="•"/>
            </a:pPr>
            <a:r>
              <a:rPr lang="en-US" b="1" dirty="0"/>
              <a:t>Dementia Care Specialist </a:t>
            </a:r>
            <a:r>
              <a:rPr lang="en-US" dirty="0" smtClean="0"/>
              <a:t>– Susan Johnson</a:t>
            </a:r>
          </a:p>
          <a:p>
            <a:pPr>
              <a:buFont typeface="Arial" panose="020B0604020202020204" pitchFamily="34" charset="0"/>
              <a:buChar char="•"/>
            </a:pPr>
            <a:r>
              <a:rPr lang="en-US" dirty="0" smtClean="0"/>
              <a:t>262-605-6602</a:t>
            </a:r>
          </a:p>
          <a:p>
            <a:pPr>
              <a:buFont typeface="Arial" panose="020B0604020202020204" pitchFamily="34" charset="0"/>
              <a:buChar char="•"/>
            </a:pPr>
            <a:r>
              <a:rPr lang="en-US" dirty="0" smtClean="0"/>
              <a:t>susan.johnson@kenoshacounty.org</a:t>
            </a:r>
            <a:endParaRPr lang="en-US" dirty="0"/>
          </a:p>
          <a:p>
            <a:pPr lvl="2"/>
            <a:r>
              <a:rPr lang="en-US" dirty="0"/>
              <a:t>One-on-one consultations</a:t>
            </a:r>
          </a:p>
          <a:p>
            <a:pPr lvl="2"/>
            <a:r>
              <a:rPr lang="en-US" dirty="0"/>
              <a:t>Family meetings</a:t>
            </a:r>
          </a:p>
          <a:p>
            <a:pPr lvl="2"/>
            <a:r>
              <a:rPr lang="en-US" dirty="0"/>
              <a:t>Educational classes and programs</a:t>
            </a:r>
          </a:p>
          <a:p>
            <a:pPr lvl="2"/>
            <a:r>
              <a:rPr lang="en-US" dirty="0"/>
              <a:t>Music and </a:t>
            </a:r>
            <a:r>
              <a:rPr lang="en-US" dirty="0" smtClean="0"/>
              <a:t>Memory</a:t>
            </a:r>
          </a:p>
          <a:p>
            <a:pPr lvl="2"/>
            <a:r>
              <a:rPr lang="en-US" dirty="0" smtClean="0"/>
              <a:t>DICE – Behavioral symptom management</a:t>
            </a:r>
          </a:p>
          <a:p>
            <a:pPr lvl="2"/>
            <a:r>
              <a:rPr lang="en-US" dirty="0" smtClean="0"/>
              <a:t>Memory Café - virtual</a:t>
            </a:r>
          </a:p>
          <a:p>
            <a:pPr lvl="2"/>
            <a:r>
              <a:rPr lang="en-US" dirty="0" smtClean="0"/>
              <a:t>The Savvy Caregiver class</a:t>
            </a:r>
          </a:p>
          <a:p>
            <a:pPr marL="914400" lvl="2" indent="0">
              <a:buNone/>
            </a:pPr>
            <a:endParaRPr lang="en-US" dirty="0"/>
          </a:p>
          <a:p>
            <a:pPr marL="914400" lvl="2" indent="0">
              <a:buNone/>
            </a:pPr>
            <a:r>
              <a:rPr lang="en-US" dirty="0"/>
              <a:t>	</a:t>
            </a:r>
          </a:p>
        </p:txBody>
      </p:sp>
    </p:spTree>
    <p:extLst>
      <p:ext uri="{BB962C8B-B14F-4D97-AF65-F5344CB8AC3E}">
        <p14:creationId xmlns:p14="http://schemas.microsoft.com/office/powerpoint/2010/main" val="29040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1905000" y="609600"/>
            <a:ext cx="5029200" cy="640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solidFill>
                  <a:srgbClr val="0000FF"/>
                </a:solidFill>
                <a:latin typeface="Times New Roman" panose="02020603050405020304" pitchFamily="18" charset="0"/>
              </a:rPr>
              <a:t>DO YOU………..</a:t>
            </a:r>
          </a:p>
          <a:p>
            <a:pPr algn="ctr" eaLnBrk="1" hangingPunct="1"/>
            <a:r>
              <a:rPr lang="en-US" altLang="en-US" dirty="0">
                <a:solidFill>
                  <a:srgbClr val="0000FF"/>
                </a:solidFill>
                <a:latin typeface="Times New Roman" panose="02020603050405020304" pitchFamily="18" charset="0"/>
              </a:rPr>
              <a:t>Remind them to take their medication and vitamins?</a:t>
            </a:r>
          </a:p>
          <a:p>
            <a:pPr algn="ctr" eaLnBrk="1" hangingPunct="1"/>
            <a:r>
              <a:rPr lang="en-US" altLang="en-US" dirty="0">
                <a:solidFill>
                  <a:srgbClr val="0000FF"/>
                </a:solidFill>
                <a:latin typeface="Times New Roman" panose="02020603050405020304" pitchFamily="18" charset="0"/>
              </a:rPr>
              <a:t>Make a call to them to make sure they’re doing ok?</a:t>
            </a:r>
          </a:p>
          <a:p>
            <a:pPr algn="ctr" eaLnBrk="1" hangingPunct="1"/>
            <a:r>
              <a:rPr lang="en-US" altLang="en-US" dirty="0">
                <a:solidFill>
                  <a:srgbClr val="0000FF"/>
                </a:solidFill>
                <a:latin typeface="Times New Roman" panose="02020603050405020304" pitchFamily="18" charset="0"/>
              </a:rPr>
              <a:t>Make them laugh when they’re feeling blue?</a:t>
            </a:r>
          </a:p>
          <a:p>
            <a:pPr algn="ctr" eaLnBrk="1" hangingPunct="1"/>
            <a:r>
              <a:rPr lang="en-US" altLang="en-US" dirty="0">
                <a:solidFill>
                  <a:srgbClr val="0000FF"/>
                </a:solidFill>
                <a:latin typeface="Times New Roman" panose="02020603050405020304" pitchFamily="18" charset="0"/>
              </a:rPr>
              <a:t>Are you a grandparent raising a grandchild? </a:t>
            </a:r>
          </a:p>
          <a:p>
            <a:pPr algn="ctr" eaLnBrk="1" hangingPunct="1"/>
            <a:r>
              <a:rPr lang="en-US" altLang="en-US" dirty="0">
                <a:solidFill>
                  <a:srgbClr val="0000FF"/>
                </a:solidFill>
                <a:latin typeface="Times New Roman" panose="02020603050405020304" pitchFamily="18" charset="0"/>
              </a:rPr>
              <a:t>Take them to their doctor’s appointment?</a:t>
            </a:r>
          </a:p>
          <a:p>
            <a:pPr algn="ctr" eaLnBrk="1" hangingPunct="1"/>
            <a:r>
              <a:rPr lang="en-US" altLang="en-US" dirty="0">
                <a:solidFill>
                  <a:srgbClr val="0000FF"/>
                </a:solidFill>
                <a:latin typeface="Times New Roman" panose="02020603050405020304" pitchFamily="18" charset="0"/>
              </a:rPr>
              <a:t>Help a loved one with lawn work?</a:t>
            </a:r>
          </a:p>
          <a:p>
            <a:pPr algn="ctr" eaLnBrk="1" hangingPunct="1"/>
            <a:r>
              <a:rPr lang="en-US" altLang="en-US" dirty="0">
                <a:solidFill>
                  <a:srgbClr val="0000FF"/>
                </a:solidFill>
                <a:latin typeface="Times New Roman" panose="02020603050405020304" pitchFamily="18" charset="0"/>
              </a:rPr>
              <a:t>Drive them to the grocery store?</a:t>
            </a:r>
          </a:p>
          <a:p>
            <a:pPr algn="ctr" eaLnBrk="1" hangingPunct="1"/>
            <a:r>
              <a:rPr lang="en-US" altLang="en-US" dirty="0">
                <a:solidFill>
                  <a:srgbClr val="0000FF"/>
                </a:solidFill>
                <a:latin typeface="Times New Roman" panose="02020603050405020304" pitchFamily="18" charset="0"/>
              </a:rPr>
              <a:t>Help them organize or pay bills?</a:t>
            </a:r>
          </a:p>
          <a:p>
            <a:pPr algn="ctr" eaLnBrk="1" hangingPunct="1"/>
            <a:r>
              <a:rPr lang="en-US" altLang="en-US" dirty="0">
                <a:solidFill>
                  <a:srgbClr val="0000FF"/>
                </a:solidFill>
                <a:latin typeface="Times New Roman" panose="02020603050405020304" pitchFamily="18" charset="0"/>
              </a:rPr>
              <a:t>Pick up their prescriptions?</a:t>
            </a:r>
          </a:p>
          <a:p>
            <a:pPr algn="ctr" eaLnBrk="1" hangingPunct="1"/>
            <a:r>
              <a:rPr lang="en-US" altLang="en-US" dirty="0">
                <a:solidFill>
                  <a:srgbClr val="0000FF"/>
                </a:solidFill>
                <a:latin typeface="Times New Roman" panose="02020603050405020304" pitchFamily="18" charset="0"/>
              </a:rPr>
              <a:t>Monitor their eating habits? </a:t>
            </a:r>
          </a:p>
          <a:p>
            <a:pPr algn="ctr" eaLnBrk="1" hangingPunct="1"/>
            <a:r>
              <a:rPr lang="en-US" altLang="en-US" dirty="0">
                <a:solidFill>
                  <a:srgbClr val="0000FF"/>
                </a:solidFill>
                <a:latin typeface="Times New Roman" panose="02020603050405020304" pitchFamily="18" charset="0"/>
              </a:rPr>
              <a:t>Balance their checkbook?               </a:t>
            </a:r>
          </a:p>
          <a:p>
            <a:pPr algn="ctr" eaLnBrk="1" hangingPunct="1"/>
            <a:r>
              <a:rPr lang="en-US" altLang="en-US" dirty="0">
                <a:solidFill>
                  <a:srgbClr val="0000FF"/>
                </a:solidFill>
                <a:latin typeface="Times New Roman" panose="02020603050405020304" pitchFamily="18" charset="0"/>
              </a:rPr>
              <a:t> Assist with their laundry</a:t>
            </a:r>
          </a:p>
          <a:p>
            <a:pPr algn="ctr" eaLnBrk="1" hangingPunct="1"/>
            <a:r>
              <a:rPr lang="en-US" altLang="en-US" dirty="0">
                <a:solidFill>
                  <a:srgbClr val="0000FF"/>
                </a:solidFill>
                <a:latin typeface="Times New Roman" panose="02020603050405020304" pitchFamily="18" charset="0"/>
              </a:rPr>
              <a:t>Shovel their sidewalk</a:t>
            </a:r>
          </a:p>
          <a:p>
            <a:pPr algn="ctr" eaLnBrk="1" hangingPunct="1"/>
            <a:r>
              <a:rPr lang="en-US" altLang="en-US" dirty="0">
                <a:solidFill>
                  <a:srgbClr val="0000FF"/>
                </a:solidFill>
                <a:latin typeface="Times New Roman" panose="02020603050405020304" pitchFamily="18" charset="0"/>
              </a:rPr>
              <a:t> Help clean their home </a:t>
            </a:r>
          </a:p>
          <a:p>
            <a:pPr algn="ctr" eaLnBrk="1" hangingPunct="1"/>
            <a:r>
              <a:rPr lang="en-US" altLang="en-US" dirty="0">
                <a:solidFill>
                  <a:srgbClr val="0000FF"/>
                </a:solidFill>
                <a:latin typeface="Times New Roman" panose="02020603050405020304" pitchFamily="18" charset="0"/>
              </a:rPr>
              <a:t>    Manage their calendar?</a:t>
            </a:r>
          </a:p>
          <a:p>
            <a:pPr algn="ctr" eaLnBrk="1" hangingPunct="1"/>
            <a:r>
              <a:rPr lang="en-US" altLang="en-US" dirty="0">
                <a:solidFill>
                  <a:srgbClr val="0000FF"/>
                </a:solidFill>
                <a:latin typeface="Times New Roman" panose="02020603050405020304" pitchFamily="18" charset="0"/>
              </a:rPr>
              <a:t>   Cook meals for them?</a:t>
            </a:r>
          </a:p>
          <a:p>
            <a:pPr algn="ctr" eaLnBrk="1" hangingPunct="1"/>
            <a:r>
              <a:rPr lang="en-US" altLang="en-US" dirty="0">
                <a:solidFill>
                  <a:srgbClr val="0000FF"/>
                </a:solidFill>
                <a:latin typeface="Times New Roman" panose="02020603050405020304" pitchFamily="18" charset="0"/>
              </a:rPr>
              <a:t>    Take them to church?</a:t>
            </a:r>
          </a:p>
          <a:p>
            <a:pPr algn="ctr" eaLnBrk="1" hangingPunct="1"/>
            <a:r>
              <a:rPr lang="en-US" altLang="en-US" dirty="0">
                <a:solidFill>
                  <a:srgbClr val="0000FF"/>
                </a:solidFill>
                <a:latin typeface="Times New Roman" panose="02020603050405020304" pitchFamily="18" charset="0"/>
              </a:rPr>
              <a:t>   Clean their glasses?</a:t>
            </a:r>
          </a:p>
          <a:p>
            <a:pPr algn="ctr" eaLnBrk="1" hangingPunct="1"/>
            <a:r>
              <a:rPr lang="en-US" altLang="en-US" dirty="0">
                <a:solidFill>
                  <a:srgbClr val="0000FF"/>
                </a:solidFill>
                <a:latin typeface="Times New Roman" panose="02020603050405020304" pitchFamily="18" charset="0"/>
              </a:rPr>
              <a:t>     Clean their gutters?</a:t>
            </a:r>
          </a:p>
          <a:p>
            <a:pPr algn="ctr" eaLnBrk="1" hangingPunct="1"/>
            <a:r>
              <a:rPr lang="en-US" altLang="en-US" dirty="0">
                <a:solidFill>
                  <a:srgbClr val="0000FF"/>
                </a:solidFill>
                <a:latin typeface="Times New Roman" panose="02020603050405020304" pitchFamily="18" charset="0"/>
              </a:rPr>
              <a:t>    Do home repairs?                               </a:t>
            </a:r>
          </a:p>
          <a:p>
            <a:pPr algn="ctr" eaLnBrk="1" hangingPunct="1"/>
            <a:r>
              <a:rPr lang="en-US" altLang="en-US" dirty="0">
                <a:solidFill>
                  <a:srgbClr val="0000FF"/>
                </a:solidFill>
                <a:latin typeface="Times New Roman" panose="02020603050405020304" pitchFamily="18" charset="0"/>
              </a:rPr>
              <a:t>     Walk their dog?</a:t>
            </a:r>
          </a:p>
          <a:p>
            <a:pPr algn="ctr" eaLnBrk="1" hangingPunct="1"/>
            <a:endParaRPr lang="en-US" altLang="en-US" dirty="0">
              <a:solidFill>
                <a:srgbClr val="339933"/>
              </a:solidFill>
              <a:latin typeface="Times New Roman" panose="02020603050405020304" pitchFamily="18" charset="0"/>
            </a:endParaRPr>
          </a:p>
          <a:p>
            <a:pPr eaLnBrk="1" hangingPunct="1"/>
            <a:endParaRPr lang="en-US" altLang="en-US" dirty="0"/>
          </a:p>
        </p:txBody>
      </p:sp>
      <p:sp>
        <p:nvSpPr>
          <p:cNvPr id="4099" name="Text Box 5"/>
          <p:cNvSpPr txBox="1">
            <a:spLocks noChangeArrowheads="1"/>
          </p:cNvSpPr>
          <p:nvPr/>
        </p:nvSpPr>
        <p:spPr bwMode="auto">
          <a:xfrm>
            <a:off x="1676400" y="0"/>
            <a:ext cx="594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500">
                <a:solidFill>
                  <a:srgbClr val="339933"/>
                </a:solidFill>
                <a:latin typeface="Times New Roman" panose="02020603050405020304" pitchFamily="18" charset="0"/>
              </a:rPr>
              <a:t>Are </a:t>
            </a:r>
            <a:r>
              <a:rPr lang="en-US" altLang="en-US" sz="3500" u="sng">
                <a:solidFill>
                  <a:srgbClr val="339933"/>
                </a:solidFill>
                <a:latin typeface="Times New Roman" panose="02020603050405020304" pitchFamily="18" charset="0"/>
              </a:rPr>
              <a:t>You</a:t>
            </a:r>
            <a:r>
              <a:rPr lang="en-US" altLang="en-US" sz="3500">
                <a:solidFill>
                  <a:srgbClr val="339933"/>
                </a:solidFill>
                <a:latin typeface="Times New Roman" panose="02020603050405020304" pitchFamily="18" charset="0"/>
              </a:rPr>
              <a:t> A Caregiver? </a:t>
            </a:r>
            <a:endParaRPr lang="en-US" altLang="en-US"/>
          </a:p>
        </p:txBody>
      </p:sp>
      <p:pic>
        <p:nvPicPr>
          <p:cNvPr id="4100" name="Picture 6" descr="MPj04223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514048"/>
            <a:ext cx="1927225" cy="301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01" name="Picture 7" descr="MPj042236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4603750"/>
            <a:ext cx="2673350" cy="187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30052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75821-03E9-4842-AB1C-CC14F58EF047}"/>
              </a:ext>
            </a:extLst>
          </p:cNvPr>
          <p:cNvSpPr>
            <a:spLocks noGrp="1"/>
          </p:cNvSpPr>
          <p:nvPr>
            <p:ph type="title"/>
          </p:nvPr>
        </p:nvSpPr>
        <p:spPr/>
        <p:txBody>
          <a:bodyPr/>
          <a:lstStyle/>
          <a:p>
            <a:r>
              <a:rPr lang="en-US" dirty="0"/>
              <a:t>Community Resources</a:t>
            </a:r>
          </a:p>
        </p:txBody>
      </p:sp>
      <p:sp>
        <p:nvSpPr>
          <p:cNvPr id="3" name="Content Placeholder 2">
            <a:extLst>
              <a:ext uri="{FF2B5EF4-FFF2-40B4-BE49-F238E27FC236}">
                <a16:creationId xmlns:a16="http://schemas.microsoft.com/office/drawing/2014/main" xmlns="" id="{0C6C876B-5114-49BC-B2E8-E311AF74CCCC}"/>
              </a:ext>
            </a:extLst>
          </p:cNvPr>
          <p:cNvSpPr>
            <a:spLocks noGrp="1"/>
          </p:cNvSpPr>
          <p:nvPr>
            <p:ph idx="1"/>
          </p:nvPr>
        </p:nvSpPr>
        <p:spPr/>
        <p:txBody>
          <a:bodyPr/>
          <a:lstStyle/>
          <a:p>
            <a:r>
              <a:rPr lang="en-US" b="1" dirty="0"/>
              <a:t>Kenosha Area Family and Aging Services, Inc</a:t>
            </a:r>
            <a:r>
              <a:rPr lang="en-US" b="1" dirty="0" smtClean="0"/>
              <a:t>.</a:t>
            </a:r>
          </a:p>
          <a:p>
            <a:pPr marL="457200" lvl="1" indent="0">
              <a:buNone/>
            </a:pPr>
            <a:r>
              <a:rPr lang="en-US" b="1" dirty="0" smtClean="0"/>
              <a:t>(KAFASI)</a:t>
            </a:r>
            <a:endParaRPr lang="en-US" b="1" dirty="0"/>
          </a:p>
          <a:p>
            <a:pPr marL="457200" lvl="1" indent="0">
              <a:buNone/>
            </a:pPr>
            <a:r>
              <a:rPr lang="en-US" dirty="0" smtClean="0"/>
              <a:t>-Meals </a:t>
            </a:r>
            <a:r>
              <a:rPr lang="en-US" dirty="0"/>
              <a:t>on Wheels</a:t>
            </a:r>
          </a:p>
          <a:p>
            <a:pPr marL="0" indent="0">
              <a:buNone/>
            </a:pPr>
            <a:r>
              <a:rPr lang="en-US" dirty="0"/>
              <a:t>     </a:t>
            </a:r>
            <a:r>
              <a:rPr lang="en-US" dirty="0" smtClean="0"/>
              <a:t>-Friendly </a:t>
            </a:r>
            <a:r>
              <a:rPr lang="en-US" dirty="0"/>
              <a:t>Visitor </a:t>
            </a:r>
            <a:r>
              <a:rPr lang="en-US" dirty="0" smtClean="0"/>
              <a:t>Program</a:t>
            </a:r>
          </a:p>
          <a:p>
            <a:pPr marL="0" indent="0">
              <a:buNone/>
            </a:pPr>
            <a:r>
              <a:rPr lang="en-US" dirty="0" smtClean="0"/>
              <a:t>     -Senior </a:t>
            </a:r>
            <a:r>
              <a:rPr lang="en-US" dirty="0"/>
              <a:t>Center Without Walls</a:t>
            </a:r>
          </a:p>
          <a:p>
            <a:pPr>
              <a:buFont typeface="Arial" panose="020B0604020202020204" pitchFamily="34" charset="0"/>
              <a:buChar char="•"/>
            </a:pPr>
            <a:r>
              <a:rPr lang="en-US" dirty="0" smtClean="0"/>
              <a:t>Supportive In-Home Care Services</a:t>
            </a:r>
            <a:endParaRPr lang="en-US" dirty="0"/>
          </a:p>
          <a:p>
            <a:r>
              <a:rPr lang="en-US" dirty="0"/>
              <a:t>Adult Day </a:t>
            </a:r>
            <a:r>
              <a:rPr lang="en-US" dirty="0" smtClean="0"/>
              <a:t>Programs </a:t>
            </a:r>
            <a:endParaRPr lang="en-US" dirty="0"/>
          </a:p>
          <a:p>
            <a:r>
              <a:rPr lang="en-US" dirty="0"/>
              <a:t>SPARK</a:t>
            </a:r>
            <a:r>
              <a:rPr lang="en-US" dirty="0" smtClean="0"/>
              <a:t>!</a:t>
            </a:r>
            <a:endParaRPr lang="en-US" dirty="0"/>
          </a:p>
        </p:txBody>
      </p:sp>
    </p:spTree>
    <p:extLst>
      <p:ext uri="{BB962C8B-B14F-4D97-AF65-F5344CB8AC3E}">
        <p14:creationId xmlns:p14="http://schemas.microsoft.com/office/powerpoint/2010/main" val="27820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D4B04E-AE59-4C59-8330-0C451759BCD5}"/>
              </a:ext>
            </a:extLst>
          </p:cNvPr>
          <p:cNvSpPr>
            <a:spLocks noGrp="1"/>
          </p:cNvSpPr>
          <p:nvPr>
            <p:ph type="title"/>
          </p:nvPr>
        </p:nvSpPr>
        <p:spPr/>
        <p:txBody>
          <a:bodyPr/>
          <a:lstStyle/>
          <a:p>
            <a:r>
              <a:rPr lang="en-US" dirty="0"/>
              <a:t>Community Resources</a:t>
            </a:r>
          </a:p>
        </p:txBody>
      </p:sp>
      <p:sp>
        <p:nvSpPr>
          <p:cNvPr id="3" name="Content Placeholder 2">
            <a:extLst>
              <a:ext uri="{FF2B5EF4-FFF2-40B4-BE49-F238E27FC236}">
                <a16:creationId xmlns:a16="http://schemas.microsoft.com/office/drawing/2014/main" xmlns="" id="{4E6329D2-6881-4E28-A0AD-E6EE862B23ED}"/>
              </a:ext>
            </a:extLst>
          </p:cNvPr>
          <p:cNvSpPr>
            <a:spLocks noGrp="1"/>
          </p:cNvSpPr>
          <p:nvPr>
            <p:ph idx="1"/>
          </p:nvPr>
        </p:nvSpPr>
        <p:spPr/>
        <p:txBody>
          <a:bodyPr/>
          <a:lstStyle/>
          <a:p>
            <a:r>
              <a:rPr lang="en-US" dirty="0" smtClean="0"/>
              <a:t>Virtual Support Groups</a:t>
            </a:r>
          </a:p>
          <a:p>
            <a:pPr marL="0" indent="0">
              <a:buNone/>
            </a:pPr>
            <a:endParaRPr lang="en-US" dirty="0"/>
          </a:p>
          <a:p>
            <a:r>
              <a:rPr lang="en-US" dirty="0" err="1"/>
              <a:t>AlzConnected</a:t>
            </a:r>
            <a:r>
              <a:rPr lang="en-US" dirty="0"/>
              <a:t> (</a:t>
            </a:r>
            <a:r>
              <a:rPr lang="en-US" dirty="0">
                <a:hlinkClick r:id="rId3"/>
              </a:rPr>
              <a:t>www.alz.org</a:t>
            </a:r>
            <a:r>
              <a:rPr lang="en-US" dirty="0" smtClean="0"/>
              <a:t>)</a:t>
            </a:r>
          </a:p>
          <a:p>
            <a:pPr marL="0" indent="0">
              <a:buNone/>
            </a:pPr>
            <a:endParaRPr lang="en-US" dirty="0"/>
          </a:p>
          <a:p>
            <a:r>
              <a:rPr lang="en-US" dirty="0"/>
              <a:t>Family Caregiver </a:t>
            </a:r>
            <a:r>
              <a:rPr lang="en-US" dirty="0" smtClean="0"/>
              <a:t>Alliance</a:t>
            </a:r>
            <a:endParaRPr lang="en-US" dirty="0" smtClean="0">
              <a:hlinkClick r:id="rId4"/>
            </a:endParaRPr>
          </a:p>
          <a:p>
            <a:pPr lvl="1"/>
            <a:r>
              <a:rPr lang="en-US" dirty="0" smtClean="0">
                <a:hlinkClick r:id="rId4"/>
              </a:rPr>
              <a:t>https</a:t>
            </a:r>
            <a:r>
              <a:rPr lang="en-US" dirty="0">
                <a:hlinkClick r:id="rId4"/>
              </a:rPr>
              <a:t>://</a:t>
            </a:r>
            <a:r>
              <a:rPr lang="en-US" dirty="0" smtClean="0">
                <a:hlinkClick r:id="rId4"/>
              </a:rPr>
              <a:t>www.caregiver.org/fact-sheets</a:t>
            </a:r>
            <a:endParaRPr lang="en-US" dirty="0" smtClean="0"/>
          </a:p>
          <a:p>
            <a:pPr marL="0" indent="0">
              <a:buNone/>
            </a:pPr>
            <a:endParaRPr lang="en-US" dirty="0"/>
          </a:p>
          <a:p>
            <a:r>
              <a:rPr lang="en-US" dirty="0" smtClean="0"/>
              <a:t>Specific disease sites</a:t>
            </a:r>
            <a:endParaRPr lang="en-US" dirty="0"/>
          </a:p>
        </p:txBody>
      </p:sp>
      <p:pic>
        <p:nvPicPr>
          <p:cNvPr id="5" name="Picture 4" descr="A close up of a logo&#10;&#10;Description automatically generated">
            <a:extLst>
              <a:ext uri="{FF2B5EF4-FFF2-40B4-BE49-F238E27FC236}">
                <a16:creationId xmlns:a16="http://schemas.microsoft.com/office/drawing/2014/main" xmlns="" id="{CEA705F8-5BA7-4AB7-994B-95ED97DD0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630680"/>
            <a:ext cx="2892688" cy="2838450"/>
          </a:xfrm>
          <a:prstGeom prst="rect">
            <a:avLst/>
          </a:prstGeom>
        </p:spPr>
      </p:pic>
    </p:spTree>
    <p:extLst>
      <p:ext uri="{BB962C8B-B14F-4D97-AF65-F5344CB8AC3E}">
        <p14:creationId xmlns:p14="http://schemas.microsoft.com/office/powerpoint/2010/main" val="221014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lgn="ctr">
              <a:buNone/>
            </a:pPr>
            <a:r>
              <a:rPr lang="en-US" sz="4000" dirty="0" smtClean="0"/>
              <a:t>Online education programs</a:t>
            </a:r>
          </a:p>
          <a:p>
            <a:pPr marL="457200" lvl="1" indent="0" algn="ctr">
              <a:buNone/>
            </a:pPr>
            <a:r>
              <a:rPr lang="en-US" sz="4000" dirty="0" smtClean="0"/>
              <a:t>Online Support Groups</a:t>
            </a:r>
          </a:p>
          <a:p>
            <a:pPr marL="457200" lvl="1" indent="0" algn="ctr">
              <a:buNone/>
            </a:pPr>
            <a:r>
              <a:rPr lang="en-US" sz="4000" dirty="0" smtClean="0"/>
              <a:t>Care Consultations</a:t>
            </a:r>
          </a:p>
          <a:p>
            <a:pPr marL="457200" lvl="1" indent="0" algn="ctr">
              <a:buNone/>
            </a:pPr>
            <a:r>
              <a:rPr lang="en-US" sz="4000" dirty="0" smtClean="0"/>
              <a:t>24/7 Helpline</a:t>
            </a:r>
          </a:p>
          <a:p>
            <a:pPr lvl="1"/>
            <a:endParaRPr lang="en-US" dirty="0" smtClean="0"/>
          </a:p>
          <a:p>
            <a:pPr marL="0" indent="0" algn="ctr">
              <a:buNone/>
            </a:pPr>
            <a:r>
              <a:rPr lang="en-US" sz="4800" dirty="0" smtClean="0">
                <a:solidFill>
                  <a:srgbClr val="401B5B"/>
                </a:solidFill>
              </a:rPr>
              <a:t>1-800-272-3900</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609600"/>
            <a:ext cx="6121400" cy="711200"/>
          </a:xfrm>
          <a:prstGeom prst="rect">
            <a:avLst/>
          </a:prstGeom>
        </p:spPr>
      </p:pic>
    </p:spTree>
    <p:extLst>
      <p:ext uri="{BB962C8B-B14F-4D97-AF65-F5344CB8AC3E}">
        <p14:creationId xmlns:p14="http://schemas.microsoft.com/office/powerpoint/2010/main" val="14438619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aspects of caregiving</a:t>
            </a:r>
            <a:endParaRPr lang="en-US" dirty="0"/>
          </a:p>
        </p:txBody>
      </p:sp>
      <p:sp>
        <p:nvSpPr>
          <p:cNvPr id="6" name="Content Placeholder 5"/>
          <p:cNvSpPr>
            <a:spLocks noGrp="1"/>
          </p:cNvSpPr>
          <p:nvPr>
            <p:ph idx="1"/>
          </p:nvPr>
        </p:nvSpPr>
        <p:spPr>
          <a:xfrm>
            <a:off x="762000" y="1417638"/>
            <a:ext cx="6871311" cy="4512226"/>
          </a:xfrm>
        </p:spPr>
        <p:txBody>
          <a:bodyPr>
            <a:normAutofit fontScale="92500" lnSpcReduction="20000"/>
          </a:bodyPr>
          <a:lstStyle/>
          <a:p>
            <a:r>
              <a:rPr lang="en-US" dirty="0" smtClean="0"/>
              <a:t>Makes caregiver feel good about themselves</a:t>
            </a:r>
          </a:p>
          <a:p>
            <a:endParaRPr lang="en-US" dirty="0"/>
          </a:p>
          <a:p>
            <a:r>
              <a:rPr lang="en-US" dirty="0" smtClean="0"/>
              <a:t>Caregivers feel needed </a:t>
            </a:r>
          </a:p>
          <a:p>
            <a:endParaRPr lang="en-US" dirty="0"/>
          </a:p>
          <a:p>
            <a:r>
              <a:rPr lang="en-US" dirty="0" smtClean="0"/>
              <a:t>Caregiving gives meaning to their lives</a:t>
            </a:r>
          </a:p>
          <a:p>
            <a:endParaRPr lang="en-US" dirty="0"/>
          </a:p>
          <a:p>
            <a:r>
              <a:rPr lang="en-US" dirty="0" smtClean="0"/>
              <a:t>Enables them to learn new skills</a:t>
            </a:r>
          </a:p>
          <a:p>
            <a:endParaRPr lang="en-US" dirty="0"/>
          </a:p>
          <a:p>
            <a:r>
              <a:rPr lang="en-US" dirty="0" smtClean="0"/>
              <a:t>Strengthens relationships with others</a:t>
            </a:r>
            <a:endParaRPr lang="en-US" dirty="0"/>
          </a:p>
        </p:txBody>
      </p:sp>
      <p:pic>
        <p:nvPicPr>
          <p:cNvPr id="7" name="Picture 6"/>
          <p:cNvPicPr>
            <a:picLocks noChangeAspect="1"/>
          </p:cNvPicPr>
          <p:nvPr/>
        </p:nvPicPr>
        <p:blipFill>
          <a:blip r:embed="rId3"/>
          <a:stretch>
            <a:fillRect/>
          </a:stretch>
        </p:blipFill>
        <p:spPr>
          <a:xfrm>
            <a:off x="5027548" y="1905000"/>
            <a:ext cx="3659252" cy="1608417"/>
          </a:xfrm>
          <a:prstGeom prst="rect">
            <a:avLst/>
          </a:prstGeom>
        </p:spPr>
      </p:pic>
    </p:spTree>
    <p:extLst>
      <p:ext uri="{BB962C8B-B14F-4D97-AF65-F5344CB8AC3E}">
        <p14:creationId xmlns:p14="http://schemas.microsoft.com/office/powerpoint/2010/main" val="36381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en-US" sz="2000" b="0" dirty="0">
                <a:solidFill>
                  <a:prstClr val="black"/>
                </a:solidFill>
                <a:ea typeface="+mn-ea"/>
                <a:cs typeface="+mn-cs"/>
              </a:rPr>
              <a:t>Susan L. –J. Dickinson, MS, CGC</a:t>
            </a:r>
            <a:br>
              <a:rPr lang="en-US" sz="2000" b="0" dirty="0">
                <a:solidFill>
                  <a:prstClr val="black"/>
                </a:solidFill>
                <a:ea typeface="+mn-ea"/>
                <a:cs typeface="+mn-cs"/>
              </a:rPr>
            </a:br>
            <a:r>
              <a:rPr lang="en-US" sz="2000" b="0" dirty="0">
                <a:solidFill>
                  <a:prstClr val="black"/>
                </a:solidFill>
                <a:ea typeface="+mn-ea"/>
                <a:cs typeface="+mn-cs"/>
              </a:rPr>
              <a:t>Executive Director</a:t>
            </a:r>
            <a:br>
              <a:rPr lang="en-US" sz="2000" b="0" dirty="0">
                <a:solidFill>
                  <a:prstClr val="black"/>
                </a:solidFill>
                <a:ea typeface="+mn-ea"/>
                <a:cs typeface="+mn-cs"/>
              </a:rPr>
            </a:br>
            <a:r>
              <a:rPr lang="en-US" sz="2000" b="0" dirty="0">
                <a:solidFill>
                  <a:prstClr val="black"/>
                </a:solidFill>
                <a:ea typeface="+mn-ea"/>
                <a:cs typeface="+mn-cs"/>
              </a:rPr>
              <a:t>The Association for Frontotemporal Degeneration</a:t>
            </a:r>
          </a:p>
        </p:txBody>
      </p:sp>
      <p:sp>
        <p:nvSpPr>
          <p:cNvPr id="3" name="Content Placeholder 2"/>
          <p:cNvSpPr>
            <a:spLocks noGrp="1"/>
          </p:cNvSpPr>
          <p:nvPr>
            <p:ph idx="1"/>
          </p:nvPr>
        </p:nvSpPr>
        <p:spPr/>
        <p:txBody>
          <a:bodyPr/>
          <a:lstStyle/>
          <a:p>
            <a:r>
              <a:rPr lang="en-US" dirty="0" smtClean="0"/>
              <a:t>“The </a:t>
            </a:r>
            <a:r>
              <a:rPr lang="en-US" dirty="0"/>
              <a:t>tragedy of this disease is the loved one you are losing. The great hope is that you do not need to let FTD ruin the other things you value most in your life. The information in this book will provide you with the tools to know three critical things for the journey ahead: You are not alone. </a:t>
            </a:r>
          </a:p>
        </p:txBody>
      </p:sp>
    </p:spTree>
    <p:extLst>
      <p:ext uri="{BB962C8B-B14F-4D97-AF65-F5344CB8AC3E}">
        <p14:creationId xmlns:p14="http://schemas.microsoft.com/office/powerpoint/2010/main" val="299934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You are not helpless. And you need not cede all control to the disease. Use these tools as a source of strength to face the challenges ahead of you, and you will be honoring the person you are losing in the greatest way possible</a:t>
            </a:r>
            <a:r>
              <a:rPr lang="en-US" dirty="0" smtClean="0"/>
              <a:t>.”</a:t>
            </a:r>
            <a:endParaRPr lang="en-US" dirty="0"/>
          </a:p>
          <a:p>
            <a:pPr marL="0" indent="0" algn="r">
              <a:buNone/>
            </a:pPr>
            <a:r>
              <a:rPr lang="en-US" sz="2000" i="1" dirty="0" smtClean="0"/>
              <a:t>What If It’s Not Alzheimer’s: A Caregiver’s Guide to Dementia?</a:t>
            </a:r>
          </a:p>
          <a:p>
            <a:pPr marL="0" indent="0" algn="r">
              <a:buNone/>
            </a:pPr>
            <a:r>
              <a:rPr lang="en-US" sz="2000" dirty="0" smtClean="0"/>
              <a:t>Edited by Lisa </a:t>
            </a:r>
            <a:r>
              <a:rPr lang="en-US" sz="2000" dirty="0" err="1" smtClean="0"/>
              <a:t>Radin</a:t>
            </a:r>
            <a:r>
              <a:rPr lang="en-US" sz="2000" dirty="0" smtClean="0"/>
              <a:t> and Gary </a:t>
            </a:r>
            <a:r>
              <a:rPr lang="en-US" sz="2000" dirty="0" err="1" smtClean="0"/>
              <a:t>Radin</a:t>
            </a:r>
            <a:endParaRPr lang="en-US" sz="2000" dirty="0"/>
          </a:p>
        </p:txBody>
      </p:sp>
    </p:spTree>
    <p:extLst>
      <p:ext uri="{BB962C8B-B14F-4D97-AF65-F5344CB8AC3E}">
        <p14:creationId xmlns:p14="http://schemas.microsoft.com/office/powerpoint/2010/main" val="11154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Messages</a:t>
            </a:r>
            <a:endParaRPr lang="en-US" dirty="0"/>
          </a:p>
        </p:txBody>
      </p:sp>
      <p:sp>
        <p:nvSpPr>
          <p:cNvPr id="3" name="Content Placeholder 2"/>
          <p:cNvSpPr>
            <a:spLocks noGrp="1"/>
          </p:cNvSpPr>
          <p:nvPr>
            <p:ph idx="1"/>
          </p:nvPr>
        </p:nvSpPr>
        <p:spPr/>
        <p:txBody>
          <a:bodyPr/>
          <a:lstStyle/>
          <a:p>
            <a:r>
              <a:rPr lang="en-US" dirty="0" smtClean="0"/>
              <a:t>“The </a:t>
            </a:r>
            <a:r>
              <a:rPr lang="en-US" dirty="0"/>
              <a:t>great hope is that you do not need to let FTD </a:t>
            </a:r>
            <a:r>
              <a:rPr lang="en-US" dirty="0" smtClean="0"/>
              <a:t>(dementia) ruin </a:t>
            </a:r>
            <a:r>
              <a:rPr lang="en-US" dirty="0"/>
              <a:t>the other things you value most in your </a:t>
            </a:r>
            <a:r>
              <a:rPr lang="en-US" dirty="0" smtClean="0"/>
              <a:t>life.”</a:t>
            </a:r>
          </a:p>
          <a:p>
            <a:r>
              <a:rPr lang="en-US" dirty="0" smtClean="0"/>
              <a:t>“You are not helpless.”</a:t>
            </a:r>
          </a:p>
          <a:p>
            <a:r>
              <a:rPr lang="en-US" dirty="0" smtClean="0"/>
              <a:t>“You </a:t>
            </a:r>
            <a:r>
              <a:rPr lang="en-US" dirty="0"/>
              <a:t>need not cede all control to the disease</a:t>
            </a:r>
            <a:r>
              <a:rPr lang="en-US" dirty="0" smtClean="0"/>
              <a:t>.”</a:t>
            </a:r>
          </a:p>
          <a:p>
            <a:endParaRPr lang="en-US" dirty="0"/>
          </a:p>
        </p:txBody>
      </p:sp>
    </p:spTree>
    <p:extLst>
      <p:ext uri="{BB962C8B-B14F-4D97-AF65-F5344CB8AC3E}">
        <p14:creationId xmlns:p14="http://schemas.microsoft.com/office/powerpoint/2010/main" val="1739613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Illness In Its Place”</a:t>
            </a:r>
            <a:endParaRPr lang="en-US" dirty="0"/>
          </a:p>
        </p:txBody>
      </p:sp>
      <p:pic>
        <p:nvPicPr>
          <p:cNvPr id="4" name="Content Placeholder 3"/>
          <p:cNvPicPr>
            <a:picLocks noGrp="1" noChangeAspect="1"/>
          </p:cNvPicPr>
          <p:nvPr>
            <p:ph idx="1"/>
          </p:nvPr>
        </p:nvPicPr>
        <p:blipFill>
          <a:blip r:embed="rId3"/>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591599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3"/>
          <a:stretch>
            <a:fillRect/>
          </a:stretch>
        </p:blipFill>
        <p:spPr>
          <a:xfrm>
            <a:off x="2895600" y="2133600"/>
            <a:ext cx="3352800" cy="2286000"/>
          </a:xfrm>
          <a:prstGeom prst="rect">
            <a:avLst/>
          </a:prstGeom>
        </p:spPr>
      </p:pic>
    </p:spTree>
    <p:extLst>
      <p:ext uri="{BB962C8B-B14F-4D97-AF65-F5344CB8AC3E}">
        <p14:creationId xmlns:p14="http://schemas.microsoft.com/office/powerpoint/2010/main" val="2643730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 Relationship, Not a Role”</a:t>
            </a:r>
          </a:p>
        </p:txBody>
      </p:sp>
      <p:pic>
        <p:nvPicPr>
          <p:cNvPr id="4" name="Content Placeholder 4"/>
          <p:cNvPicPr>
            <a:picLocks noGrp="1" noChangeAspect="1"/>
          </p:cNvPicPr>
          <p:nvPr>
            <p:ph idx="1"/>
          </p:nvPr>
        </p:nvPicPr>
        <p:blipFill>
          <a:blip r:embed="rId3"/>
          <a:stretch>
            <a:fillRect/>
          </a:stretch>
        </p:blipFill>
        <p:spPr>
          <a:xfrm>
            <a:off x="1110953" y="3094606"/>
            <a:ext cx="1428750" cy="2028825"/>
          </a:xfrm>
          <a:prstGeom prst="rect">
            <a:avLst/>
          </a:prstGeom>
        </p:spPr>
      </p:pic>
      <p:pic>
        <p:nvPicPr>
          <p:cNvPr id="5" name="Content Placeholder 3"/>
          <p:cNvPicPr>
            <a:picLocks noChangeAspect="1"/>
          </p:cNvPicPr>
          <p:nvPr/>
        </p:nvPicPr>
        <p:blipFill>
          <a:blip r:embed="rId4"/>
          <a:stretch>
            <a:fillRect/>
          </a:stretch>
        </p:blipFill>
        <p:spPr bwMode="auto">
          <a:xfrm>
            <a:off x="3048000" y="2286000"/>
            <a:ext cx="2293686"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5867400" y="1629793"/>
            <a:ext cx="2329092" cy="3493638"/>
          </a:xfrm>
          <a:prstGeom prst="rect">
            <a:avLst/>
          </a:prstGeom>
        </p:spPr>
      </p:pic>
    </p:spTree>
    <p:extLst>
      <p:ext uri="{BB962C8B-B14F-4D97-AF65-F5344CB8AC3E}">
        <p14:creationId xmlns:p14="http://schemas.microsoft.com/office/powerpoint/2010/main" val="164752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Are You a Care Partner?</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6" descr="MPj042236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133600"/>
            <a:ext cx="1927225" cy="301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84509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dirty="0"/>
              <a:t>Why is early identification </a:t>
            </a:r>
            <a:r>
              <a:rPr lang="en-US" dirty="0" smtClean="0"/>
              <a:t>important?</a:t>
            </a:r>
            <a:endParaRPr lang="en-US" dirty="0"/>
          </a:p>
        </p:txBody>
      </p:sp>
      <p:sp>
        <p:nvSpPr>
          <p:cNvPr id="3" name="Content Placeholder 2"/>
          <p:cNvSpPr>
            <a:spLocks noGrp="1"/>
          </p:cNvSpPr>
          <p:nvPr>
            <p:ph idx="1"/>
          </p:nvPr>
        </p:nvSpPr>
        <p:spPr/>
        <p:txBody>
          <a:bodyPr/>
          <a:lstStyle/>
          <a:p>
            <a:pPr lvl="0"/>
            <a:endParaRPr lang="en-US" dirty="0" smtClean="0">
              <a:solidFill>
                <a:prstClr val="black"/>
              </a:solidFill>
            </a:endParaRPr>
          </a:p>
          <a:p>
            <a:pPr lvl="0"/>
            <a:r>
              <a:rPr lang="en-US" dirty="0" smtClean="0">
                <a:solidFill>
                  <a:prstClr val="black"/>
                </a:solidFill>
              </a:rPr>
              <a:t>Leads </a:t>
            </a:r>
            <a:r>
              <a:rPr lang="en-US" dirty="0">
                <a:solidFill>
                  <a:prstClr val="black"/>
                </a:solidFill>
              </a:rPr>
              <a:t>to better use of </a:t>
            </a:r>
            <a:r>
              <a:rPr lang="en-US" dirty="0" smtClean="0">
                <a:solidFill>
                  <a:prstClr val="black"/>
                </a:solidFill>
              </a:rPr>
              <a:t>resources</a:t>
            </a:r>
            <a:endParaRPr lang="en-US" dirty="0">
              <a:solidFill>
                <a:prstClr val="black"/>
              </a:solidFill>
            </a:endParaRPr>
          </a:p>
          <a:p>
            <a:pPr lvl="0"/>
            <a:r>
              <a:rPr lang="en-US" dirty="0">
                <a:solidFill>
                  <a:prstClr val="black"/>
                </a:solidFill>
              </a:rPr>
              <a:t>Helps caregiver maintain positive feelings</a:t>
            </a:r>
          </a:p>
          <a:p>
            <a:pPr marL="0" indent="0">
              <a:buNone/>
            </a:pPr>
            <a:endParaRPr lang="en-US" dirty="0"/>
          </a:p>
        </p:txBody>
      </p:sp>
      <p:pic>
        <p:nvPicPr>
          <p:cNvPr id="4" name="Picture 3"/>
          <p:cNvPicPr>
            <a:picLocks noChangeAspect="1"/>
          </p:cNvPicPr>
          <p:nvPr/>
        </p:nvPicPr>
        <p:blipFill>
          <a:blip r:embed="rId3"/>
          <a:stretch>
            <a:fillRect/>
          </a:stretch>
        </p:blipFill>
        <p:spPr>
          <a:xfrm>
            <a:off x="2514600" y="3962400"/>
            <a:ext cx="2688529" cy="1799698"/>
          </a:xfrm>
          <a:prstGeom prst="rect">
            <a:avLst/>
          </a:prstGeom>
        </p:spPr>
      </p:pic>
    </p:spTree>
    <p:extLst>
      <p:ext uri="{BB962C8B-B14F-4D97-AF65-F5344CB8AC3E}">
        <p14:creationId xmlns:p14="http://schemas.microsoft.com/office/powerpoint/2010/main" val="182631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a:t>
            </a:r>
            <a:endParaRPr lang="en-US" dirty="0"/>
          </a:p>
        </p:txBody>
      </p:sp>
      <p:sp>
        <p:nvSpPr>
          <p:cNvPr id="3" name="Content Placeholder 2"/>
          <p:cNvSpPr>
            <a:spLocks noGrp="1"/>
          </p:cNvSpPr>
          <p:nvPr>
            <p:ph idx="1"/>
          </p:nvPr>
        </p:nvSpPr>
        <p:spPr/>
        <p:txBody>
          <a:bodyPr/>
          <a:lstStyle/>
          <a:p>
            <a:r>
              <a:rPr lang="en-US" dirty="0" smtClean="0"/>
              <a:t>Obtain a Diagnosis</a:t>
            </a:r>
          </a:p>
          <a:p>
            <a:r>
              <a:rPr lang="en-US" dirty="0" smtClean="0"/>
              <a:t>Prepare </a:t>
            </a:r>
            <a:r>
              <a:rPr lang="en-US" dirty="0"/>
              <a:t>for the </a:t>
            </a:r>
          </a:p>
          <a:p>
            <a:pPr marL="0" indent="0">
              <a:buNone/>
            </a:pPr>
            <a:r>
              <a:rPr lang="en-US" dirty="0"/>
              <a:t>    </a:t>
            </a:r>
            <a:r>
              <a:rPr lang="en-US" dirty="0" smtClean="0"/>
              <a:t>Future</a:t>
            </a:r>
          </a:p>
          <a:p>
            <a:r>
              <a:rPr lang="en-US" dirty="0"/>
              <a:t>Educate </a:t>
            </a:r>
            <a:r>
              <a:rPr lang="en-US" dirty="0" smtClean="0"/>
              <a:t>Yourself</a:t>
            </a:r>
          </a:p>
          <a:p>
            <a:r>
              <a:rPr lang="en-US" dirty="0" smtClean="0"/>
              <a:t>Take Care of You</a:t>
            </a:r>
          </a:p>
          <a:p>
            <a:r>
              <a:rPr lang="en-US" dirty="0" smtClean="0"/>
              <a:t>Build </a:t>
            </a:r>
            <a:r>
              <a:rPr lang="en-US" dirty="0"/>
              <a:t>Your Care </a:t>
            </a:r>
            <a:r>
              <a:rPr lang="en-US" dirty="0" smtClean="0"/>
              <a:t>Team</a:t>
            </a:r>
          </a:p>
          <a:p>
            <a:pPr lvl="1"/>
            <a:r>
              <a:rPr lang="en-US" dirty="0" smtClean="0"/>
              <a:t>Create a Back-up Plan</a:t>
            </a:r>
            <a:endParaRPr lang="en-US" dirty="0"/>
          </a:p>
          <a:p>
            <a:endParaRPr lang="en-US" dirty="0"/>
          </a:p>
        </p:txBody>
      </p:sp>
      <p:pic>
        <p:nvPicPr>
          <p:cNvPr id="5" name="Picture 4"/>
          <p:cNvPicPr>
            <a:picLocks noChangeAspect="1"/>
          </p:cNvPicPr>
          <p:nvPr/>
        </p:nvPicPr>
        <p:blipFill>
          <a:blip r:embed="rId3"/>
          <a:stretch>
            <a:fillRect/>
          </a:stretch>
        </p:blipFill>
        <p:spPr>
          <a:xfrm>
            <a:off x="4648200" y="2057400"/>
            <a:ext cx="3398982" cy="1908200"/>
          </a:xfrm>
          <a:prstGeom prst="rect">
            <a:avLst/>
          </a:prstGeom>
        </p:spPr>
      </p:pic>
    </p:spTree>
    <p:extLst>
      <p:ext uri="{BB962C8B-B14F-4D97-AF65-F5344CB8AC3E}">
        <p14:creationId xmlns:p14="http://schemas.microsoft.com/office/powerpoint/2010/main" val="385571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5385</TotalTime>
  <Words>1543</Words>
  <Application>Microsoft Office PowerPoint</Application>
  <PresentationFormat>On-screen Show (4:3)</PresentationFormat>
  <Paragraphs>424</Paragraphs>
  <Slides>58</Slides>
  <Notes>56</Notes>
  <HiddenSlides>0</HiddenSlides>
  <MMClips>0</MMClips>
  <ScaleCrop>false</ScaleCrop>
  <HeadingPairs>
    <vt:vector size="6" baseType="variant">
      <vt:variant>
        <vt:lpstr>Fonts Used</vt:lpstr>
      </vt:variant>
      <vt:variant>
        <vt:i4>3</vt:i4>
      </vt:variant>
      <vt:variant>
        <vt:lpstr>Theme</vt:lpstr>
      </vt:variant>
      <vt:variant>
        <vt:i4>13</vt:i4>
      </vt:variant>
      <vt:variant>
        <vt:lpstr>Slide Titles</vt:lpstr>
      </vt:variant>
      <vt:variant>
        <vt:i4>58</vt:i4>
      </vt:variant>
    </vt:vector>
  </HeadingPairs>
  <TitlesOfParts>
    <vt:vector size="74" baseType="lpstr">
      <vt:lpstr>Arial</vt:lpstr>
      <vt:lpstr>Calibri</vt:lpstr>
      <vt:lpstr>Times New Roman</vt:lpstr>
      <vt:lpstr>Office Theme</vt:lpstr>
      <vt:lpstr>1_Office Theme</vt:lpstr>
      <vt:lpstr>3_Office Theme</vt:lpstr>
      <vt:lpstr>5_Office Theme</vt:lpstr>
      <vt:lpstr>6_Office Theme</vt:lpstr>
      <vt:lpstr>8_Office Theme</vt:lpstr>
      <vt:lpstr>9_Office Theme</vt:lpstr>
      <vt:lpstr>10_Office Theme</vt:lpstr>
      <vt:lpstr>11_Office Theme</vt:lpstr>
      <vt:lpstr>12_Office Theme</vt:lpstr>
      <vt:lpstr>13_Office Theme</vt:lpstr>
      <vt:lpstr>14_Office Theme</vt:lpstr>
      <vt:lpstr>15_Office Theme</vt:lpstr>
      <vt:lpstr>Dementia Caregiving Basics</vt:lpstr>
      <vt:lpstr>PowerPoint Presentation</vt:lpstr>
      <vt:lpstr>PowerPoint Presentation</vt:lpstr>
      <vt:lpstr>Self Identification</vt:lpstr>
      <vt:lpstr>PowerPoint Presentation</vt:lpstr>
      <vt:lpstr>“It’s a Relationship, Not a Role”</vt:lpstr>
      <vt:lpstr>Or Are You a Care Partner?</vt:lpstr>
      <vt:lpstr>Why is early identification important?</vt:lpstr>
      <vt:lpstr>THE BASICS</vt:lpstr>
      <vt:lpstr>Daniel Kuhn</vt:lpstr>
      <vt:lpstr>The Diagnosis</vt:lpstr>
      <vt:lpstr>DIAGNOSIS</vt:lpstr>
      <vt:lpstr>What is dementia?</vt:lpstr>
      <vt:lpstr>DEMENTIA IS…</vt:lpstr>
      <vt:lpstr>Reversible or treatable causes of  memory loss</vt:lpstr>
      <vt:lpstr>PowerPoint Presentation</vt:lpstr>
      <vt:lpstr>Dementia</vt:lpstr>
      <vt:lpstr>Cognitive continuum</vt:lpstr>
      <vt:lpstr>Most common types of dementia</vt:lpstr>
      <vt:lpstr>Most common types</vt:lpstr>
      <vt:lpstr>Lewy body dementia</vt:lpstr>
      <vt:lpstr>Common Symptoms of LBD</vt:lpstr>
      <vt:lpstr>Common Symptoms of LBD</vt:lpstr>
      <vt:lpstr>Planning for the Future</vt:lpstr>
      <vt:lpstr>Educate Yourself</vt:lpstr>
      <vt:lpstr>Defining Alzheimer’s disease</vt:lpstr>
      <vt:lpstr>Alzheimer’s disease Early-Stage</vt:lpstr>
      <vt:lpstr>Alzheimer’s disease  Middle-Stage</vt:lpstr>
      <vt:lpstr>Alzheimer’s disease  Late-Stage</vt:lpstr>
      <vt:lpstr>PowerPoint Presentation</vt:lpstr>
      <vt:lpstr>Common Behavioral Symptoms</vt:lpstr>
      <vt:lpstr>Managing Behavioral Symptoms</vt:lpstr>
      <vt:lpstr>Change Our Focus</vt:lpstr>
      <vt:lpstr>We need to change because they cannot</vt:lpstr>
      <vt:lpstr>Helpful </vt:lpstr>
      <vt:lpstr>Helpful</vt:lpstr>
      <vt:lpstr>General Caregiving Tips</vt:lpstr>
      <vt:lpstr>General Caregiving Tips</vt:lpstr>
      <vt:lpstr>What do Caregivers say they need?</vt:lpstr>
      <vt:lpstr>Signs of Caregiver Stress</vt:lpstr>
      <vt:lpstr>Signs of Caregiver Stress</vt:lpstr>
      <vt:lpstr>Managing Stress</vt:lpstr>
      <vt:lpstr>Seek Support</vt:lpstr>
      <vt:lpstr>Schedule Respite</vt:lpstr>
      <vt:lpstr>Building Your Care Team</vt:lpstr>
      <vt:lpstr>Create a Back-Up Plan</vt:lpstr>
      <vt:lpstr>Community Resources</vt:lpstr>
      <vt:lpstr>Kenosha County ADRC</vt:lpstr>
      <vt:lpstr>Dementia Care Assistance</vt:lpstr>
      <vt:lpstr>Community Resources</vt:lpstr>
      <vt:lpstr>Community Resources</vt:lpstr>
      <vt:lpstr>PowerPoint Presentation</vt:lpstr>
      <vt:lpstr>Positive aspects of caregiving</vt:lpstr>
      <vt:lpstr>Susan L. –J. Dickinson, MS, CGC Executive Director The Association for Frontotemporal Degeneration</vt:lpstr>
      <vt:lpstr>PowerPoint Presentation</vt:lpstr>
      <vt:lpstr>Key Messages</vt:lpstr>
      <vt:lpstr>“Putting Illness In Its Place”</vt:lpstr>
      <vt:lpstr>QUESTIONS?</vt:lpstr>
    </vt:vector>
  </TitlesOfParts>
  <Company>Kenosha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hsampson</dc:creator>
  <cp:lastModifiedBy>Helen Sampson</cp:lastModifiedBy>
  <cp:revision>450</cp:revision>
  <cp:lastPrinted>2020-07-20T21:53:57Z</cp:lastPrinted>
  <dcterms:created xsi:type="dcterms:W3CDTF">2015-07-07T14:29:06Z</dcterms:created>
  <dcterms:modified xsi:type="dcterms:W3CDTF">2020-07-21T20:18:00Z</dcterms:modified>
</cp:coreProperties>
</file>