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6" r:id="rId2"/>
    <p:sldId id="315" r:id="rId3"/>
    <p:sldId id="297" r:id="rId4"/>
    <p:sldId id="300" r:id="rId5"/>
    <p:sldId id="301" r:id="rId6"/>
    <p:sldId id="270" r:id="rId7"/>
    <p:sldId id="273" r:id="rId8"/>
    <p:sldId id="272" r:id="rId9"/>
    <p:sldId id="271" r:id="rId10"/>
    <p:sldId id="274" r:id="rId11"/>
    <p:sldId id="275" r:id="rId12"/>
    <p:sldId id="292" r:id="rId13"/>
    <p:sldId id="293" r:id="rId14"/>
    <p:sldId id="257" r:id="rId15"/>
    <p:sldId id="298" r:id="rId16"/>
    <p:sldId id="299" r:id="rId17"/>
    <p:sldId id="259" r:id="rId18"/>
    <p:sldId id="261" r:id="rId19"/>
    <p:sldId id="260" r:id="rId20"/>
    <p:sldId id="265" r:id="rId21"/>
    <p:sldId id="266" r:id="rId22"/>
    <p:sldId id="267" r:id="rId23"/>
    <p:sldId id="268" r:id="rId24"/>
    <p:sldId id="303" r:id="rId25"/>
    <p:sldId id="304" r:id="rId26"/>
    <p:sldId id="305" r:id="rId27"/>
    <p:sldId id="302" r:id="rId28"/>
    <p:sldId id="306" r:id="rId29"/>
    <p:sldId id="307" r:id="rId30"/>
    <p:sldId id="308" r:id="rId31"/>
    <p:sldId id="309" r:id="rId32"/>
    <p:sldId id="310" r:id="rId33"/>
    <p:sldId id="311" r:id="rId34"/>
    <p:sldId id="312" r:id="rId35"/>
    <p:sldId id="313"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184" autoAdjust="0"/>
  </p:normalViewPr>
  <p:slideViewPr>
    <p:cSldViewPr>
      <p:cViewPr varScale="1">
        <p:scale>
          <a:sx n="89" d="100"/>
          <a:sy n="89" d="100"/>
        </p:scale>
        <p:origin x="22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C0CD5-985C-4B44-9657-2618AEF2AE5D}" type="datetimeFigureOut">
              <a:rPr lang="en-US" smtClean="0"/>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98A3B-1E6C-42A6-A35F-498052FEFB1A}" type="slidenum">
              <a:rPr lang="en-US" smtClean="0"/>
              <a:t>‹#›</a:t>
            </a:fld>
            <a:endParaRPr lang="en-US"/>
          </a:p>
        </p:txBody>
      </p:sp>
    </p:spTree>
    <p:extLst>
      <p:ext uri="{BB962C8B-B14F-4D97-AF65-F5344CB8AC3E}">
        <p14:creationId xmlns:p14="http://schemas.microsoft.com/office/powerpoint/2010/main" val="248319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98A3B-1E6C-42A6-A35F-498052FEFB1A}" type="slidenum">
              <a:rPr lang="en-US" smtClean="0"/>
              <a:t>1</a:t>
            </a:fld>
            <a:endParaRPr lang="en-US"/>
          </a:p>
        </p:txBody>
      </p:sp>
    </p:spTree>
    <p:extLst>
      <p:ext uri="{BB962C8B-B14F-4D97-AF65-F5344CB8AC3E}">
        <p14:creationId xmlns:p14="http://schemas.microsoft.com/office/powerpoint/2010/main" val="415100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19133129-AC04-E147-880E-32F686962ABC}" type="slidenum">
              <a:rPr lang="en-US" altLang="en-US"/>
              <a:pPr eaLnBrk="1" hangingPunct="1"/>
              <a:t>21</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67518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ANTIPSYCHOTIC</a:t>
            </a:r>
            <a:r>
              <a:rPr lang="en-US" sz="1200" baseline="0" dirty="0"/>
              <a:t> MEDICATION = rarely used </a:t>
            </a:r>
            <a:r>
              <a:rPr lang="en-US" sz="1200" dirty="0" err="1"/>
              <a:t>bc</a:t>
            </a:r>
            <a:r>
              <a:rPr lang="en-US" sz="1200" dirty="0"/>
              <a:t> of possible serious side effects in up to 50% of pts, including swallowing problems, confusion, hallucinations and delusions, increased PD symptoms; IF PERSON NOT BOTHERED BY VH, THEN MEDS FOR THE HALLUCATIONS MAY NOT BE NECESSARY.</a:t>
            </a:r>
            <a:endParaRPr lang="en-US" dirty="0"/>
          </a:p>
        </p:txBody>
      </p:sp>
      <p:sp>
        <p:nvSpPr>
          <p:cNvPr id="4" name="Slide Number Placeholder 3"/>
          <p:cNvSpPr>
            <a:spLocks noGrp="1"/>
          </p:cNvSpPr>
          <p:nvPr>
            <p:ph type="sldNum" sz="quarter" idx="10"/>
          </p:nvPr>
        </p:nvSpPr>
        <p:spPr/>
        <p:txBody>
          <a:bodyPr/>
          <a:lstStyle/>
          <a:p>
            <a:fld id="{17F98A3B-1E6C-42A6-A35F-498052FEFB1A}" type="slidenum">
              <a:rPr lang="en-US" smtClean="0"/>
              <a:t>22</a:t>
            </a:fld>
            <a:endParaRPr lang="en-US"/>
          </a:p>
        </p:txBody>
      </p:sp>
    </p:spTree>
    <p:extLst>
      <p:ext uri="{BB962C8B-B14F-4D97-AF65-F5344CB8AC3E}">
        <p14:creationId xmlns:p14="http://schemas.microsoft.com/office/powerpoint/2010/main" val="379778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Intact reality testing = Explain that their brain is creating images “that other people don</a:t>
            </a:r>
            <a:r>
              <a:rPr lang="mr-IN" altLang="en-US" sz="1200" dirty="0"/>
              <a:t>’</a:t>
            </a:r>
            <a:r>
              <a:rPr lang="en-US" altLang="en-US" sz="1200" dirty="0"/>
              <a:t>t see”, kind of like images in a movie; some people “learn to ignore” them; camera technique</a:t>
            </a:r>
          </a:p>
          <a:p>
            <a:endParaRPr lang="en-US" sz="1200" dirty="0"/>
          </a:p>
          <a:p>
            <a:r>
              <a:rPr lang="en-US" altLang="en-US" sz="1200" dirty="0"/>
              <a:t>for family about how they are </a:t>
            </a:r>
            <a:r>
              <a:rPr lang="en-US" altLang="en-US" sz="1200" b="1" dirty="0"/>
              <a:t>providing treatment</a:t>
            </a:r>
            <a:r>
              <a:rPr lang="en-US" altLang="en-US" sz="1200" dirty="0"/>
              <a:t> by responding therapeutically (explain the reason for hallucinations, make analogy that the image is as real as the caregiver experiences when looking at something; encourage not to challenge content, provide emotional support and “balanced validation”)</a:t>
            </a:r>
            <a:endParaRPr lang="en-US" dirty="0"/>
          </a:p>
        </p:txBody>
      </p:sp>
      <p:sp>
        <p:nvSpPr>
          <p:cNvPr id="4" name="Slide Number Placeholder 3"/>
          <p:cNvSpPr>
            <a:spLocks noGrp="1"/>
          </p:cNvSpPr>
          <p:nvPr>
            <p:ph type="sldNum" sz="quarter" idx="10"/>
          </p:nvPr>
        </p:nvSpPr>
        <p:spPr/>
        <p:txBody>
          <a:bodyPr/>
          <a:lstStyle/>
          <a:p>
            <a:fld id="{17F98A3B-1E6C-42A6-A35F-498052FEFB1A}" type="slidenum">
              <a:rPr lang="en-US" smtClean="0"/>
              <a:t>23</a:t>
            </a:fld>
            <a:endParaRPr lang="en-US"/>
          </a:p>
        </p:txBody>
      </p:sp>
    </p:spTree>
    <p:extLst>
      <p:ext uri="{BB962C8B-B14F-4D97-AF65-F5344CB8AC3E}">
        <p14:creationId xmlns:p14="http://schemas.microsoft.com/office/powerpoint/2010/main" val="390499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location where the</a:t>
            </a:r>
            <a:r>
              <a:rPr lang="en-US" baseline="0" dirty="0"/>
              <a:t> changes start – either neuronal loss or protein abnormalities – determines the types of behavioral and cognitive changes that are initially seen, and helps to understand the subtype of the dementia</a:t>
            </a:r>
          </a:p>
          <a:p>
            <a:endParaRPr lang="en-US" baseline="0" dirty="0"/>
          </a:p>
          <a:p>
            <a:r>
              <a:rPr lang="en-US" baseline="0" dirty="0"/>
              <a:t>Onset is usually in the 50’s and 60’s with average age of onset at age 57, which is significantly younger than most other types of dementia, usually leading to problems with work and family</a:t>
            </a:r>
            <a:endParaRPr lang="en-US" dirty="0"/>
          </a:p>
        </p:txBody>
      </p:sp>
      <p:sp>
        <p:nvSpPr>
          <p:cNvPr id="4" name="Slide Number Placeholder 3"/>
          <p:cNvSpPr>
            <a:spLocks noGrp="1"/>
          </p:cNvSpPr>
          <p:nvPr>
            <p:ph type="sldNum" sz="quarter" idx="10"/>
          </p:nvPr>
        </p:nvSpPr>
        <p:spPr/>
        <p:txBody>
          <a:bodyPr/>
          <a:lstStyle/>
          <a:p>
            <a:fld id="{24F06B53-9646-4B2B-97AA-383F76724A67}" type="slidenum">
              <a:rPr lang="en-US" smtClean="0"/>
              <a:t>29</a:t>
            </a:fld>
            <a:endParaRPr lang="en-US"/>
          </a:p>
        </p:txBody>
      </p:sp>
    </p:spTree>
    <p:extLst>
      <p:ext uri="{BB962C8B-B14F-4D97-AF65-F5344CB8AC3E}">
        <p14:creationId xmlns:p14="http://schemas.microsoft.com/office/powerpoint/2010/main" val="394043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CBS</a:t>
            </a:r>
            <a:r>
              <a:rPr lang="en-US" baseline="0" dirty="0"/>
              <a:t> – muscle rigidity, difficulty closing buttons, language and spatial orientation problems</a:t>
            </a:r>
            <a:endParaRPr lang="en-US" dirty="0"/>
          </a:p>
        </p:txBody>
      </p:sp>
      <p:sp>
        <p:nvSpPr>
          <p:cNvPr id="4" name="Slide Number Placeholder 3"/>
          <p:cNvSpPr>
            <a:spLocks noGrp="1"/>
          </p:cNvSpPr>
          <p:nvPr>
            <p:ph type="sldNum" sz="quarter" idx="10"/>
          </p:nvPr>
        </p:nvSpPr>
        <p:spPr/>
        <p:txBody>
          <a:bodyPr/>
          <a:lstStyle/>
          <a:p>
            <a:fld id="{24F06B53-9646-4B2B-97AA-383F76724A67}" type="slidenum">
              <a:rPr lang="en-US" smtClean="0"/>
              <a:t>32</a:t>
            </a:fld>
            <a:endParaRPr lang="en-US"/>
          </a:p>
        </p:txBody>
      </p:sp>
    </p:spTree>
    <p:extLst>
      <p:ext uri="{BB962C8B-B14F-4D97-AF65-F5344CB8AC3E}">
        <p14:creationId xmlns:p14="http://schemas.microsoft.com/office/powerpoint/2010/main" val="31997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diagnosis –</a:t>
            </a:r>
            <a:r>
              <a:rPr lang="en-US" baseline="0" dirty="0"/>
              <a:t> some treatments for AD, for example, are contraindicated in some types of FTD</a:t>
            </a:r>
          </a:p>
          <a:p>
            <a:endParaRPr lang="en-US" baseline="0" dirty="0"/>
          </a:p>
          <a:p>
            <a:r>
              <a:rPr lang="en-US" baseline="0" dirty="0"/>
              <a:t>Behavioral interventions: breaking tasks down, multiple choices or “Let’s do this..” rather than “don’t do…”; use environment itself to act as a prompt for behavior; often need to use a cue to begin or “go” to combat difficulty with initiation; use alternative communication devices if PPA; redirect disinhibited behavior; if utilization behavior (</a:t>
            </a:r>
            <a:r>
              <a:rPr lang="en-US" baseline="0" dirty="0" err="1"/>
              <a:t>pt</a:t>
            </a:r>
            <a:r>
              <a:rPr lang="en-US" baseline="0" dirty="0"/>
              <a:t> using or exploring </a:t>
            </a:r>
            <a:r>
              <a:rPr lang="en-US" baseline="0" dirty="0" err="1"/>
              <a:t>ethg</a:t>
            </a:r>
            <a:r>
              <a:rPr lang="en-US" baseline="0" dirty="0"/>
              <a:t> in </a:t>
            </a:r>
            <a:r>
              <a:rPr lang="en-US" baseline="0" dirty="0" err="1"/>
              <a:t>env</a:t>
            </a:r>
            <a:r>
              <a:rPr lang="en-US" baseline="0" dirty="0"/>
              <a:t>), enrich </a:t>
            </a:r>
            <a:r>
              <a:rPr lang="en-US" baseline="0" dirty="0" err="1"/>
              <a:t>env</a:t>
            </a:r>
            <a:r>
              <a:rPr lang="en-US" baseline="0" dirty="0"/>
              <a:t> with picture books or activities they enjoy (model making, knitting); if person enjoys repetitive activities, fill </a:t>
            </a:r>
            <a:r>
              <a:rPr lang="en-US" baseline="0" dirty="0" err="1"/>
              <a:t>env</a:t>
            </a:r>
            <a:r>
              <a:rPr lang="en-US" baseline="0" dirty="0"/>
              <a:t> with those (jigsaws, word search puzzles); if in public, position person to limit contact with public and minimize triggers; a daily walk or other behavioral routine can combat apathy; remain positive (since frustration may be responded to); only provide as much help as necessary, and do tasks together if possible (rather than doing for the person); sometimes just telling the person what step to do next can help (you are acting as the planner and “executor” or frontal lobe)</a:t>
            </a:r>
          </a:p>
          <a:p>
            <a:endParaRPr lang="en-US" dirty="0"/>
          </a:p>
          <a:p>
            <a:r>
              <a:rPr lang="en-US" dirty="0"/>
              <a:t>Support agencies –</a:t>
            </a:r>
            <a:r>
              <a:rPr lang="en-US" baseline="0" dirty="0"/>
              <a:t> crucial for family members to understand how different family relationships are differentially impacted</a:t>
            </a:r>
            <a:endParaRPr lang="en-US" dirty="0"/>
          </a:p>
        </p:txBody>
      </p:sp>
      <p:sp>
        <p:nvSpPr>
          <p:cNvPr id="4" name="Slide Number Placeholder 3"/>
          <p:cNvSpPr>
            <a:spLocks noGrp="1"/>
          </p:cNvSpPr>
          <p:nvPr>
            <p:ph type="sldNum" sz="quarter" idx="10"/>
          </p:nvPr>
        </p:nvSpPr>
        <p:spPr/>
        <p:txBody>
          <a:bodyPr/>
          <a:lstStyle/>
          <a:p>
            <a:fld id="{24F06B53-9646-4B2B-97AA-383F76724A67}" type="slidenum">
              <a:rPr lang="en-US" smtClean="0"/>
              <a:t>35</a:t>
            </a:fld>
            <a:endParaRPr lang="en-US"/>
          </a:p>
        </p:txBody>
      </p:sp>
    </p:spTree>
    <p:extLst>
      <p:ext uri="{BB962C8B-B14F-4D97-AF65-F5344CB8AC3E}">
        <p14:creationId xmlns:p14="http://schemas.microsoft.com/office/powerpoint/2010/main" val="348180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DF63D-79F4-43CA-9EF4-10924E4B6E7C}" type="slidenum">
              <a:rPr lang="en-US"/>
              <a:pPr/>
              <a:t>6</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Brain is only 2% of body weight</a:t>
            </a:r>
          </a:p>
          <a:p>
            <a:endParaRPr lang="en-US"/>
          </a:p>
          <a:p>
            <a:r>
              <a:rPr lang="en-US"/>
              <a:t>Many cognitive px caused by issues w/blood flow</a:t>
            </a:r>
          </a:p>
        </p:txBody>
      </p:sp>
    </p:spTree>
    <p:extLst>
      <p:ext uri="{BB962C8B-B14F-4D97-AF65-F5344CB8AC3E}">
        <p14:creationId xmlns:p14="http://schemas.microsoft.com/office/powerpoint/2010/main" val="33547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B527988-C412-432D-853D-610232F6AA5D}" type="slidenum">
              <a:rPr lang="en-US" altLang="en-US" sz="1200">
                <a:latin typeface="Calibri" charset="0"/>
              </a:rPr>
              <a:pPr eaLnBrk="1" hangingPunct="1"/>
              <a:t>8</a:t>
            </a:fld>
            <a:endParaRPr lang="en-US" altLang="en-US" sz="1200">
              <a:latin typeface="Calibri"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 B to show penetration of arteries</a:t>
            </a:r>
          </a:p>
        </p:txBody>
      </p:sp>
    </p:spTree>
    <p:extLst>
      <p:ext uri="{BB962C8B-B14F-4D97-AF65-F5344CB8AC3E}">
        <p14:creationId xmlns:p14="http://schemas.microsoft.com/office/powerpoint/2010/main" val="390470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C6ADA10-252C-4819-97B6-ACAD481216C9}"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000" dirty="0"/>
          </a:p>
          <a:p>
            <a:pPr>
              <a:spcBef>
                <a:spcPct val="0"/>
              </a:spcBef>
            </a:pPr>
            <a:endParaRPr lang="en-US" altLang="en-US" sz="1000" dirty="0"/>
          </a:p>
          <a:p>
            <a:pPr>
              <a:spcBef>
                <a:spcPct val="0"/>
              </a:spcBef>
            </a:pPr>
            <a:endParaRPr lang="en-US" altLang="en-US" sz="1000" dirty="0"/>
          </a:p>
          <a:p>
            <a:pPr>
              <a:spcBef>
                <a:spcPct val="0"/>
              </a:spcBef>
            </a:pPr>
            <a:endParaRPr lang="en-US" altLang="en-US" sz="1000" dirty="0"/>
          </a:p>
          <a:p>
            <a:pPr>
              <a:spcBef>
                <a:spcPct val="0"/>
              </a:spcBef>
            </a:pPr>
            <a:r>
              <a:rPr lang="en-US" altLang="en-US" sz="1000" dirty="0"/>
              <a:t>75% of the 780,000 strokes per year (585,000) happen in the elderly (65+), and stroke risk doubles every year after age 55!</a:t>
            </a:r>
          </a:p>
          <a:p>
            <a:pPr>
              <a:spcBef>
                <a:spcPct val="0"/>
              </a:spcBef>
            </a:pPr>
            <a:endParaRPr lang="en-US" altLang="en-US" sz="1000" dirty="0"/>
          </a:p>
          <a:p>
            <a:pPr>
              <a:spcBef>
                <a:spcPct val="0"/>
              </a:spcBef>
            </a:pPr>
            <a:r>
              <a:rPr lang="en-US" altLang="en-US" sz="1000" dirty="0"/>
              <a:t>Hemorrhagic strokes are caused by the rupture of a blood vessel in the brain that allows blood to leak inside the brain. The initial rupture may relate not only to weakness in the vessel wall itself, but to softening of the brain tissue surrounding the vessel. The vessel and/or tissue abnormalities leading to hemorrhage can be caused by aneurysms, angiomas (congenital collections of abnormal vessels including capillaries, veins and arteries such as arterial venous malformations), blood diseases such as leukemia, infections, toxic chemicals, trauma, and brain tumors. An aneurysm is a small, irregular area of swelling in an artery wall that weakens and bursts over time, and is typically caused by hypertension, </a:t>
            </a:r>
            <a:r>
              <a:rPr lang="en-US" altLang="en-US" sz="1000" dirty="0" err="1"/>
              <a:t>arterosclerosis</a:t>
            </a:r>
            <a:r>
              <a:rPr lang="en-US" altLang="en-US" sz="1000" dirty="0"/>
              <a:t>, infection, or embolism. It is often accompanied by a headache, though there is a wide range of variability in the type and duration of headaches. For example, although 90% of headaches resulting from aneurysms are often sudden and intense (“the worst headache of my life”), and accompanied by neck stiffness (“Kernig’s sign”), nausea, and pain in the occipital region, headaches may also be chronic over many years if the aneurysm is slow to develop and exerts pressure on the dura over time. Aneurysms account for 50% of all strokes in people under age 45. The most common site for hemorrhage is in the basal ganglia, and the most common cause is hypertension. </a:t>
            </a:r>
          </a:p>
          <a:p>
            <a:pPr>
              <a:spcBef>
                <a:spcPct val="0"/>
              </a:spcBef>
            </a:pPr>
            <a:endParaRPr lang="en-US" altLang="en-US" sz="1000" dirty="0"/>
          </a:p>
          <a:p>
            <a:pPr>
              <a:spcBef>
                <a:spcPct val="0"/>
              </a:spcBef>
            </a:pPr>
            <a:endParaRPr lang="en-US" altLang="en-US" sz="1000" dirty="0"/>
          </a:p>
          <a:p>
            <a:pPr>
              <a:spcBef>
                <a:spcPct val="0"/>
              </a:spcBef>
            </a:pPr>
            <a:r>
              <a:rPr lang="en-US" altLang="en-US" sz="1000" dirty="0"/>
              <a:t>After 30 seconds of oxygen deprivation, ischemia may develop. After one minute of oxygen deprivation, neuronal function may cease, and after 2-5 minutes, infarcts (areas of dead or dying tissue) may develop. The hippocampus is especially sensitive to hypoperfusion, and hippocampal sclerosis may result from oxygen deprivation. </a:t>
            </a:r>
          </a:p>
        </p:txBody>
      </p:sp>
    </p:spTree>
    <p:extLst>
      <p:ext uri="{BB962C8B-B14F-4D97-AF65-F5344CB8AC3E}">
        <p14:creationId xmlns:p14="http://schemas.microsoft.com/office/powerpoint/2010/main" val="115920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05BF1FE-BD9A-E140-A3D8-F2E41BA098EC}" type="slidenum">
              <a:rPr lang="en-US" altLang="en-US"/>
              <a:pPr eaLnBrk="1" hangingPunct="1"/>
              <a:t>14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dirty="0"/>
              <a:t>Protein is alpha-</a:t>
            </a:r>
            <a:r>
              <a:rPr lang="en-US" altLang="en-US" dirty="0" err="1"/>
              <a:t>synuclein</a:t>
            </a:r>
            <a:r>
              <a:rPr lang="en-US" altLang="en-US" dirty="0"/>
              <a:t> and forms inside neurons;</a:t>
            </a:r>
            <a:r>
              <a:rPr lang="en-US" altLang="en-US" baseline="0" dirty="0"/>
              <a:t> it </a:t>
            </a:r>
            <a:r>
              <a:rPr lang="en-US" altLang="en-US" dirty="0"/>
              <a:t>is found abundantly in the normal brain (</a:t>
            </a:r>
            <a:r>
              <a:rPr lang="en-US" altLang="en-US" b="1" dirty="0"/>
              <a:t>unfolded</a:t>
            </a:r>
            <a:r>
              <a:rPr lang="en-US" altLang="en-US" dirty="0"/>
              <a:t>), and helps to ensure supply of synaptic vesicles, and may be involved in motor activity; it becomes a “Lewy Body” when its constituents are </a:t>
            </a:r>
            <a:r>
              <a:rPr lang="en-US" altLang="en-US" b="1" dirty="0"/>
              <a:t>abnormally folded and found in intracellular areas</a:t>
            </a:r>
          </a:p>
          <a:p>
            <a:pPr eaLnBrk="1" hangingPunct="1"/>
            <a:endParaRPr lang="en-US" altLang="en-US" b="1" dirty="0"/>
          </a:p>
          <a:p>
            <a:pPr eaLnBrk="1" hangingPunct="1"/>
            <a:r>
              <a:rPr lang="en-US" altLang="en-US" dirty="0"/>
              <a:t>LBD is one of multiple </a:t>
            </a:r>
            <a:r>
              <a:rPr lang="en-US" altLang="en-US" dirty="0" err="1"/>
              <a:t>synucleopathies</a:t>
            </a:r>
            <a:r>
              <a:rPr lang="en-US" altLang="en-US" dirty="0"/>
              <a:t>, including Parkinson’s and Multiple Systems Atrophy</a:t>
            </a:r>
          </a:p>
          <a:p>
            <a:pPr eaLnBrk="1" hangingPunct="1"/>
            <a:r>
              <a:rPr lang="en-US" altLang="en-US" dirty="0"/>
              <a:t>“Lewy bodies” can be found secondarily in Alzheimer’s as well, and may be located in cortical and subcortical areas</a:t>
            </a:r>
            <a:endParaRPr lang="en-US" altLang="en-US" b="1" dirty="0"/>
          </a:p>
          <a:p>
            <a:pPr eaLnBrk="1" hangingPunct="1"/>
            <a:endParaRPr lang="en-US" altLang="en-US" b="1" dirty="0"/>
          </a:p>
          <a:p>
            <a:pPr eaLnBrk="1" hangingPunct="1"/>
            <a:r>
              <a:rPr lang="en-US" altLang="en-US" b="1" dirty="0"/>
              <a:t>Other notes</a:t>
            </a:r>
            <a:r>
              <a:rPr lang="en-US" altLang="en-US" b="1" baseline="0" dirty="0"/>
              <a:t> (if questions):</a:t>
            </a:r>
            <a:endParaRPr lang="en-US" altLang="en-US" b="1" dirty="0"/>
          </a:p>
          <a:p>
            <a:pPr eaLnBrk="1" hangingPunct="1"/>
            <a:r>
              <a:rPr lang="en-US" altLang="en-US" dirty="0"/>
              <a:t>Controversy over whether LBD, PD with dementia, and AD with </a:t>
            </a:r>
            <a:r>
              <a:rPr lang="en-US" altLang="en-US" dirty="0" err="1"/>
              <a:t>lewy</a:t>
            </a:r>
            <a:r>
              <a:rPr lang="en-US" altLang="en-US" dirty="0"/>
              <a:t> bodies are a separate entity; some suggest it is on a continuum; </a:t>
            </a:r>
          </a:p>
          <a:p>
            <a:pPr eaLnBrk="1" hangingPunct="1"/>
            <a:r>
              <a:rPr lang="en-US" altLang="en-US" dirty="0"/>
              <a:t>Although severity of dementia is associated with LBD cortical burden, some cases of PD with dementia lack cortical pathology and some patients at autopsy with PD and </a:t>
            </a:r>
            <a:r>
              <a:rPr lang="en-US" altLang="en-US" dirty="0" err="1"/>
              <a:t>lewy</a:t>
            </a:r>
            <a:r>
              <a:rPr lang="en-US" altLang="en-US" dirty="0"/>
              <a:t> bodies don’t have dementia</a:t>
            </a:r>
          </a:p>
        </p:txBody>
      </p:sp>
    </p:spTree>
    <p:extLst>
      <p:ext uri="{BB962C8B-B14F-4D97-AF65-F5344CB8AC3E}">
        <p14:creationId xmlns:p14="http://schemas.microsoft.com/office/powerpoint/2010/main" val="165943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PD is the most prevalent of the α-</a:t>
            </a:r>
            <a:r>
              <a:rPr lang="en-US" dirty="0" err="1"/>
              <a:t>synucleinopathies</a:t>
            </a:r>
            <a:r>
              <a:rPr lang="en-US" dirty="0"/>
              <a:t> and much of the initial research on α-</a:t>
            </a:r>
            <a:r>
              <a:rPr lang="en-US" dirty="0" err="1"/>
              <a:t>synuclein</a:t>
            </a:r>
            <a:r>
              <a:rPr lang="en-US" dirty="0"/>
              <a:t> Lewy body pathology was based on PD</a:t>
            </a:r>
          </a:p>
          <a:p>
            <a:r>
              <a:rPr lang="en-US" dirty="0"/>
              <a:t>In</a:t>
            </a:r>
            <a:r>
              <a:rPr lang="en-US" baseline="0" dirty="0"/>
              <a:t> PD, </a:t>
            </a:r>
            <a:r>
              <a:rPr lang="el-GR" dirty="0"/>
              <a:t>α-</a:t>
            </a:r>
            <a:r>
              <a:rPr lang="en-US" dirty="0" err="1"/>
              <a:t>synucleinopathy</a:t>
            </a:r>
            <a:r>
              <a:rPr lang="en-US" baseline="0" dirty="0"/>
              <a:t> is located in </a:t>
            </a:r>
            <a:r>
              <a:rPr lang="en-US" baseline="0" dirty="0" err="1"/>
              <a:t>substania</a:t>
            </a:r>
            <a:r>
              <a:rPr lang="en-US" baseline="0" dirty="0"/>
              <a:t> </a:t>
            </a:r>
            <a:r>
              <a:rPr lang="en-US" baseline="0" dirty="0" err="1"/>
              <a:t>nigra</a:t>
            </a:r>
            <a:r>
              <a:rPr lang="en-US" baseline="0" dirty="0"/>
              <a:t> (movement area of brain), and as such is a DOMINANT MOVEMENT DISORDER, with </a:t>
            </a:r>
            <a:r>
              <a:rPr lang="en-US" dirty="0"/>
              <a:t>two of four cardinal signs (bradykinesia, rigidity, resting tremor, gait instability) that are responsive to levodopa therapy</a:t>
            </a:r>
          </a:p>
          <a:p>
            <a:endParaRPr lang="en-US" dirty="0"/>
          </a:p>
          <a:p>
            <a:r>
              <a:rPr lang="en-US" dirty="0"/>
              <a:t>2. LBD is a DOMINANT</a:t>
            </a:r>
            <a:r>
              <a:rPr lang="en-US" baseline="0" dirty="0"/>
              <a:t> COGNITIVE  DISORDER, with the </a:t>
            </a:r>
            <a:r>
              <a:rPr lang="en-US" dirty="0"/>
              <a:t>α-</a:t>
            </a:r>
            <a:r>
              <a:rPr lang="en-US" dirty="0" err="1"/>
              <a:t>synucleinopathies</a:t>
            </a:r>
            <a:r>
              <a:rPr lang="en-US" dirty="0"/>
              <a:t> typically</a:t>
            </a:r>
            <a:r>
              <a:rPr lang="en-US" baseline="0" dirty="0"/>
              <a:t> located in the limbic system (emotional center of brain) and association cortex (the areas on the surface of the brain that bring together </a:t>
            </a:r>
            <a:endParaRPr lang="en-US" dirty="0"/>
          </a:p>
          <a:p>
            <a:endParaRPr lang="en-US" dirty="0"/>
          </a:p>
          <a:p>
            <a:r>
              <a:rPr lang="en-US" dirty="0"/>
              <a:t>3.</a:t>
            </a:r>
            <a:r>
              <a:rPr lang="en-US" baseline="0" dirty="0"/>
              <a:t> M</a:t>
            </a:r>
            <a:r>
              <a:rPr lang="en-US" dirty="0"/>
              <a:t>ultiple system atrophy is unique in that </a:t>
            </a:r>
            <a:r>
              <a:rPr lang="el-GR" dirty="0"/>
              <a:t>α-</a:t>
            </a:r>
            <a:r>
              <a:rPr lang="en-US" dirty="0" err="1"/>
              <a:t>synuclein</a:t>
            </a:r>
            <a:r>
              <a:rPr lang="en-US" dirty="0"/>
              <a:t> deposition occurs in </a:t>
            </a:r>
            <a:r>
              <a:rPr lang="en-US" b="1" dirty="0"/>
              <a:t>oligodendrocytes</a:t>
            </a:r>
            <a:r>
              <a:rPr lang="en-US" dirty="0"/>
              <a:t> (which form myelin in the CNS  - like Schwann</a:t>
            </a:r>
            <a:r>
              <a:rPr lang="en-US" baseline="0" dirty="0"/>
              <a:t> cells in the Peripheral NS</a:t>
            </a:r>
            <a:r>
              <a:rPr lang="en-US" dirty="0"/>
              <a:t>)</a:t>
            </a:r>
            <a:r>
              <a:rPr lang="en-US" baseline="0" dirty="0"/>
              <a:t> </a:t>
            </a:r>
            <a:r>
              <a:rPr lang="en-US" dirty="0"/>
              <a:t>rather than neurons.</a:t>
            </a:r>
          </a:p>
          <a:p>
            <a:endParaRPr lang="en-US" dirty="0"/>
          </a:p>
          <a:p>
            <a:r>
              <a:rPr lang="en-US" dirty="0"/>
              <a:t>4. </a:t>
            </a:r>
            <a:r>
              <a:rPr lang="el-GR" dirty="0"/>
              <a:t>α-</a:t>
            </a:r>
            <a:r>
              <a:rPr lang="en-US" dirty="0" err="1"/>
              <a:t>synuclein</a:t>
            </a:r>
            <a:r>
              <a:rPr lang="en-US" dirty="0"/>
              <a:t> deposition can also occur</a:t>
            </a:r>
            <a:r>
              <a:rPr lang="en-US" baseline="0" dirty="0"/>
              <a:t> secondarily </a:t>
            </a:r>
            <a:r>
              <a:rPr lang="en-US" dirty="0"/>
              <a:t>in AD (in as many as 50%; Lewy</a:t>
            </a:r>
            <a:r>
              <a:rPr lang="en-US" baseline="0" dirty="0"/>
              <a:t> bodies are often in amygdala)</a:t>
            </a:r>
            <a:endParaRPr lang="en-US" dirty="0"/>
          </a:p>
        </p:txBody>
      </p:sp>
      <p:sp>
        <p:nvSpPr>
          <p:cNvPr id="4" name="Slide Number Placeholder 3"/>
          <p:cNvSpPr>
            <a:spLocks noGrp="1"/>
          </p:cNvSpPr>
          <p:nvPr>
            <p:ph type="sldNum" sz="quarter" idx="10"/>
          </p:nvPr>
        </p:nvSpPr>
        <p:spPr/>
        <p:txBody>
          <a:bodyPr/>
          <a:lstStyle/>
          <a:p>
            <a:fld id="{17F98A3B-1E6C-42A6-A35F-498052FEFB1A}" type="slidenum">
              <a:rPr lang="en-US" smtClean="0"/>
              <a:t>15</a:t>
            </a:fld>
            <a:endParaRPr lang="en-US"/>
          </a:p>
        </p:txBody>
      </p:sp>
    </p:spTree>
    <p:extLst>
      <p:ext uri="{BB962C8B-B14F-4D97-AF65-F5344CB8AC3E}">
        <p14:creationId xmlns:p14="http://schemas.microsoft.com/office/powerpoint/2010/main" val="392046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Sx</a:t>
            </a:r>
            <a:r>
              <a:rPr lang="en-US" sz="1200" dirty="0"/>
              <a:t> of </a:t>
            </a:r>
            <a:r>
              <a:rPr lang="en-US" sz="1200" dirty="0" err="1"/>
              <a:t>Parkinsonsim</a:t>
            </a:r>
            <a:r>
              <a:rPr lang="en-US" sz="1200" dirty="0"/>
              <a:t> = e</a:t>
            </a:r>
            <a:r>
              <a:rPr lang="en-US" altLang="en-US" sz="1200" dirty="0"/>
              <a:t>xtrapyramidal signs including bradykinesia (slowed movement), masked facies, gait abnormality, and myoclonus (sudden jerking), but not usually extreme rigidity, resting tremor</a:t>
            </a:r>
            <a:endParaRPr lang="en-US" dirty="0"/>
          </a:p>
          <a:p>
            <a:r>
              <a:rPr lang="en-US" dirty="0"/>
              <a:t>25% of pts</a:t>
            </a:r>
            <a:r>
              <a:rPr lang="en-US" baseline="0" dirty="0"/>
              <a:t> w/LBD start with Parkinsonian </a:t>
            </a:r>
            <a:r>
              <a:rPr lang="en-US" baseline="0" dirty="0" err="1"/>
              <a:t>sx</a:t>
            </a:r>
            <a:r>
              <a:rPr lang="en-US" baseline="0" dirty="0"/>
              <a:t>, and 25% never develop them</a:t>
            </a:r>
          </a:p>
          <a:p>
            <a:endParaRPr lang="en-US" baseline="0" dirty="0"/>
          </a:p>
          <a:p>
            <a:r>
              <a:rPr lang="en-US" baseline="0" dirty="0"/>
              <a:t>VH: = well-formed, often people and animals, may include portions of objects, may be </a:t>
            </a:r>
            <a:r>
              <a:rPr lang="en-US" baseline="0" dirty="0" err="1"/>
              <a:t>lilliputian</a:t>
            </a:r>
            <a:r>
              <a:rPr lang="en-US" baseline="0" dirty="0"/>
              <a:t>; person may have intact reality testing; may interact w/hallucinations</a:t>
            </a:r>
            <a:endParaRPr lang="en-US" dirty="0"/>
          </a:p>
        </p:txBody>
      </p:sp>
      <p:sp>
        <p:nvSpPr>
          <p:cNvPr id="4" name="Slide Number Placeholder 3"/>
          <p:cNvSpPr>
            <a:spLocks noGrp="1"/>
          </p:cNvSpPr>
          <p:nvPr>
            <p:ph type="sldNum" sz="quarter" idx="10"/>
          </p:nvPr>
        </p:nvSpPr>
        <p:spPr/>
        <p:txBody>
          <a:bodyPr/>
          <a:lstStyle/>
          <a:p>
            <a:fld id="{17F98A3B-1E6C-42A6-A35F-498052FEFB1A}" type="slidenum">
              <a:rPr lang="en-US" smtClean="0"/>
              <a:t>17</a:t>
            </a:fld>
            <a:endParaRPr lang="en-US"/>
          </a:p>
        </p:txBody>
      </p:sp>
    </p:spTree>
    <p:extLst>
      <p:ext uri="{BB962C8B-B14F-4D97-AF65-F5344CB8AC3E}">
        <p14:creationId xmlns:p14="http://schemas.microsoft.com/office/powerpoint/2010/main" val="98707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dirty="0"/>
              <a:t>Some characterize LBD and PD along a continuum, and define LBD as presenting first with cog impairment, and PD presenting first with motor impairment</a:t>
            </a:r>
          </a:p>
        </p:txBody>
      </p:sp>
      <p:sp>
        <p:nvSpPr>
          <p:cNvPr id="327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7146DBE-EE82-3243-B180-78BC51670F3B}" type="slidenum">
              <a:rPr lang="en-US" altLang="en-US"/>
              <a:pPr eaLnBrk="1" hangingPunct="1"/>
              <a:t>18</a:t>
            </a:fld>
            <a:endParaRPr lang="en-US" altLang="en-US"/>
          </a:p>
        </p:txBody>
      </p:sp>
    </p:spTree>
    <p:extLst>
      <p:ext uri="{BB962C8B-B14F-4D97-AF65-F5344CB8AC3E}">
        <p14:creationId xmlns:p14="http://schemas.microsoft.com/office/powerpoint/2010/main" val="15773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C331228D-DC63-D245-9788-3F3D11DE4F44}" type="slidenum">
              <a:rPr lang="en-US" altLang="en-US"/>
              <a:pPr eaLnBrk="1" hangingPunct="1"/>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i="1" dirty="0"/>
              <a:t>REM Sleep Behavior Disorder</a:t>
            </a:r>
            <a:r>
              <a:rPr lang="en-US" altLang="en-US" dirty="0"/>
              <a:t> (RBD) is often noted in persons with </a:t>
            </a:r>
            <a:r>
              <a:rPr lang="en-US" altLang="en-US" dirty="0" err="1"/>
              <a:t>Lewy</a:t>
            </a:r>
            <a:r>
              <a:rPr lang="en-US" altLang="en-US" dirty="0"/>
              <a:t> Body Dementia. During periods of REM sleep, the person will move, gesture and/or speak. There may be more pronounced confusion between the dream and waking reality when the person awakens. RBD may actually be the earliest symptom of LBD in some patients, and is now considered a significant risk factor for developing LBD. (One recent study found that nearly two-thirds of patients diagnosed with RBD developed degenerative brain diseases, including Lewy body dementia, Parkinson’s disease, and multiple system atrophy, after an average of 11 years of receiving an RBD diagnosis)</a:t>
            </a:r>
          </a:p>
        </p:txBody>
      </p:sp>
    </p:spTree>
    <p:extLst>
      <p:ext uri="{BB962C8B-B14F-4D97-AF65-F5344CB8AC3E}">
        <p14:creationId xmlns:p14="http://schemas.microsoft.com/office/powerpoint/2010/main" val="98762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2038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9746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921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48992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529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40766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17251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C5444-A828-4BCA-A34A-02FD4B0F1C52}"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5C5444-A828-4BCA-A34A-02FD4B0F1C5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8633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5C5444-A828-4BCA-A34A-02FD4B0F1C52}" type="datetimeFigureOut">
              <a:rPr lang="en-US" smtClean="0"/>
              <a:t>11/9/20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5494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C5444-A828-4BCA-A34A-02FD4B0F1C52}" type="datetimeFigureOut">
              <a:rPr lang="en-US" smtClean="0"/>
              <a:t>11/9/20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46710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C5444-A828-4BCA-A34A-02FD4B0F1C52}" type="datetimeFigureOut">
              <a:rPr lang="en-US" smtClean="0"/>
              <a:t>11/9/20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2775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F5C5444-A828-4BCA-A34A-02FD4B0F1C5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117822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C5444-A828-4BCA-A34A-02FD4B0F1C52}"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F5AB2-201C-411B-9981-58859ABF02E7}"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5C5444-A828-4BCA-A34A-02FD4B0F1C52}" type="datetimeFigureOut">
              <a:rPr lang="en-US" smtClean="0"/>
              <a:t>11/9/20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24F5AB2-201C-411B-9981-58859ABF02E7}" type="slidenum">
              <a:rPr lang="en-US" smtClean="0"/>
              <a:t>‹#›</a:t>
            </a:fld>
            <a:endParaRPr lang="en-US"/>
          </a:p>
        </p:txBody>
      </p:sp>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bh4GhitzTAhUC_IMKHa2aCz8QjRwIBw&amp;url=http%3A%2F%2Fwww.ultimategarage.com%2Fshop%2Fpart.php%3Fproducts_id%3D6199&amp;psig=AFQjCNHh-FK3ywN8iDeo_ieQxgZuXyOCTw&amp;ust=1494187974029598"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z.org/dementia/fronto-temporal-dementia-" TargetMode="External"/><Relationship Id="rId2" Type="http://schemas.openxmlformats.org/officeDocument/2006/relationships/hyperlink" Target="http://www.theaftd.org/frontotemporal-degeneration/disorders" TargetMode="External"/><Relationship Id="rId1" Type="http://schemas.openxmlformats.org/officeDocument/2006/relationships/slideLayout" Target="../slideLayouts/slideLayout2.xml"/><Relationship Id="rId4" Type="http://schemas.openxmlformats.org/officeDocument/2006/relationships/hyperlink" Target="http://ftdsuppor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athology.mc.duke.edu/neuropath/nawr/blood-suppl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Top Tips for Maximizing Treatment and Quality of Life in Vascular </a:t>
            </a:r>
            <a:r>
              <a:rPr lang="en-US" sz="3200" dirty="0" err="1"/>
              <a:t>Dementia,Lewy</a:t>
            </a:r>
            <a:r>
              <a:rPr lang="en-US" sz="3200" dirty="0"/>
              <a:t>-Body Dementia, and Frontotemporal Dementia </a:t>
            </a:r>
            <a:br>
              <a:rPr lang="en-US" sz="3200" dirty="0"/>
            </a:br>
            <a:endParaRPr lang="en-US" sz="3200" dirty="0"/>
          </a:p>
        </p:txBody>
      </p:sp>
      <p:sp>
        <p:nvSpPr>
          <p:cNvPr id="3" name="Subtitle 2"/>
          <p:cNvSpPr>
            <a:spLocks noGrp="1"/>
          </p:cNvSpPr>
          <p:nvPr>
            <p:ph type="subTitle" idx="1"/>
          </p:nvPr>
        </p:nvSpPr>
        <p:spPr/>
        <p:txBody>
          <a:bodyPr/>
          <a:lstStyle/>
          <a:p>
            <a:r>
              <a:rPr lang="en-US" dirty="0"/>
              <a:t>Michelle Braun, PhD, ABPP-CN</a:t>
            </a:r>
          </a:p>
          <a:p>
            <a:r>
              <a:rPr lang="en-US" dirty="0"/>
              <a:t>Board-Certified Neuropsychologist</a:t>
            </a:r>
          </a:p>
        </p:txBody>
      </p:sp>
    </p:spTree>
    <p:extLst>
      <p:ext uri="{BB962C8B-B14F-4D97-AF65-F5344CB8AC3E}">
        <p14:creationId xmlns:p14="http://schemas.microsoft.com/office/powerpoint/2010/main" val="23821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Vascular Dementia (VD)</a:t>
            </a:r>
          </a:p>
        </p:txBody>
      </p:sp>
      <p:sp>
        <p:nvSpPr>
          <p:cNvPr id="3" name="Content Placeholder 2"/>
          <p:cNvSpPr>
            <a:spLocks noGrp="1"/>
          </p:cNvSpPr>
          <p:nvPr>
            <p:ph idx="1"/>
          </p:nvPr>
        </p:nvSpPr>
        <p:spPr/>
        <p:txBody>
          <a:bodyPr>
            <a:normAutofit fontScale="70000" lnSpcReduction="20000"/>
          </a:bodyPr>
          <a:lstStyle/>
          <a:p>
            <a:r>
              <a:rPr lang="en-US" dirty="0"/>
              <a:t>A decline in cog </a:t>
            </a:r>
            <a:r>
              <a:rPr lang="en-US" dirty="0" err="1"/>
              <a:t>fxg</a:t>
            </a:r>
            <a:r>
              <a:rPr lang="en-US" dirty="0"/>
              <a:t> skills caused by conditions that block or reduce blood flow to the brain, including:</a:t>
            </a:r>
          </a:p>
          <a:p>
            <a:pPr lvl="1"/>
            <a:r>
              <a:rPr lang="en-US" dirty="0"/>
              <a:t>Stroke</a:t>
            </a:r>
          </a:p>
          <a:p>
            <a:pPr lvl="1"/>
            <a:r>
              <a:rPr lang="en-US" dirty="0"/>
              <a:t>Diabetes</a:t>
            </a:r>
          </a:p>
          <a:p>
            <a:pPr lvl="1"/>
            <a:r>
              <a:rPr lang="en-US" dirty="0"/>
              <a:t>High blood pressure</a:t>
            </a:r>
          </a:p>
          <a:p>
            <a:pPr lvl="1"/>
            <a:r>
              <a:rPr lang="en-US" dirty="0"/>
              <a:t>High cholesterol</a:t>
            </a:r>
          </a:p>
          <a:p>
            <a:pPr lvl="1"/>
            <a:r>
              <a:rPr lang="en-US" dirty="0"/>
              <a:t>Anoxia (due to surgery, injury, </a:t>
            </a:r>
            <a:r>
              <a:rPr lang="en-US" dirty="0" err="1"/>
              <a:t>etc</a:t>
            </a:r>
            <a:r>
              <a:rPr lang="en-US" dirty="0"/>
              <a:t>)</a:t>
            </a:r>
          </a:p>
          <a:p>
            <a:r>
              <a:rPr lang="en-US" dirty="0"/>
              <a:t>Many prefer the term "vascular cognitive impairment (VCI)" to "vascular dementia" because it better expresses the continuum of cog changes that can occur</a:t>
            </a:r>
          </a:p>
          <a:p>
            <a:r>
              <a:rPr lang="en-US" dirty="0"/>
              <a:t>Vascular compromise causes up to 30% of all dementias</a:t>
            </a:r>
          </a:p>
          <a:p>
            <a:r>
              <a:rPr lang="en-US" dirty="0"/>
              <a:t>Symptoms depend on etiology: </a:t>
            </a:r>
          </a:p>
          <a:p>
            <a:pPr lvl="1"/>
            <a:r>
              <a:rPr lang="en-US" dirty="0"/>
              <a:t>Stroke </a:t>
            </a:r>
            <a:r>
              <a:rPr lang="en-US" dirty="0" err="1"/>
              <a:t>sx</a:t>
            </a:r>
            <a:r>
              <a:rPr lang="en-US" dirty="0"/>
              <a:t> may include = confusion, trouble speaking or understanding speech, vision loss, motor paralysis/weakness</a:t>
            </a:r>
          </a:p>
          <a:p>
            <a:pPr lvl="1"/>
            <a:r>
              <a:rPr lang="en-US" dirty="0"/>
              <a:t>VD due to chronic diseases (DM, HTN, high cholesterol) often present with motoric and cognitive slowing, difficulty recalling info (improved with cueing), intact orientation (or improved with cueing)</a:t>
            </a:r>
          </a:p>
          <a:p>
            <a:pPr lvl="1"/>
            <a:endParaRPr lang="en-US" dirty="0"/>
          </a:p>
          <a:p>
            <a:endParaRPr lang="en-US" dirty="0"/>
          </a:p>
        </p:txBody>
      </p:sp>
    </p:spTree>
    <p:extLst>
      <p:ext uri="{BB962C8B-B14F-4D97-AF65-F5344CB8AC3E}">
        <p14:creationId xmlns:p14="http://schemas.microsoft.com/office/powerpoint/2010/main" val="227133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VD Management Strategies</a:t>
            </a:r>
          </a:p>
        </p:txBody>
      </p:sp>
      <p:sp>
        <p:nvSpPr>
          <p:cNvPr id="3" name="Content Placeholder 2"/>
          <p:cNvSpPr>
            <a:spLocks noGrp="1"/>
          </p:cNvSpPr>
          <p:nvPr>
            <p:ph idx="1"/>
          </p:nvPr>
        </p:nvSpPr>
        <p:spPr/>
        <p:txBody>
          <a:bodyPr>
            <a:normAutofit fontScale="92500" lnSpcReduction="10000"/>
          </a:bodyPr>
          <a:lstStyle/>
          <a:p>
            <a:r>
              <a:rPr lang="en-US" dirty="0"/>
              <a:t>Vascular prophylaxis to reduce impact of further damage</a:t>
            </a:r>
          </a:p>
          <a:p>
            <a:pPr lvl="1"/>
            <a:r>
              <a:rPr lang="en-US" dirty="0"/>
              <a:t>If stroke, medical workup to determine etiology and correct for it</a:t>
            </a:r>
          </a:p>
          <a:p>
            <a:pPr lvl="1"/>
            <a:r>
              <a:rPr lang="en-US" dirty="0"/>
              <a:t>Improve management of chronic vascular conditions (med compliance, attend </a:t>
            </a:r>
            <a:r>
              <a:rPr lang="en-US" dirty="0" err="1"/>
              <a:t>appts</a:t>
            </a:r>
            <a:r>
              <a:rPr lang="en-US" dirty="0"/>
              <a:t>)</a:t>
            </a:r>
          </a:p>
          <a:p>
            <a:pPr lvl="1"/>
            <a:r>
              <a:rPr lang="en-US" dirty="0"/>
              <a:t>Improve diet and exercise under direction of medical professional if applicable to underlying vascular condition </a:t>
            </a:r>
          </a:p>
          <a:p>
            <a:r>
              <a:rPr lang="en-US" dirty="0"/>
              <a:t>Memory medication</a:t>
            </a:r>
          </a:p>
          <a:p>
            <a:r>
              <a:rPr lang="en-US" dirty="0"/>
              <a:t>Cog strategies: encode info with verbal and visual cues, link info, allow extra time, don’t multitask</a:t>
            </a:r>
          </a:p>
          <a:p>
            <a:r>
              <a:rPr lang="en-US" dirty="0"/>
              <a:t>Serial cog </a:t>
            </a:r>
            <a:r>
              <a:rPr lang="en-US" dirty="0" err="1"/>
              <a:t>evals</a:t>
            </a:r>
            <a:r>
              <a:rPr lang="en-US" dirty="0"/>
              <a:t> to track (should not see much progression unless mixed dementia or further evolution of underlying vascular condition)</a:t>
            </a:r>
          </a:p>
          <a:p>
            <a:endParaRPr lang="en-US" dirty="0"/>
          </a:p>
        </p:txBody>
      </p:sp>
    </p:spTree>
    <p:extLst>
      <p:ext uri="{BB962C8B-B14F-4D97-AF65-F5344CB8AC3E}">
        <p14:creationId xmlns:p14="http://schemas.microsoft.com/office/powerpoint/2010/main" val="317534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marL="484632" fontAlgn="auto">
              <a:spcAft>
                <a:spcPts val="0"/>
              </a:spcAft>
              <a:defRPr/>
            </a:pPr>
            <a:r>
              <a:rPr lang="en-US" sz="4000" dirty="0">
                <a:solidFill>
                  <a:schemeClr val="accent1">
                    <a:tint val="83000"/>
                    <a:satMod val="150000"/>
                  </a:schemeClr>
                </a:solidFill>
              </a:rPr>
              <a:t>Stroke</a:t>
            </a:r>
          </a:p>
        </p:txBody>
      </p:sp>
      <p:sp>
        <p:nvSpPr>
          <p:cNvPr id="49155" name="Rectangle 3"/>
          <p:cNvSpPr>
            <a:spLocks noGrp="1" noChangeArrowheads="1"/>
          </p:cNvSpPr>
          <p:nvPr>
            <p:ph idx="1"/>
          </p:nvPr>
        </p:nvSpPr>
        <p:spPr>
          <a:xfrm>
            <a:off x="457200" y="1882775"/>
            <a:ext cx="8229600" cy="4572000"/>
          </a:xfrm>
        </p:spPr>
        <p:txBody>
          <a:bodyPr>
            <a:normAutofit/>
          </a:bodyPr>
          <a:lstStyle/>
          <a:p>
            <a:pPr marL="448056" indent="-384048" fontAlgn="auto">
              <a:lnSpc>
                <a:spcPct val="90000"/>
              </a:lnSpc>
              <a:spcAft>
                <a:spcPts val="0"/>
              </a:spcAft>
              <a:buClr>
                <a:schemeClr val="accent3"/>
              </a:buClr>
              <a:buFont typeface="Wingdings 2"/>
              <a:buChar char=""/>
              <a:defRPr/>
            </a:pPr>
            <a:r>
              <a:rPr lang="en-US" dirty="0"/>
              <a:t>Third leading cause of death, and leading cause of serious, long-term disability</a:t>
            </a:r>
          </a:p>
          <a:p>
            <a:pPr marL="448056" indent="-384048" fontAlgn="auto">
              <a:lnSpc>
                <a:spcPct val="90000"/>
              </a:lnSpc>
              <a:spcAft>
                <a:spcPts val="0"/>
              </a:spcAft>
              <a:buClr>
                <a:schemeClr val="accent3"/>
              </a:buClr>
              <a:buFont typeface="Wingdings 2"/>
              <a:buChar char=""/>
              <a:defRPr/>
            </a:pPr>
            <a:r>
              <a:rPr lang="en-US" dirty="0"/>
              <a:t>Risk increases with age (60+); 585,000 older adults </a:t>
            </a:r>
            <a:r>
              <a:rPr lang="en-US" dirty="0" err="1"/>
              <a:t>dx’d</a:t>
            </a:r>
            <a:r>
              <a:rPr lang="en-US" dirty="0"/>
              <a:t> w/stroke per year makes new </a:t>
            </a:r>
            <a:r>
              <a:rPr lang="en-US" dirty="0" err="1"/>
              <a:t>dxs</a:t>
            </a:r>
            <a:r>
              <a:rPr lang="en-US" dirty="0"/>
              <a:t> higher than new AD </a:t>
            </a:r>
            <a:r>
              <a:rPr lang="en-US" dirty="0" err="1"/>
              <a:t>dxs</a:t>
            </a:r>
            <a:r>
              <a:rPr lang="en-US" dirty="0"/>
              <a:t> (~450,000/year).</a:t>
            </a:r>
          </a:p>
          <a:p>
            <a:pPr marL="448056" indent="-384048" fontAlgn="auto">
              <a:lnSpc>
                <a:spcPct val="90000"/>
              </a:lnSpc>
              <a:spcAft>
                <a:spcPts val="0"/>
              </a:spcAft>
              <a:buClr>
                <a:schemeClr val="accent3"/>
              </a:buClr>
              <a:buFont typeface="Wingdings 2"/>
              <a:buChar char=""/>
              <a:defRPr/>
            </a:pPr>
            <a:r>
              <a:rPr lang="en-US" dirty="0"/>
              <a:t>Interruption of blood flow</a:t>
            </a:r>
          </a:p>
          <a:p>
            <a:pPr marL="448056" indent="-384048" fontAlgn="auto">
              <a:lnSpc>
                <a:spcPct val="90000"/>
              </a:lnSpc>
              <a:spcAft>
                <a:spcPts val="0"/>
              </a:spcAft>
              <a:buClr>
                <a:schemeClr val="accent3"/>
              </a:buClr>
              <a:buFont typeface="Wingdings 2"/>
              <a:buChar char=""/>
              <a:defRPr/>
            </a:pPr>
            <a:r>
              <a:rPr lang="en-US" dirty="0"/>
              <a:t>Symptoms are focal, and reflective of the area of the brain that has been damaged by the stroke and secondary swelling (most occur in MCA)</a:t>
            </a:r>
          </a:p>
          <a:p>
            <a:pPr marL="448056" indent="-384048" fontAlgn="auto">
              <a:lnSpc>
                <a:spcPct val="90000"/>
              </a:lnSpc>
              <a:spcAft>
                <a:spcPts val="0"/>
              </a:spcAft>
              <a:buClr>
                <a:schemeClr val="accent3"/>
              </a:buClr>
              <a:buFont typeface="Wingdings 2"/>
              <a:buChar char=""/>
              <a:defRPr/>
            </a:pPr>
            <a:r>
              <a:rPr lang="en-US" dirty="0"/>
              <a:t>Ischemic strokes (blockages) = 88% of all strokes; hemorrhagic = 12% (80% of these are fatal)</a:t>
            </a:r>
          </a:p>
          <a:p>
            <a:pPr marL="448056" indent="-384048" fontAlgn="auto">
              <a:lnSpc>
                <a:spcPct val="90000"/>
              </a:lnSpc>
              <a:spcAft>
                <a:spcPts val="0"/>
              </a:spcAft>
              <a:buClr>
                <a:schemeClr val="accent3"/>
              </a:buClr>
              <a:buFont typeface="Wingdings 2"/>
              <a:buChar char=""/>
              <a:defRPr/>
            </a:pPr>
            <a:r>
              <a:rPr lang="en-US" dirty="0"/>
              <a:t>Duration of blood vessel occlusion is related to severity of deficits</a:t>
            </a:r>
          </a:p>
        </p:txBody>
      </p:sp>
    </p:spTree>
    <p:extLst>
      <p:ext uri="{BB962C8B-B14F-4D97-AF65-F5344CB8AC3E}">
        <p14:creationId xmlns:p14="http://schemas.microsoft.com/office/powerpoint/2010/main" val="33415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marL="484632" fontAlgn="auto">
              <a:spcAft>
                <a:spcPts val="0"/>
              </a:spcAft>
              <a:defRPr/>
            </a:pPr>
            <a:r>
              <a:rPr lang="en-US" sz="4000" dirty="0">
                <a:solidFill>
                  <a:schemeClr val="accent1">
                    <a:tint val="83000"/>
                    <a:satMod val="150000"/>
                  </a:schemeClr>
                </a:solidFill>
              </a:rPr>
              <a:t>Differentiating Stroke from Dementia</a:t>
            </a:r>
          </a:p>
        </p:txBody>
      </p:sp>
      <p:sp>
        <p:nvSpPr>
          <p:cNvPr id="21507" name="Rectangle 3"/>
          <p:cNvSpPr>
            <a:spLocks noGrp="1" noChangeArrowheads="1"/>
          </p:cNvSpPr>
          <p:nvPr>
            <p:ph idx="1"/>
          </p:nvPr>
        </p:nvSpPr>
        <p:spPr>
          <a:xfrm>
            <a:off x="457200" y="1882775"/>
            <a:ext cx="8229600" cy="4572000"/>
          </a:xfrm>
        </p:spPr>
        <p:txBody>
          <a:bodyPr>
            <a:normAutofit/>
          </a:bodyPr>
          <a:lstStyle/>
          <a:p>
            <a:pPr marL="447675" indent="-382588">
              <a:lnSpc>
                <a:spcPct val="90000"/>
              </a:lnSpc>
              <a:buFont typeface="Wingdings 2" pitchFamily="18" charset="2"/>
              <a:buChar char=""/>
            </a:pPr>
            <a:r>
              <a:rPr lang="en-US" altLang="en-US" dirty="0"/>
              <a:t>Onset of cognitive deficits is sudden (vs. gradual and insidious), and often accompanied by neighborhood motor or speech abnormalities (depending on localization of the stroke)</a:t>
            </a:r>
          </a:p>
          <a:p>
            <a:pPr marL="65087" indent="0">
              <a:lnSpc>
                <a:spcPct val="90000"/>
              </a:lnSpc>
              <a:buNone/>
            </a:pPr>
            <a:endParaRPr lang="en-US" altLang="en-US" dirty="0"/>
          </a:p>
          <a:p>
            <a:pPr marL="447675" indent="-382588">
              <a:lnSpc>
                <a:spcPct val="90000"/>
              </a:lnSpc>
              <a:buFont typeface="Wingdings 2" pitchFamily="18" charset="2"/>
              <a:buChar char=""/>
            </a:pPr>
            <a:r>
              <a:rPr lang="en-US" altLang="en-US" dirty="0"/>
              <a:t>Cognitive deficits (per neuropsychological testing) are more specific and “patchy” (vs. dementia in which memory is typically impaired in a more “global” fashion, along with other cognitive skills)</a:t>
            </a:r>
          </a:p>
        </p:txBody>
      </p:sp>
    </p:spTree>
    <p:extLst>
      <p:ext uri="{BB962C8B-B14F-4D97-AF65-F5344CB8AC3E}">
        <p14:creationId xmlns:p14="http://schemas.microsoft.com/office/powerpoint/2010/main" val="49467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3800" dirty="0"/>
              <a:t>Lewy Body Dementia (LBD)</a:t>
            </a:r>
          </a:p>
        </p:txBody>
      </p:sp>
      <p:sp>
        <p:nvSpPr>
          <p:cNvPr id="5123" name="Rectangle 3"/>
          <p:cNvSpPr>
            <a:spLocks noGrp="1" noChangeArrowheads="1"/>
          </p:cNvSpPr>
          <p:nvPr>
            <p:ph idx="1"/>
          </p:nvPr>
        </p:nvSpPr>
        <p:spPr/>
        <p:txBody>
          <a:bodyPr>
            <a:normAutofit/>
          </a:bodyPr>
          <a:lstStyle/>
          <a:p>
            <a:pPr eaLnBrk="1" hangingPunct="1"/>
            <a:endParaRPr lang="en-US" altLang="en-US" dirty="0"/>
          </a:p>
          <a:p>
            <a:pPr eaLnBrk="1" hangingPunct="1"/>
            <a:r>
              <a:rPr lang="en-US" altLang="en-US" dirty="0"/>
              <a:t>Named for abnormal protein deposits within neurons (alpha-</a:t>
            </a:r>
            <a:r>
              <a:rPr lang="en-US" altLang="en-US" dirty="0" err="1"/>
              <a:t>synuclein</a:t>
            </a:r>
            <a:r>
              <a:rPr lang="en-US" altLang="en-US" dirty="0"/>
              <a:t>)</a:t>
            </a:r>
          </a:p>
          <a:p>
            <a:pPr lvl="1"/>
            <a:r>
              <a:rPr lang="en-US" altLang="en-US" dirty="0"/>
              <a:t> Alpha-</a:t>
            </a:r>
            <a:r>
              <a:rPr lang="en-US" altLang="en-US" dirty="0" err="1"/>
              <a:t>synuclein</a:t>
            </a:r>
            <a:r>
              <a:rPr lang="en-US" altLang="en-US" dirty="0"/>
              <a:t> = abundant in normal brain; </a:t>
            </a:r>
            <a:r>
              <a:rPr lang="en-US" altLang="en-US" b="1" dirty="0"/>
              <a:t>unfolded</a:t>
            </a:r>
          </a:p>
          <a:p>
            <a:pPr lvl="1"/>
            <a:r>
              <a:rPr lang="en-US" altLang="en-US" dirty="0"/>
              <a:t>“Lewy Body” = </a:t>
            </a:r>
            <a:r>
              <a:rPr lang="en-US" altLang="en-US" b="1" dirty="0"/>
              <a:t>abnormal folding</a:t>
            </a:r>
            <a:r>
              <a:rPr lang="en-US" altLang="en-US" dirty="0"/>
              <a:t>, located WITHIN the neurons</a:t>
            </a:r>
          </a:p>
          <a:p>
            <a:pPr eaLnBrk="1" hangingPunct="1"/>
            <a:endParaRPr lang="en-US"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240901"/>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46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a:t>
            </a:r>
            <a:r>
              <a:rPr lang="en-US" dirty="0" err="1"/>
              <a:t>Synucleinopathies</a:t>
            </a:r>
            <a:endParaRPr lang="en-US" dirty="0"/>
          </a:p>
        </p:txBody>
      </p:sp>
      <p:sp>
        <p:nvSpPr>
          <p:cNvPr id="3" name="Content Placeholder 2"/>
          <p:cNvSpPr>
            <a:spLocks noGrp="1"/>
          </p:cNvSpPr>
          <p:nvPr>
            <p:ph idx="1"/>
          </p:nvPr>
        </p:nvSpPr>
        <p:spPr/>
        <p:txBody>
          <a:bodyPr/>
          <a:lstStyle/>
          <a:p>
            <a:r>
              <a:rPr lang="en-US" b="1" dirty="0"/>
              <a:t>The LOCATION and type of cell impacted by α-</a:t>
            </a:r>
            <a:r>
              <a:rPr lang="en-US" b="1" dirty="0" err="1"/>
              <a:t>synucleinopathy</a:t>
            </a:r>
            <a:r>
              <a:rPr lang="en-US" b="1" dirty="0"/>
              <a:t> leads to different symptoms</a:t>
            </a:r>
          </a:p>
          <a:p>
            <a:r>
              <a:rPr lang="en-US" dirty="0"/>
              <a:t>Primary </a:t>
            </a:r>
            <a:r>
              <a:rPr lang="el-GR" dirty="0"/>
              <a:t>α-</a:t>
            </a:r>
            <a:r>
              <a:rPr lang="en-US" dirty="0" err="1"/>
              <a:t>Synucleinopathies</a:t>
            </a:r>
            <a:endParaRPr lang="en-US" dirty="0"/>
          </a:p>
          <a:p>
            <a:pPr lvl="1"/>
            <a:r>
              <a:rPr lang="en-US" dirty="0"/>
              <a:t>Parkinson’s</a:t>
            </a:r>
          </a:p>
          <a:p>
            <a:pPr lvl="1"/>
            <a:r>
              <a:rPr lang="en-US" dirty="0"/>
              <a:t>LBD</a:t>
            </a:r>
          </a:p>
          <a:p>
            <a:pPr lvl="1"/>
            <a:r>
              <a:rPr lang="en-US" dirty="0"/>
              <a:t>Multiple Systems Atrophy</a:t>
            </a:r>
          </a:p>
          <a:p>
            <a:r>
              <a:rPr lang="en-US" dirty="0"/>
              <a:t>Secondary </a:t>
            </a:r>
            <a:r>
              <a:rPr lang="el-GR" dirty="0"/>
              <a:t>α-</a:t>
            </a:r>
            <a:r>
              <a:rPr lang="en-US" dirty="0" err="1"/>
              <a:t>Synucleinopathies</a:t>
            </a:r>
            <a:endParaRPr lang="en-US" dirty="0"/>
          </a:p>
          <a:p>
            <a:pPr lvl="1"/>
            <a:r>
              <a:rPr lang="en-US" dirty="0"/>
              <a:t>AD</a:t>
            </a:r>
          </a:p>
          <a:p>
            <a:endParaRPr lang="en-US" dirty="0"/>
          </a:p>
          <a:p>
            <a:pPr lvl="1"/>
            <a:endParaRPr lang="en-US" dirty="0"/>
          </a:p>
        </p:txBody>
      </p:sp>
    </p:spTree>
    <p:extLst>
      <p:ext uri="{BB962C8B-B14F-4D97-AF65-F5344CB8AC3E}">
        <p14:creationId xmlns:p14="http://schemas.microsoft.com/office/powerpoint/2010/main" val="7548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Association Cortex</a:t>
            </a:r>
          </a:p>
        </p:txBody>
      </p:sp>
      <p:sp>
        <p:nvSpPr>
          <p:cNvPr id="3" name="Content Placeholder 2"/>
          <p:cNvSpPr>
            <a:spLocks noGrp="1"/>
          </p:cNvSpPr>
          <p:nvPr>
            <p:ph idx="1"/>
          </p:nvPr>
        </p:nvSpPr>
        <p:spPr/>
        <p:txBody>
          <a:bodyPr/>
          <a:lstStyle/>
          <a:p>
            <a:endParaRPr lang="en-US" dirty="0"/>
          </a:p>
        </p:txBody>
      </p:sp>
      <p:pic>
        <p:nvPicPr>
          <p:cNvPr id="3076" name="Picture 4" descr="http://www.indiana.edu/~p1013447/images/brbrwer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3333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1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Diagnosing Lewy Body Dementia</a:t>
            </a:r>
          </a:p>
        </p:txBody>
      </p:sp>
      <p:sp>
        <p:nvSpPr>
          <p:cNvPr id="3" name="Content Placeholder 2"/>
          <p:cNvSpPr>
            <a:spLocks noGrp="1"/>
          </p:cNvSpPr>
          <p:nvPr>
            <p:ph idx="1"/>
          </p:nvPr>
        </p:nvSpPr>
        <p:spPr/>
        <p:txBody>
          <a:bodyPr>
            <a:normAutofit fontScale="70000" lnSpcReduction="20000"/>
          </a:bodyPr>
          <a:lstStyle/>
          <a:p>
            <a:pPr eaLnBrk="1" hangingPunct="1">
              <a:buFont typeface="Wingdings" pitchFamily="2" charset="2"/>
              <a:buChar char="n"/>
              <a:defRPr/>
            </a:pPr>
            <a:r>
              <a:rPr lang="en-US" sz="3600" dirty="0"/>
              <a:t>Consensus criteria include:</a:t>
            </a:r>
          </a:p>
          <a:p>
            <a:pPr lvl="1" eaLnBrk="1" hangingPunct="1">
              <a:buFont typeface="Wingdings" pitchFamily="2" charset="2"/>
              <a:buChar char="n"/>
              <a:defRPr/>
            </a:pPr>
            <a:r>
              <a:rPr lang="en-US" sz="3200" dirty="0"/>
              <a:t>Presence of dementia (gradual onset, progressive course)</a:t>
            </a:r>
          </a:p>
          <a:p>
            <a:pPr lvl="1" eaLnBrk="1" hangingPunct="1">
              <a:buFont typeface="Wingdings" pitchFamily="2" charset="2"/>
              <a:buChar char="n"/>
              <a:defRPr/>
            </a:pPr>
            <a:r>
              <a:rPr lang="en-US" sz="3200" dirty="0"/>
              <a:t>At least </a:t>
            </a:r>
            <a:r>
              <a:rPr lang="en-US" sz="3200" b="1" dirty="0"/>
              <a:t>two</a:t>
            </a:r>
            <a:r>
              <a:rPr lang="en-US" sz="3200" dirty="0"/>
              <a:t> of the following</a:t>
            </a:r>
          </a:p>
          <a:p>
            <a:pPr lvl="2">
              <a:buFont typeface="Wingdings" pitchFamily="2" charset="2"/>
              <a:buChar char="n"/>
              <a:defRPr/>
            </a:pPr>
            <a:r>
              <a:rPr lang="en-US" sz="2800" dirty="0"/>
              <a:t>Parkinsonism</a:t>
            </a:r>
          </a:p>
          <a:p>
            <a:pPr lvl="2" eaLnBrk="1" hangingPunct="1">
              <a:buFont typeface="Wingdings" pitchFamily="2" charset="2"/>
              <a:buChar char="n"/>
              <a:defRPr/>
            </a:pPr>
            <a:r>
              <a:rPr lang="en-US" sz="2800" dirty="0"/>
              <a:t>Visual hallucinations </a:t>
            </a:r>
          </a:p>
          <a:p>
            <a:pPr lvl="2" eaLnBrk="1" hangingPunct="1">
              <a:buFont typeface="Wingdings" pitchFamily="2" charset="2"/>
              <a:buChar char="n"/>
              <a:defRPr/>
            </a:pPr>
            <a:r>
              <a:rPr lang="en-US" sz="2800" dirty="0"/>
              <a:t>Fluctuations in consciousness (“switch-like”)</a:t>
            </a:r>
          </a:p>
          <a:p>
            <a:pPr eaLnBrk="1" hangingPunct="1">
              <a:buFont typeface="Wingdings" pitchFamily="2" charset="2"/>
              <a:buChar char="n"/>
              <a:defRPr/>
            </a:pPr>
            <a:r>
              <a:rPr lang="en-US" sz="3300" dirty="0"/>
              <a:t>LBD = 10-30% of all dementias (2</a:t>
            </a:r>
            <a:r>
              <a:rPr lang="en-US" sz="3300" baseline="30000" dirty="0"/>
              <a:t>nd</a:t>
            </a:r>
            <a:r>
              <a:rPr lang="en-US" sz="3300" dirty="0"/>
              <a:t> or 3</a:t>
            </a:r>
            <a:r>
              <a:rPr lang="en-US" sz="3300" baseline="30000" dirty="0"/>
              <a:t>rd</a:t>
            </a:r>
            <a:r>
              <a:rPr lang="en-US" sz="3300" dirty="0"/>
              <a:t> most common after Alzheimer’s, possibly vascular); 1.3 million Americans</a:t>
            </a:r>
          </a:p>
          <a:p>
            <a:pPr marL="0" indent="0">
              <a:buNone/>
              <a:defRPr/>
            </a:pPr>
            <a:endParaRPr lang="en-US" dirty="0"/>
          </a:p>
        </p:txBody>
      </p:sp>
    </p:spTree>
    <p:extLst>
      <p:ext uri="{BB962C8B-B14F-4D97-AF65-F5344CB8AC3E}">
        <p14:creationId xmlns:p14="http://schemas.microsoft.com/office/powerpoint/2010/main" val="375113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LBD symptom pattern</a:t>
            </a:r>
          </a:p>
        </p:txBody>
      </p:sp>
      <p:sp>
        <p:nvSpPr>
          <p:cNvPr id="12291" name="Content Placeholder 2"/>
          <p:cNvSpPr>
            <a:spLocks noGrp="1"/>
          </p:cNvSpPr>
          <p:nvPr>
            <p:ph idx="1"/>
          </p:nvPr>
        </p:nvSpPr>
        <p:spPr/>
        <p:txBody>
          <a:bodyPr/>
          <a:lstStyle/>
          <a:p>
            <a:pPr eaLnBrk="1" hangingPunct="1"/>
            <a:endParaRPr lang="en-US" altLang="en-US" dirty="0"/>
          </a:p>
        </p:txBody>
      </p:sp>
      <p:sp>
        <p:nvSpPr>
          <p:cNvPr id="6" name="Oval 5"/>
          <p:cNvSpPr/>
          <p:nvPr/>
        </p:nvSpPr>
        <p:spPr>
          <a:xfrm>
            <a:off x="4171950" y="1905000"/>
            <a:ext cx="2057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314700" y="3581400"/>
            <a:ext cx="2057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628900" y="1905000"/>
            <a:ext cx="2057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11"/>
          <p:cNvSpPr txBox="1">
            <a:spLocks noChangeArrowheads="1"/>
          </p:cNvSpPr>
          <p:nvPr/>
        </p:nvSpPr>
        <p:spPr bwMode="auto">
          <a:xfrm>
            <a:off x="3759995" y="386874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7</a:t>
            </a:r>
          </a:p>
        </p:txBody>
      </p:sp>
      <p:sp>
        <p:nvSpPr>
          <p:cNvPr id="12296" name="TextBox 12"/>
          <p:cNvSpPr txBox="1">
            <a:spLocks noChangeArrowheads="1"/>
          </p:cNvSpPr>
          <p:nvPr/>
        </p:nvSpPr>
        <p:spPr bwMode="auto">
          <a:xfrm>
            <a:off x="4689874" y="3956052"/>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18</a:t>
            </a:r>
          </a:p>
        </p:txBody>
      </p:sp>
      <p:sp>
        <p:nvSpPr>
          <p:cNvPr id="12297" name="TextBox 13"/>
          <p:cNvSpPr txBox="1">
            <a:spLocks noChangeArrowheads="1"/>
          </p:cNvSpPr>
          <p:nvPr/>
        </p:nvSpPr>
        <p:spPr bwMode="auto">
          <a:xfrm>
            <a:off x="3419476" y="294164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6</a:t>
            </a:r>
          </a:p>
        </p:txBody>
      </p:sp>
      <p:sp>
        <p:nvSpPr>
          <p:cNvPr id="12298" name="TextBox 14"/>
          <p:cNvSpPr txBox="1">
            <a:spLocks noChangeArrowheads="1"/>
          </p:cNvSpPr>
          <p:nvPr/>
        </p:nvSpPr>
        <p:spPr bwMode="auto">
          <a:xfrm>
            <a:off x="4295776" y="469106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2</a:t>
            </a:r>
          </a:p>
        </p:txBody>
      </p:sp>
      <p:sp>
        <p:nvSpPr>
          <p:cNvPr id="12299" name="TextBox 15"/>
          <p:cNvSpPr txBox="1">
            <a:spLocks noChangeArrowheads="1"/>
          </p:cNvSpPr>
          <p:nvPr/>
        </p:nvSpPr>
        <p:spPr bwMode="auto">
          <a:xfrm>
            <a:off x="4213622" y="3606802"/>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35</a:t>
            </a:r>
          </a:p>
        </p:txBody>
      </p:sp>
      <p:sp>
        <p:nvSpPr>
          <p:cNvPr id="12300" name="TextBox 16"/>
          <p:cNvSpPr txBox="1">
            <a:spLocks noChangeArrowheads="1"/>
          </p:cNvSpPr>
          <p:nvPr/>
        </p:nvSpPr>
        <p:spPr bwMode="auto">
          <a:xfrm>
            <a:off x="4171950" y="2922590"/>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18</a:t>
            </a:r>
          </a:p>
        </p:txBody>
      </p:sp>
      <p:sp>
        <p:nvSpPr>
          <p:cNvPr id="12301" name="TextBox 17"/>
          <p:cNvSpPr txBox="1">
            <a:spLocks noChangeArrowheads="1"/>
          </p:cNvSpPr>
          <p:nvPr/>
        </p:nvSpPr>
        <p:spPr bwMode="auto">
          <a:xfrm>
            <a:off x="5082780" y="2922590"/>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13</a:t>
            </a:r>
          </a:p>
        </p:txBody>
      </p:sp>
      <p:sp>
        <p:nvSpPr>
          <p:cNvPr id="12302" name="TextBox 18"/>
          <p:cNvSpPr txBox="1">
            <a:spLocks noChangeArrowheads="1"/>
          </p:cNvSpPr>
          <p:nvPr/>
        </p:nvSpPr>
        <p:spPr bwMode="auto">
          <a:xfrm>
            <a:off x="3005418" y="2379133"/>
            <a:ext cx="7033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solidFill>
                  <a:srgbClr val="7030A0"/>
                </a:solidFill>
              </a:rPr>
              <a:t>VH</a:t>
            </a:r>
          </a:p>
        </p:txBody>
      </p:sp>
      <p:sp>
        <p:nvSpPr>
          <p:cNvPr id="12303" name="TextBox 21"/>
          <p:cNvSpPr txBox="1">
            <a:spLocks noChangeArrowheads="1"/>
          </p:cNvSpPr>
          <p:nvPr/>
        </p:nvSpPr>
        <p:spPr bwMode="auto">
          <a:xfrm>
            <a:off x="3438526" y="5476877"/>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solidFill>
                  <a:srgbClr val="7030A0"/>
                </a:solidFill>
              </a:rPr>
              <a:t>Fluctuations</a:t>
            </a:r>
          </a:p>
        </p:txBody>
      </p:sp>
      <p:sp>
        <p:nvSpPr>
          <p:cNvPr id="12304" name="TextBox 22"/>
          <p:cNvSpPr txBox="1">
            <a:spLocks noChangeArrowheads="1"/>
          </p:cNvSpPr>
          <p:nvPr/>
        </p:nvSpPr>
        <p:spPr bwMode="auto">
          <a:xfrm>
            <a:off x="4689873" y="2178052"/>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a:solidFill>
                  <a:srgbClr val="7030A0"/>
                </a:solidFill>
              </a:rPr>
              <a:t>Parkinsonism</a:t>
            </a:r>
          </a:p>
        </p:txBody>
      </p:sp>
    </p:spTree>
    <p:extLst>
      <p:ext uri="{BB962C8B-B14F-4D97-AF65-F5344CB8AC3E}">
        <p14:creationId xmlns:p14="http://schemas.microsoft.com/office/powerpoint/2010/main" val="352195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dirty="0" err="1"/>
              <a:t>Lewy</a:t>
            </a:r>
            <a:r>
              <a:rPr lang="en-US" altLang="en-US" dirty="0"/>
              <a:t> Body Dementia – Secondary symptoms</a:t>
            </a:r>
          </a:p>
        </p:txBody>
      </p:sp>
      <p:sp>
        <p:nvSpPr>
          <p:cNvPr id="11267" name="Rectangle 3"/>
          <p:cNvSpPr>
            <a:spLocks noGrp="1" noChangeArrowheads="1"/>
          </p:cNvSpPr>
          <p:nvPr>
            <p:ph idx="1"/>
          </p:nvPr>
        </p:nvSpPr>
        <p:spPr/>
        <p:txBody>
          <a:bodyPr>
            <a:normAutofit/>
          </a:bodyPr>
          <a:lstStyle/>
          <a:p>
            <a:pPr eaLnBrk="1" hangingPunct="1">
              <a:lnSpc>
                <a:spcPct val="80000"/>
              </a:lnSpc>
              <a:buFont typeface="Wingdings" charset="2"/>
              <a:buNone/>
            </a:pPr>
            <a:endParaRPr lang="en-US" altLang="en-US" sz="1600" dirty="0"/>
          </a:p>
          <a:p>
            <a:pPr eaLnBrk="1" hangingPunct="1">
              <a:lnSpc>
                <a:spcPct val="80000"/>
              </a:lnSpc>
            </a:pPr>
            <a:r>
              <a:rPr lang="en-US" altLang="en-US" sz="2400" dirty="0"/>
              <a:t>Other clinical features may also be supportive of diagnosis</a:t>
            </a:r>
          </a:p>
          <a:p>
            <a:pPr lvl="1" eaLnBrk="1" hangingPunct="1">
              <a:lnSpc>
                <a:spcPct val="80000"/>
              </a:lnSpc>
            </a:pPr>
            <a:r>
              <a:rPr lang="en-US" altLang="en-US" sz="2000" dirty="0"/>
              <a:t>Hallucinations in other modalities</a:t>
            </a:r>
          </a:p>
          <a:p>
            <a:pPr lvl="1" eaLnBrk="1" hangingPunct="1">
              <a:lnSpc>
                <a:spcPct val="80000"/>
              </a:lnSpc>
            </a:pPr>
            <a:r>
              <a:rPr lang="en-US" altLang="en-US" sz="2000" dirty="0"/>
              <a:t>Repeated falls</a:t>
            </a:r>
          </a:p>
          <a:p>
            <a:pPr lvl="1" eaLnBrk="1" hangingPunct="1">
              <a:lnSpc>
                <a:spcPct val="80000"/>
              </a:lnSpc>
            </a:pPr>
            <a:r>
              <a:rPr lang="en-US" altLang="en-US" sz="2000" dirty="0"/>
              <a:t>General visual problems, illusions</a:t>
            </a:r>
          </a:p>
          <a:p>
            <a:pPr lvl="1" eaLnBrk="1" hangingPunct="1">
              <a:lnSpc>
                <a:spcPct val="80000"/>
              </a:lnSpc>
            </a:pPr>
            <a:r>
              <a:rPr lang="en-US" altLang="en-US" sz="2000" dirty="0"/>
              <a:t>Syncope</a:t>
            </a:r>
          </a:p>
          <a:p>
            <a:pPr lvl="1" eaLnBrk="1" hangingPunct="1">
              <a:lnSpc>
                <a:spcPct val="80000"/>
              </a:lnSpc>
            </a:pPr>
            <a:r>
              <a:rPr lang="en-US" altLang="en-US" sz="2000" dirty="0"/>
              <a:t>Delusions</a:t>
            </a:r>
          </a:p>
          <a:p>
            <a:pPr lvl="1" eaLnBrk="1" hangingPunct="1">
              <a:lnSpc>
                <a:spcPct val="80000"/>
              </a:lnSpc>
            </a:pPr>
            <a:r>
              <a:rPr lang="en-US" altLang="en-US" sz="2000" dirty="0"/>
              <a:t>Increased sensitivity to classic antipsychotic medication</a:t>
            </a:r>
          </a:p>
          <a:p>
            <a:pPr lvl="1" eaLnBrk="1" hangingPunct="1">
              <a:lnSpc>
                <a:spcPct val="80000"/>
              </a:lnSpc>
            </a:pPr>
            <a:r>
              <a:rPr lang="en-US" altLang="en-US" sz="2000" dirty="0"/>
              <a:t>REM sleep disturbance (occurs in 72%)</a:t>
            </a:r>
          </a:p>
          <a:p>
            <a:pPr marL="457200" lvl="1" indent="0" eaLnBrk="1" hangingPunct="1">
              <a:lnSpc>
                <a:spcPct val="80000"/>
              </a:lnSpc>
              <a:buNone/>
            </a:pPr>
            <a:endParaRPr lang="en-US" altLang="en-US" sz="2000" dirty="0"/>
          </a:p>
          <a:p>
            <a:pPr lvl="1" eaLnBrk="1" hangingPunct="1">
              <a:lnSpc>
                <a:spcPct val="80000"/>
              </a:lnSpc>
              <a:buFont typeface="Wingdings" charset="2"/>
              <a:buNone/>
            </a:pPr>
            <a:endParaRPr lang="en-US" altLang="en-US" sz="1500" dirty="0"/>
          </a:p>
          <a:p>
            <a:pPr eaLnBrk="1" hangingPunct="1">
              <a:lnSpc>
                <a:spcPct val="80000"/>
              </a:lnSpc>
              <a:buFont typeface="Wingdings" charset="2"/>
              <a:buNone/>
            </a:pPr>
            <a:endParaRPr lang="en-US" altLang="en-US" sz="1600" baseline="30000" dirty="0"/>
          </a:p>
          <a:p>
            <a:pPr eaLnBrk="1" hangingPunct="1">
              <a:lnSpc>
                <a:spcPct val="80000"/>
              </a:lnSpc>
            </a:pPr>
            <a:endParaRPr lang="en-US" altLang="en-US" sz="1600" dirty="0"/>
          </a:p>
        </p:txBody>
      </p:sp>
    </p:spTree>
    <p:extLst>
      <p:ext uri="{BB962C8B-B14F-4D97-AF65-F5344CB8AC3E}">
        <p14:creationId xmlns:p14="http://schemas.microsoft.com/office/powerpoint/2010/main" val="351018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750B-D5C2-A945-92C5-BB1F83509D8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3F5E33A-7018-9A46-993D-864706B82372}"/>
              </a:ext>
            </a:extLst>
          </p:cNvPr>
          <p:cNvSpPr>
            <a:spLocks noGrp="1"/>
          </p:cNvSpPr>
          <p:nvPr>
            <p:ph idx="1"/>
          </p:nvPr>
        </p:nvSpPr>
        <p:spPr/>
        <p:txBody>
          <a:bodyPr/>
          <a:lstStyle/>
          <a:p>
            <a:r>
              <a:rPr lang="en-US" sz="1600" dirty="0"/>
              <a:t>Dementia subtype is defined by the TYPE of cellular abnormality and the LOCATION of the abnormality </a:t>
            </a:r>
          </a:p>
          <a:p>
            <a:pPr lvl="1"/>
            <a:r>
              <a:rPr lang="en-US" sz="1400" dirty="0"/>
              <a:t>Cellular abnormalities may or may NOT lead to symptoms (if symptoms occur, the type of symptom is usually related to the type of cellular abnormality and location)</a:t>
            </a:r>
          </a:p>
          <a:p>
            <a:r>
              <a:rPr lang="en-US" sz="1600" dirty="0"/>
              <a:t>Alzheimer’s is the most common type of dementia</a:t>
            </a:r>
          </a:p>
          <a:p>
            <a:r>
              <a:rPr lang="en-US" sz="1600" dirty="0"/>
              <a:t>Vascular dementia, Lewy-Body dementia, and Frontotemporal dementia are the next most common subtypes</a:t>
            </a:r>
          </a:p>
          <a:p>
            <a:r>
              <a:rPr lang="en-US" sz="1600" dirty="0"/>
              <a:t>More than 50% of dementias are “mixed” (have more than one type of cellular abnormality)</a:t>
            </a:r>
          </a:p>
          <a:p>
            <a:r>
              <a:rPr lang="en-US" sz="1600" dirty="0"/>
              <a:t>120,000 people in WI have dementia (expected to increase to 130,000 by 2025); 194,000 caregivers in WI</a:t>
            </a:r>
          </a:p>
        </p:txBody>
      </p:sp>
    </p:spTree>
    <p:extLst>
      <p:ext uri="{BB962C8B-B14F-4D97-AF65-F5344CB8AC3E}">
        <p14:creationId xmlns:p14="http://schemas.microsoft.com/office/powerpoint/2010/main" val="168242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Hallucinations</a:t>
            </a:r>
          </a:p>
        </p:txBody>
      </p:sp>
      <p:sp>
        <p:nvSpPr>
          <p:cNvPr id="3" name="Content Placeholder 2"/>
          <p:cNvSpPr>
            <a:spLocks noGrp="1"/>
          </p:cNvSpPr>
          <p:nvPr>
            <p:ph idx="1"/>
          </p:nvPr>
        </p:nvSpPr>
        <p:spPr/>
        <p:txBody>
          <a:bodyPr>
            <a:normAutofit/>
          </a:bodyPr>
          <a:lstStyle/>
          <a:p>
            <a:r>
              <a:rPr lang="en-US" dirty="0"/>
              <a:t>Vivid, colorful, complex </a:t>
            </a:r>
          </a:p>
          <a:p>
            <a:pPr lvl="1"/>
            <a:r>
              <a:rPr lang="en-US" dirty="0"/>
              <a:t>Case examples</a:t>
            </a:r>
          </a:p>
          <a:p>
            <a:r>
              <a:rPr lang="en-US" dirty="0"/>
              <a:t>Often people and animals</a:t>
            </a:r>
          </a:p>
          <a:p>
            <a:r>
              <a:rPr lang="en-US" dirty="0"/>
              <a:t>May be free-standing or embedded in a visual scene</a:t>
            </a:r>
          </a:p>
          <a:p>
            <a:r>
              <a:rPr lang="en-US" dirty="0"/>
              <a:t>May occur more around awakening, sleep</a:t>
            </a:r>
          </a:p>
          <a:p>
            <a:r>
              <a:rPr lang="en-US" dirty="0"/>
              <a:t>May be miniature/Lilliputian </a:t>
            </a:r>
          </a:p>
          <a:p>
            <a:r>
              <a:rPr lang="en-US" dirty="0"/>
              <a:t>Often involve delusions </a:t>
            </a:r>
            <a:r>
              <a:rPr lang="en-US" dirty="0" err="1"/>
              <a:t>bc</a:t>
            </a:r>
            <a:r>
              <a:rPr lang="en-US" dirty="0"/>
              <a:t> person trying to make sense of what they are seeing</a:t>
            </a:r>
          </a:p>
          <a:p>
            <a:r>
              <a:rPr lang="en-US" dirty="0"/>
              <a:t>Person may attempt to interact with them</a:t>
            </a:r>
          </a:p>
          <a:p>
            <a:r>
              <a:rPr lang="en-US" dirty="0"/>
              <a:t>Possibly linked to Lewy Bodies in the right temporal lobe</a:t>
            </a:r>
          </a:p>
        </p:txBody>
      </p:sp>
    </p:spTree>
    <p:extLst>
      <p:ext uri="{BB962C8B-B14F-4D97-AF65-F5344CB8AC3E}">
        <p14:creationId xmlns:p14="http://schemas.microsoft.com/office/powerpoint/2010/main" val="134901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800" dirty="0"/>
              <a:t>Assessing Visual Hallucinations </a:t>
            </a:r>
          </a:p>
        </p:txBody>
      </p:sp>
      <p:sp>
        <p:nvSpPr>
          <p:cNvPr id="20483" name="Rectangle 3"/>
          <p:cNvSpPr>
            <a:spLocks noGrp="1" noChangeArrowheads="1"/>
          </p:cNvSpPr>
          <p:nvPr>
            <p:ph idx="1"/>
          </p:nvPr>
        </p:nvSpPr>
        <p:spPr/>
        <p:txBody>
          <a:bodyPr>
            <a:normAutofit/>
          </a:bodyPr>
          <a:lstStyle/>
          <a:p>
            <a:pPr eaLnBrk="1" hangingPunct="1">
              <a:lnSpc>
                <a:spcPct val="80000"/>
              </a:lnSpc>
            </a:pPr>
            <a:endParaRPr lang="en-US" altLang="en-US" sz="1600" dirty="0"/>
          </a:p>
          <a:p>
            <a:pPr lvl="1" eaLnBrk="1" hangingPunct="1">
              <a:lnSpc>
                <a:spcPct val="80000"/>
              </a:lnSpc>
            </a:pPr>
            <a:r>
              <a:rPr lang="en-US" altLang="en-US" sz="1800" dirty="0"/>
              <a:t>Management recommendations differ depending on assessment findings</a:t>
            </a:r>
          </a:p>
          <a:p>
            <a:pPr lvl="2">
              <a:lnSpc>
                <a:spcPct val="80000"/>
              </a:lnSpc>
            </a:pPr>
            <a:r>
              <a:rPr lang="en-US" altLang="en-US" sz="1600" dirty="0"/>
              <a:t>What is the content of the hallucination, and how frequently does it occur?</a:t>
            </a:r>
          </a:p>
          <a:p>
            <a:pPr lvl="2">
              <a:lnSpc>
                <a:spcPct val="80000"/>
              </a:lnSpc>
            </a:pPr>
            <a:r>
              <a:rPr lang="en-US" altLang="en-US" sz="1600" dirty="0"/>
              <a:t>Is there any pattern to the occurrence (time of day, specific room, </a:t>
            </a:r>
            <a:r>
              <a:rPr lang="en-US" altLang="en-US" sz="1600" dirty="0" err="1"/>
              <a:t>etc</a:t>
            </a:r>
            <a:r>
              <a:rPr lang="en-US" altLang="en-US" sz="1600" dirty="0"/>
              <a:t>)?</a:t>
            </a:r>
          </a:p>
          <a:p>
            <a:pPr lvl="2">
              <a:lnSpc>
                <a:spcPct val="80000"/>
              </a:lnSpc>
            </a:pPr>
            <a:r>
              <a:rPr lang="en-US" altLang="en-US" sz="1600" dirty="0"/>
              <a:t>Is the person bothered by the hallucinations? </a:t>
            </a:r>
          </a:p>
          <a:p>
            <a:pPr lvl="2">
              <a:lnSpc>
                <a:spcPct val="80000"/>
              </a:lnSpc>
            </a:pPr>
            <a:r>
              <a:rPr lang="en-US" altLang="en-US" sz="1600" dirty="0"/>
              <a:t>Does the person have intact reality testing? </a:t>
            </a:r>
            <a:endParaRPr lang="en-US" altLang="en-US" sz="1500" dirty="0"/>
          </a:p>
          <a:p>
            <a:pPr eaLnBrk="1" hangingPunct="1">
              <a:lnSpc>
                <a:spcPct val="80000"/>
              </a:lnSpc>
            </a:pPr>
            <a:endParaRPr lang="en-US" altLang="en-US" sz="1600" dirty="0"/>
          </a:p>
          <a:p>
            <a:pPr eaLnBrk="1" hangingPunct="1">
              <a:lnSpc>
                <a:spcPct val="80000"/>
              </a:lnSpc>
            </a:pPr>
            <a:endParaRPr lang="en-US" altLang="en-US" sz="1600" dirty="0"/>
          </a:p>
        </p:txBody>
      </p:sp>
    </p:spTree>
    <p:extLst>
      <p:ext uri="{BB962C8B-B14F-4D97-AF65-F5344CB8AC3E}">
        <p14:creationId xmlns:p14="http://schemas.microsoft.com/office/powerpoint/2010/main" val="424681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Tools to treat Visual Hallucinations </a:t>
            </a:r>
            <a:r>
              <a:rPr lang="mr-IN" dirty="0"/>
              <a:t>–</a:t>
            </a:r>
            <a:r>
              <a:rPr lang="en-US" dirty="0"/>
              <a:t> Part 1</a:t>
            </a:r>
          </a:p>
        </p:txBody>
      </p:sp>
      <p:sp>
        <p:nvSpPr>
          <p:cNvPr id="3" name="Content Placeholder 2"/>
          <p:cNvSpPr>
            <a:spLocks noGrp="1"/>
          </p:cNvSpPr>
          <p:nvPr>
            <p:ph idx="1"/>
          </p:nvPr>
        </p:nvSpPr>
        <p:spPr/>
        <p:txBody>
          <a:bodyPr>
            <a:normAutofit/>
          </a:bodyPr>
          <a:lstStyle/>
          <a:p>
            <a:pPr lvl="1">
              <a:lnSpc>
                <a:spcPct val="80000"/>
              </a:lnSpc>
            </a:pPr>
            <a:r>
              <a:rPr lang="en-US" altLang="en-US" sz="1800" dirty="0"/>
              <a:t>Medication</a:t>
            </a:r>
          </a:p>
          <a:p>
            <a:pPr lvl="2">
              <a:lnSpc>
                <a:spcPct val="80000"/>
              </a:lnSpc>
            </a:pPr>
            <a:r>
              <a:rPr lang="en-US" altLang="en-US" sz="1800" dirty="0"/>
              <a:t>Acetylcholinesterase inhibitors (memory medication) may be helpful</a:t>
            </a:r>
          </a:p>
          <a:p>
            <a:pPr lvl="2">
              <a:lnSpc>
                <a:spcPct val="80000"/>
              </a:lnSpc>
            </a:pPr>
            <a:r>
              <a:rPr lang="en-US" sz="1800" dirty="0"/>
              <a:t>Other meds may include anxiety medication for use if there is distress</a:t>
            </a:r>
          </a:p>
          <a:p>
            <a:pPr lvl="2">
              <a:lnSpc>
                <a:spcPct val="80000"/>
              </a:lnSpc>
            </a:pPr>
            <a:r>
              <a:rPr lang="en-US" sz="1800" dirty="0"/>
              <a:t>Antipsychotic meds are rarely used</a:t>
            </a:r>
            <a:endParaRPr lang="en-US" altLang="en-US" sz="1800" dirty="0"/>
          </a:p>
          <a:p>
            <a:pPr lvl="2">
              <a:lnSpc>
                <a:spcPct val="80000"/>
              </a:lnSpc>
            </a:pPr>
            <a:r>
              <a:rPr lang="en-US" sz="1800" dirty="0"/>
              <a:t>Antidepressants may help with mood symptoms; clonazepam can help with REM sleep disorder</a:t>
            </a:r>
            <a:endParaRPr lang="en-US" altLang="en-US" sz="1800" dirty="0"/>
          </a:p>
        </p:txBody>
      </p:sp>
    </p:spTree>
    <p:extLst>
      <p:ext uri="{BB962C8B-B14F-4D97-AF65-F5344CB8AC3E}">
        <p14:creationId xmlns:p14="http://schemas.microsoft.com/office/powerpoint/2010/main" val="117145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Tools to treat Visual Hallucinations </a:t>
            </a:r>
            <a:r>
              <a:rPr lang="mr-IN" dirty="0"/>
              <a:t>–</a:t>
            </a:r>
            <a:r>
              <a:rPr lang="en-US" dirty="0"/>
              <a:t> Part 2</a:t>
            </a:r>
          </a:p>
        </p:txBody>
      </p:sp>
      <p:sp>
        <p:nvSpPr>
          <p:cNvPr id="3" name="Content Placeholder 2"/>
          <p:cNvSpPr>
            <a:spLocks noGrp="1"/>
          </p:cNvSpPr>
          <p:nvPr>
            <p:ph idx="1"/>
          </p:nvPr>
        </p:nvSpPr>
        <p:spPr/>
        <p:txBody>
          <a:bodyPr>
            <a:normAutofit/>
          </a:bodyPr>
          <a:lstStyle/>
          <a:p>
            <a:pPr lvl="1">
              <a:lnSpc>
                <a:spcPct val="80000"/>
              </a:lnSpc>
            </a:pPr>
            <a:r>
              <a:rPr lang="en-US" altLang="en-US" sz="2000" dirty="0"/>
              <a:t>Education</a:t>
            </a:r>
          </a:p>
          <a:p>
            <a:pPr lvl="2">
              <a:lnSpc>
                <a:spcPct val="80000"/>
              </a:lnSpc>
            </a:pPr>
            <a:r>
              <a:rPr lang="en-US" altLang="en-US" sz="2000" dirty="0"/>
              <a:t>Pt education depends on reality testing</a:t>
            </a:r>
          </a:p>
          <a:p>
            <a:pPr lvl="3">
              <a:lnSpc>
                <a:spcPct val="80000"/>
              </a:lnSpc>
            </a:pPr>
            <a:r>
              <a:rPr lang="en-US" altLang="en-US" sz="1800" dirty="0"/>
              <a:t>If intact = movie analogy</a:t>
            </a:r>
          </a:p>
          <a:p>
            <a:pPr lvl="3">
              <a:lnSpc>
                <a:spcPct val="80000"/>
              </a:lnSpc>
            </a:pPr>
            <a:r>
              <a:rPr lang="en-US" altLang="en-US" sz="1800" dirty="0"/>
              <a:t>If not intact = distraction, “balanced validation,” manage any distress</a:t>
            </a:r>
          </a:p>
          <a:p>
            <a:pPr lvl="2">
              <a:lnSpc>
                <a:spcPct val="80000"/>
              </a:lnSpc>
            </a:pPr>
            <a:r>
              <a:rPr lang="en-US" altLang="en-US" sz="2000" dirty="0"/>
              <a:t>Family education about the reason for visual hallucinations</a:t>
            </a:r>
          </a:p>
          <a:p>
            <a:pPr lvl="1">
              <a:lnSpc>
                <a:spcPct val="80000"/>
              </a:lnSpc>
            </a:pPr>
            <a:r>
              <a:rPr lang="en-US" altLang="en-US" sz="2000" dirty="0"/>
              <a:t>Other tools</a:t>
            </a:r>
          </a:p>
          <a:p>
            <a:pPr lvl="2">
              <a:lnSpc>
                <a:spcPct val="80000"/>
              </a:lnSpc>
            </a:pPr>
            <a:r>
              <a:rPr lang="en-US" sz="2000" dirty="0"/>
              <a:t>Ensure corrected vision</a:t>
            </a:r>
          </a:p>
          <a:p>
            <a:pPr lvl="2">
              <a:lnSpc>
                <a:spcPct val="80000"/>
              </a:lnSpc>
            </a:pPr>
            <a:r>
              <a:rPr lang="en-US" sz="2000" dirty="0"/>
              <a:t>Experiment with more light vs. no light; night lights</a:t>
            </a:r>
            <a:endParaRPr lang="en-US" altLang="en-US" sz="2000" dirty="0"/>
          </a:p>
          <a:p>
            <a:pPr lvl="1">
              <a:lnSpc>
                <a:spcPct val="80000"/>
              </a:lnSpc>
            </a:pPr>
            <a:endParaRPr lang="en-US" dirty="0"/>
          </a:p>
        </p:txBody>
      </p:sp>
    </p:spTree>
    <p:extLst>
      <p:ext uri="{BB962C8B-B14F-4D97-AF65-F5344CB8AC3E}">
        <p14:creationId xmlns:p14="http://schemas.microsoft.com/office/powerpoint/2010/main" val="370850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for cognitive symptoms</a:t>
            </a:r>
          </a:p>
        </p:txBody>
      </p:sp>
      <p:sp>
        <p:nvSpPr>
          <p:cNvPr id="3" name="Content Placeholder 2"/>
          <p:cNvSpPr>
            <a:spLocks noGrp="1"/>
          </p:cNvSpPr>
          <p:nvPr>
            <p:ph idx="1"/>
          </p:nvPr>
        </p:nvSpPr>
        <p:spPr/>
        <p:txBody>
          <a:bodyPr/>
          <a:lstStyle/>
          <a:p>
            <a:r>
              <a:rPr lang="en-US" dirty="0"/>
              <a:t>Memory medication</a:t>
            </a:r>
          </a:p>
          <a:p>
            <a:pPr lvl="1"/>
            <a:r>
              <a:rPr lang="en-US" dirty="0" err="1"/>
              <a:t>Rivastigmine</a:t>
            </a:r>
            <a:r>
              <a:rPr lang="en-US" dirty="0"/>
              <a:t> (Exelon) has greatest evidence base</a:t>
            </a:r>
          </a:p>
          <a:p>
            <a:pPr lvl="1"/>
            <a:r>
              <a:rPr lang="en-US" dirty="0"/>
              <a:t>Consider avoiding nighttime doses if increase in vivid dreams (possible medication side effect)</a:t>
            </a:r>
          </a:p>
          <a:p>
            <a:pPr lvl="1"/>
            <a:r>
              <a:rPr lang="en-US" dirty="0" err="1"/>
              <a:t>Memantine</a:t>
            </a:r>
            <a:r>
              <a:rPr lang="en-US" dirty="0"/>
              <a:t> (Namenda) shown helpful in 1 of 4 studies</a:t>
            </a:r>
          </a:p>
        </p:txBody>
      </p:sp>
    </p:spTree>
    <p:extLst>
      <p:ext uri="{BB962C8B-B14F-4D97-AF65-F5344CB8AC3E}">
        <p14:creationId xmlns:p14="http://schemas.microsoft.com/office/powerpoint/2010/main" val="312896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for psychiatric symptoms</a:t>
            </a:r>
          </a:p>
        </p:txBody>
      </p:sp>
      <p:sp>
        <p:nvSpPr>
          <p:cNvPr id="3" name="Content Placeholder 2"/>
          <p:cNvSpPr>
            <a:spLocks noGrp="1"/>
          </p:cNvSpPr>
          <p:nvPr>
            <p:ph idx="1"/>
          </p:nvPr>
        </p:nvSpPr>
        <p:spPr/>
        <p:txBody>
          <a:bodyPr/>
          <a:lstStyle/>
          <a:p>
            <a:r>
              <a:rPr lang="en-US" dirty="0"/>
              <a:t>Anxiety and depression may predate cognitive and motor symptoms by decades</a:t>
            </a:r>
          </a:p>
          <a:p>
            <a:r>
              <a:rPr lang="en-US" dirty="0"/>
              <a:t>Depression</a:t>
            </a:r>
          </a:p>
          <a:p>
            <a:pPr lvl="1"/>
            <a:r>
              <a:rPr lang="en-US" dirty="0"/>
              <a:t>May be helped by Exelon</a:t>
            </a:r>
          </a:p>
          <a:p>
            <a:pPr lvl="1"/>
            <a:r>
              <a:rPr lang="en-US" dirty="0"/>
              <a:t>SSRIs = mixed results</a:t>
            </a:r>
          </a:p>
          <a:p>
            <a:pPr lvl="1"/>
            <a:r>
              <a:rPr lang="en-US" dirty="0"/>
              <a:t>Electroconvulsive therapy and transcranial magnetic stimulation have been shown effective, but are rarely used</a:t>
            </a:r>
          </a:p>
          <a:p>
            <a:r>
              <a:rPr lang="en-US" dirty="0"/>
              <a:t>Anxiety</a:t>
            </a:r>
          </a:p>
          <a:p>
            <a:pPr lvl="1"/>
            <a:r>
              <a:rPr lang="en-US" dirty="0"/>
              <a:t>Anxiolytic medication may help </a:t>
            </a:r>
          </a:p>
        </p:txBody>
      </p:sp>
    </p:spTree>
    <p:extLst>
      <p:ext uri="{BB962C8B-B14F-4D97-AF65-F5344CB8AC3E}">
        <p14:creationId xmlns:p14="http://schemas.microsoft.com/office/powerpoint/2010/main" val="1822807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for motor symptoms</a:t>
            </a:r>
          </a:p>
        </p:txBody>
      </p:sp>
      <p:sp>
        <p:nvSpPr>
          <p:cNvPr id="3" name="Content Placeholder 2"/>
          <p:cNvSpPr>
            <a:spLocks noGrp="1"/>
          </p:cNvSpPr>
          <p:nvPr>
            <p:ph idx="1"/>
          </p:nvPr>
        </p:nvSpPr>
        <p:spPr/>
        <p:txBody>
          <a:bodyPr/>
          <a:lstStyle/>
          <a:p>
            <a:r>
              <a:rPr lang="en-US" dirty="0"/>
              <a:t>Physical therapy</a:t>
            </a:r>
          </a:p>
          <a:p>
            <a:r>
              <a:rPr lang="en-US" dirty="0"/>
              <a:t>Home safety modification (especially fall prevention)</a:t>
            </a:r>
          </a:p>
          <a:p>
            <a:r>
              <a:rPr lang="en-US" dirty="0"/>
              <a:t>Medications used in PD (e.g. Levodopa/Carbidopa) are usually less effective in LBD, and could increase neuropsychiatric symptoms, but can be used </a:t>
            </a:r>
          </a:p>
          <a:p>
            <a:endParaRPr lang="en-US" dirty="0"/>
          </a:p>
        </p:txBody>
      </p:sp>
    </p:spTree>
    <p:extLst>
      <p:ext uri="{BB962C8B-B14F-4D97-AF65-F5344CB8AC3E}">
        <p14:creationId xmlns:p14="http://schemas.microsoft.com/office/powerpoint/2010/main" val="351366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sleep problems</a:t>
            </a:r>
          </a:p>
        </p:txBody>
      </p:sp>
      <p:sp>
        <p:nvSpPr>
          <p:cNvPr id="3" name="Content Placeholder 2"/>
          <p:cNvSpPr>
            <a:spLocks noGrp="1"/>
          </p:cNvSpPr>
          <p:nvPr>
            <p:ph idx="1"/>
          </p:nvPr>
        </p:nvSpPr>
        <p:spPr/>
        <p:txBody>
          <a:bodyPr>
            <a:normAutofit/>
          </a:bodyPr>
          <a:lstStyle/>
          <a:p>
            <a:r>
              <a:rPr lang="en-US" dirty="0"/>
              <a:t>REM Sleep Disorder</a:t>
            </a:r>
          </a:p>
          <a:p>
            <a:pPr lvl="1"/>
            <a:r>
              <a:rPr lang="en-US" dirty="0"/>
              <a:t>Behavioral strategies</a:t>
            </a:r>
          </a:p>
          <a:p>
            <a:pPr lvl="1"/>
            <a:r>
              <a:rPr lang="en-US" dirty="0"/>
              <a:t>Melatonin </a:t>
            </a:r>
          </a:p>
          <a:p>
            <a:pPr lvl="1"/>
            <a:r>
              <a:rPr lang="en-US" dirty="0"/>
              <a:t>Clonazepam</a:t>
            </a:r>
          </a:p>
          <a:p>
            <a:r>
              <a:rPr lang="en-US" dirty="0"/>
              <a:t>Excessive daytime sleepiness</a:t>
            </a:r>
          </a:p>
          <a:p>
            <a:pPr lvl="1"/>
            <a:r>
              <a:rPr lang="en-US" dirty="0"/>
              <a:t>Decrease sedating meds</a:t>
            </a:r>
          </a:p>
          <a:p>
            <a:pPr lvl="1"/>
            <a:r>
              <a:rPr lang="en-US" dirty="0"/>
              <a:t>Rule out primary sleep disorders</a:t>
            </a:r>
          </a:p>
          <a:p>
            <a:pPr lvl="1"/>
            <a:r>
              <a:rPr lang="en-US" dirty="0"/>
              <a:t>Caffeine</a:t>
            </a:r>
          </a:p>
          <a:p>
            <a:pPr lvl="1"/>
            <a:r>
              <a:rPr lang="en-US" dirty="0"/>
              <a:t>Mixed evidence for Ritalin</a:t>
            </a:r>
          </a:p>
          <a:p>
            <a:pPr marL="457200" lvl="1" indent="0">
              <a:buNone/>
            </a:pPr>
            <a:endParaRPr lang="en-US" dirty="0"/>
          </a:p>
        </p:txBody>
      </p:sp>
    </p:spTree>
    <p:extLst>
      <p:ext uri="{BB962C8B-B14F-4D97-AF65-F5344CB8AC3E}">
        <p14:creationId xmlns:p14="http://schemas.microsoft.com/office/powerpoint/2010/main" val="2391928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Frontotemporal Dementia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0846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Frontotemporal</a:t>
            </a:r>
            <a:r>
              <a:rPr lang="en-US" sz="4000" dirty="0"/>
              <a:t> Dementia (FTD)</a:t>
            </a:r>
          </a:p>
        </p:txBody>
      </p:sp>
      <p:sp>
        <p:nvSpPr>
          <p:cNvPr id="3" name="Content Placeholder 2"/>
          <p:cNvSpPr>
            <a:spLocks noGrp="1"/>
          </p:cNvSpPr>
          <p:nvPr>
            <p:ph idx="1"/>
          </p:nvPr>
        </p:nvSpPr>
        <p:spPr/>
        <p:txBody>
          <a:bodyPr/>
          <a:lstStyle/>
          <a:p>
            <a:r>
              <a:rPr lang="en-US" dirty="0"/>
              <a:t>Dementia that begins in the frontal lobe, temporal lobe, or both</a:t>
            </a:r>
          </a:p>
          <a:p>
            <a:pPr marL="0" indent="0">
              <a:buNone/>
            </a:pPr>
            <a:endParaRPr lang="en-US" dirty="0"/>
          </a:p>
          <a:p>
            <a:pPr marL="0" indent="0">
              <a:buNone/>
            </a:pPr>
            <a:endParaRPr lang="en-US" dirty="0"/>
          </a:p>
          <a:p>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553070" cy="281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6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Tips” Toolbox</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437115"/>
            <a:ext cx="6348413" cy="332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ool box tr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29" y="1981200"/>
            <a:ext cx="8762341" cy="4594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4343400"/>
            <a:ext cx="1447800" cy="954107"/>
          </a:xfrm>
          <a:prstGeom prst="rect">
            <a:avLst/>
          </a:prstGeom>
          <a:noFill/>
        </p:spPr>
        <p:txBody>
          <a:bodyPr wrap="square" rtlCol="0">
            <a:spAutoFit/>
          </a:bodyPr>
          <a:lstStyle/>
          <a:p>
            <a:r>
              <a:rPr lang="en-US" sz="2800" dirty="0">
                <a:solidFill>
                  <a:schemeClr val="bg1"/>
                </a:solidFill>
              </a:rPr>
              <a:t>General </a:t>
            </a:r>
          </a:p>
          <a:p>
            <a:r>
              <a:rPr lang="en-US" sz="2800" dirty="0">
                <a:solidFill>
                  <a:schemeClr val="bg1"/>
                </a:solidFill>
              </a:rPr>
              <a:t>  Tools</a:t>
            </a:r>
            <a:endParaRPr lang="en-US" dirty="0">
              <a:solidFill>
                <a:schemeClr val="bg1"/>
              </a:solidFill>
            </a:endParaRPr>
          </a:p>
        </p:txBody>
      </p:sp>
      <p:sp>
        <p:nvSpPr>
          <p:cNvPr id="5" name="TextBox 4"/>
          <p:cNvSpPr txBox="1"/>
          <p:nvPr/>
        </p:nvSpPr>
        <p:spPr>
          <a:xfrm>
            <a:off x="2045262" y="3631981"/>
            <a:ext cx="779381" cy="646331"/>
          </a:xfrm>
          <a:prstGeom prst="rect">
            <a:avLst/>
          </a:prstGeom>
          <a:noFill/>
        </p:spPr>
        <p:txBody>
          <a:bodyPr wrap="none" rtlCol="0">
            <a:spAutoFit/>
          </a:bodyPr>
          <a:lstStyle/>
          <a:p>
            <a:r>
              <a:rPr lang="en-US" dirty="0">
                <a:solidFill>
                  <a:schemeClr val="bg1"/>
                </a:solidFill>
              </a:rPr>
              <a:t>  LBD</a:t>
            </a:r>
          </a:p>
          <a:p>
            <a:r>
              <a:rPr lang="en-US" dirty="0">
                <a:solidFill>
                  <a:schemeClr val="bg1"/>
                </a:solidFill>
              </a:rPr>
              <a:t> Tools</a:t>
            </a:r>
            <a:endParaRPr lang="en-US" dirty="0"/>
          </a:p>
        </p:txBody>
      </p:sp>
      <p:sp>
        <p:nvSpPr>
          <p:cNvPr id="6" name="Rectangle 5"/>
          <p:cNvSpPr/>
          <p:nvPr/>
        </p:nvSpPr>
        <p:spPr>
          <a:xfrm>
            <a:off x="5181600" y="4020234"/>
            <a:ext cx="838200" cy="646331"/>
          </a:xfrm>
          <a:prstGeom prst="rect">
            <a:avLst/>
          </a:prstGeom>
        </p:spPr>
        <p:txBody>
          <a:bodyPr wrap="square">
            <a:spAutoFit/>
          </a:bodyPr>
          <a:lstStyle/>
          <a:p>
            <a:r>
              <a:rPr lang="en-US" dirty="0">
                <a:solidFill>
                  <a:schemeClr val="bg1"/>
                </a:solidFill>
              </a:rPr>
              <a:t>  VD</a:t>
            </a:r>
          </a:p>
          <a:p>
            <a:r>
              <a:rPr lang="en-US" dirty="0">
                <a:solidFill>
                  <a:schemeClr val="bg1"/>
                </a:solidFill>
              </a:rPr>
              <a:t> Tools</a:t>
            </a:r>
            <a:endParaRPr lang="en-US" dirty="0"/>
          </a:p>
        </p:txBody>
      </p:sp>
      <p:sp>
        <p:nvSpPr>
          <p:cNvPr id="7" name="Rectangle 6"/>
          <p:cNvSpPr/>
          <p:nvPr/>
        </p:nvSpPr>
        <p:spPr>
          <a:xfrm>
            <a:off x="5638800" y="3200400"/>
            <a:ext cx="762000" cy="646331"/>
          </a:xfrm>
          <a:prstGeom prst="rect">
            <a:avLst/>
          </a:prstGeom>
        </p:spPr>
        <p:txBody>
          <a:bodyPr wrap="square">
            <a:spAutoFit/>
          </a:bodyPr>
          <a:lstStyle/>
          <a:p>
            <a:r>
              <a:rPr lang="en-US" dirty="0">
                <a:solidFill>
                  <a:schemeClr val="bg1"/>
                </a:solidFill>
              </a:rPr>
              <a:t>  FTD</a:t>
            </a:r>
          </a:p>
          <a:p>
            <a:r>
              <a:rPr lang="en-US" dirty="0">
                <a:solidFill>
                  <a:schemeClr val="bg1"/>
                </a:solidFill>
              </a:rPr>
              <a:t> Tools</a:t>
            </a:r>
            <a:endParaRPr lang="en-US" dirty="0"/>
          </a:p>
        </p:txBody>
      </p:sp>
    </p:spTree>
    <p:extLst>
      <p:ext uri="{BB962C8B-B14F-4D97-AF65-F5344CB8AC3E}">
        <p14:creationId xmlns:p14="http://schemas.microsoft.com/office/powerpoint/2010/main" val="28070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FTD Overview</a:t>
            </a:r>
          </a:p>
        </p:txBody>
      </p:sp>
      <p:sp>
        <p:nvSpPr>
          <p:cNvPr id="3" name="Content Placeholder 2"/>
          <p:cNvSpPr>
            <a:spLocks noGrp="1"/>
          </p:cNvSpPr>
          <p:nvPr>
            <p:ph idx="1"/>
          </p:nvPr>
        </p:nvSpPr>
        <p:spPr/>
        <p:txBody>
          <a:bodyPr>
            <a:normAutofit fontScale="25000" lnSpcReduction="20000"/>
          </a:bodyPr>
          <a:lstStyle/>
          <a:p>
            <a:endParaRPr lang="en-US" sz="5500" dirty="0"/>
          </a:p>
          <a:p>
            <a:r>
              <a:rPr lang="en-US" sz="5500" dirty="0"/>
              <a:t>Progressive decline in behavior and personality and/or language, resulting in significant impairment in social and daily activities, and increasing dependence on caregivers</a:t>
            </a:r>
          </a:p>
          <a:p>
            <a:r>
              <a:rPr lang="en-US" sz="5500" dirty="0"/>
              <a:t>FTD is the cause of 10-20% of all dementias</a:t>
            </a:r>
          </a:p>
          <a:p>
            <a:r>
              <a:rPr lang="en-US" sz="5500" dirty="0"/>
              <a:t>As common as Alzheimer’s dementia in individuals &lt;65 years old (average age of onset is 57)</a:t>
            </a:r>
          </a:p>
          <a:p>
            <a:r>
              <a:rPr lang="en-US" sz="5500" dirty="0"/>
              <a:t>Life expectancy = 7-13 years (ranges from 2-20)</a:t>
            </a:r>
          </a:p>
          <a:p>
            <a:r>
              <a:rPr lang="en-US" sz="5500" dirty="0"/>
              <a:t>Causes: Unknown in most cases, though some studies show abnormal protein deposits and genetic risk factors</a:t>
            </a:r>
          </a:p>
          <a:p>
            <a:r>
              <a:rPr lang="en-US" sz="5500" dirty="0"/>
              <a:t>Often initially misdiagnosed</a:t>
            </a:r>
          </a:p>
          <a:p>
            <a:r>
              <a:rPr lang="en-US" sz="5500" dirty="0"/>
              <a:t>No treatments to slow or stop progression, but some treatments help to manage symptoms; clinical trials are underway</a:t>
            </a:r>
          </a:p>
          <a:p>
            <a:pPr marL="0" indent="0">
              <a:buNone/>
            </a:pPr>
            <a:endParaRPr lang="en-US" dirty="0"/>
          </a:p>
          <a:p>
            <a:pPr marL="0" indent="0">
              <a:buNone/>
            </a:pPr>
            <a:r>
              <a:rPr lang="en-US" sz="2500" dirty="0"/>
              <a:t>(http://www.theaftd.org/frontotemporal-degeneration/ftd-fast-facts)</a:t>
            </a:r>
          </a:p>
          <a:p>
            <a:endParaRPr lang="en-US" dirty="0"/>
          </a:p>
          <a:p>
            <a:endParaRPr lang="en-US" dirty="0"/>
          </a:p>
        </p:txBody>
      </p:sp>
    </p:spTree>
    <p:extLst>
      <p:ext uri="{BB962C8B-B14F-4D97-AF65-F5344CB8AC3E}">
        <p14:creationId xmlns:p14="http://schemas.microsoft.com/office/powerpoint/2010/main" val="637478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Three subtypes of initial symptoms in FTD</a:t>
            </a:r>
          </a:p>
        </p:txBody>
      </p:sp>
      <p:sp>
        <p:nvSpPr>
          <p:cNvPr id="3" name="Content Placeholder 2"/>
          <p:cNvSpPr>
            <a:spLocks noGrp="1"/>
          </p:cNvSpPr>
          <p:nvPr>
            <p:ph idx="1"/>
          </p:nvPr>
        </p:nvSpPr>
        <p:spPr/>
        <p:txBody>
          <a:bodyPr>
            <a:normAutofit/>
          </a:bodyPr>
          <a:lstStyle/>
          <a:p>
            <a:r>
              <a:rPr lang="en-US" dirty="0"/>
              <a:t>Progressive behavior/personality change: changes in personality, judgment, behavior, emotions</a:t>
            </a:r>
          </a:p>
          <a:p>
            <a:endParaRPr lang="en-US" dirty="0"/>
          </a:p>
          <a:p>
            <a:r>
              <a:rPr lang="en-US" dirty="0"/>
              <a:t>Progressive language decline: changes in speaking, comprehending, reading, and writing</a:t>
            </a:r>
          </a:p>
          <a:p>
            <a:endParaRPr lang="en-US" dirty="0"/>
          </a:p>
          <a:p>
            <a:r>
              <a:rPr lang="en-US" dirty="0"/>
              <a:t>Progressive motor decline – difficulties with physical movement such as shaking, difficulty walking, frequent falls, poor coordination</a:t>
            </a:r>
          </a:p>
        </p:txBody>
      </p:sp>
    </p:spTree>
    <p:extLst>
      <p:ext uri="{BB962C8B-B14F-4D97-AF65-F5344CB8AC3E}">
        <p14:creationId xmlns:p14="http://schemas.microsoft.com/office/powerpoint/2010/main" val="3719947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FTD </a:t>
            </a:r>
          </a:p>
        </p:txBody>
      </p:sp>
      <p:sp>
        <p:nvSpPr>
          <p:cNvPr id="3" name="Content Placeholder 2"/>
          <p:cNvSpPr>
            <a:spLocks noGrp="1"/>
          </p:cNvSpPr>
          <p:nvPr>
            <p:ph idx="1"/>
          </p:nvPr>
        </p:nvSpPr>
        <p:spPr/>
        <p:txBody>
          <a:bodyPr>
            <a:normAutofit fontScale="92500" lnSpcReduction="10000"/>
          </a:bodyPr>
          <a:lstStyle/>
          <a:p>
            <a:r>
              <a:rPr lang="en-US" dirty="0"/>
              <a:t>Progressive behavior/personality decline</a:t>
            </a:r>
          </a:p>
          <a:p>
            <a:pPr lvl="1"/>
            <a:r>
              <a:rPr lang="en-US" dirty="0"/>
              <a:t>Behavioral variant FTD (</a:t>
            </a:r>
            <a:r>
              <a:rPr lang="en-US" dirty="0" err="1"/>
              <a:t>bvFTD</a:t>
            </a:r>
            <a:r>
              <a:rPr lang="en-US" dirty="0"/>
              <a:t>)</a:t>
            </a:r>
          </a:p>
          <a:p>
            <a:pPr lvl="1"/>
            <a:r>
              <a:rPr lang="en-US" dirty="0"/>
              <a:t>Temporal/frontal variant FTD (</a:t>
            </a:r>
            <a:r>
              <a:rPr lang="en-US" dirty="0" err="1"/>
              <a:t>tvFTD</a:t>
            </a:r>
            <a:r>
              <a:rPr lang="en-US" dirty="0"/>
              <a:t>, </a:t>
            </a:r>
            <a:r>
              <a:rPr lang="en-US" dirty="0" err="1"/>
              <a:t>fvFTD</a:t>
            </a:r>
            <a:r>
              <a:rPr lang="en-US" dirty="0"/>
              <a:t>)</a:t>
            </a:r>
          </a:p>
          <a:p>
            <a:pPr lvl="1"/>
            <a:r>
              <a:rPr lang="en-US" dirty="0"/>
              <a:t>Pick’s disease</a:t>
            </a:r>
          </a:p>
          <a:p>
            <a:r>
              <a:rPr lang="en-US" dirty="0"/>
              <a:t>Progressive language decline</a:t>
            </a:r>
          </a:p>
          <a:p>
            <a:pPr lvl="1"/>
            <a:r>
              <a:rPr lang="en-US" dirty="0"/>
              <a:t>Primary progressive aphasia</a:t>
            </a:r>
          </a:p>
          <a:p>
            <a:r>
              <a:rPr lang="en-US" dirty="0"/>
              <a:t>Progressive motor decline</a:t>
            </a:r>
          </a:p>
          <a:p>
            <a:pPr lvl="1"/>
            <a:r>
              <a:rPr lang="en-US" dirty="0" err="1"/>
              <a:t>Corticobasal</a:t>
            </a:r>
            <a:r>
              <a:rPr lang="en-US" dirty="0"/>
              <a:t> syndrome (CBS) </a:t>
            </a:r>
          </a:p>
          <a:p>
            <a:pPr lvl="1"/>
            <a:r>
              <a:rPr lang="en-US" dirty="0"/>
              <a:t>Progressive </a:t>
            </a:r>
            <a:r>
              <a:rPr lang="en-US" dirty="0" err="1"/>
              <a:t>supranuclear</a:t>
            </a:r>
            <a:r>
              <a:rPr lang="en-US" dirty="0"/>
              <a:t> palsy (PSP)</a:t>
            </a:r>
          </a:p>
          <a:p>
            <a:pPr lvl="1"/>
            <a:r>
              <a:rPr lang="en-US" dirty="0"/>
              <a:t>FTD with parkinsonism </a:t>
            </a:r>
          </a:p>
          <a:p>
            <a:pPr lvl="1"/>
            <a:r>
              <a:rPr lang="en-US" dirty="0"/>
              <a:t>FTD with amyotrophic lateral sclerosis (FTD-ALS)</a:t>
            </a:r>
          </a:p>
          <a:p>
            <a:pPr lvl="1"/>
            <a:endParaRPr lang="en-US" dirty="0"/>
          </a:p>
        </p:txBody>
      </p:sp>
    </p:spTree>
    <p:extLst>
      <p:ext uri="{BB962C8B-B14F-4D97-AF65-F5344CB8AC3E}">
        <p14:creationId xmlns:p14="http://schemas.microsoft.com/office/powerpoint/2010/main" val="274664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Behavioral Variant FTD (</a:t>
            </a:r>
            <a:r>
              <a:rPr lang="en-US" sz="4000" dirty="0" err="1"/>
              <a:t>BvFTD</a:t>
            </a:r>
            <a:r>
              <a:rPr lang="en-US" sz="4000" dirty="0"/>
              <a:t>)</a:t>
            </a:r>
          </a:p>
        </p:txBody>
      </p:sp>
      <p:sp>
        <p:nvSpPr>
          <p:cNvPr id="3" name="Content Placeholder 2"/>
          <p:cNvSpPr>
            <a:spLocks noGrp="1"/>
          </p:cNvSpPr>
          <p:nvPr>
            <p:ph idx="1"/>
          </p:nvPr>
        </p:nvSpPr>
        <p:spPr/>
        <p:txBody>
          <a:bodyPr>
            <a:normAutofit fontScale="77500" lnSpcReduction="20000"/>
          </a:bodyPr>
          <a:lstStyle/>
          <a:p>
            <a:r>
              <a:rPr lang="en-US" dirty="0"/>
              <a:t>The most common FTD</a:t>
            </a:r>
          </a:p>
          <a:p>
            <a:r>
              <a:rPr lang="en-US" dirty="0"/>
              <a:t>Involves changes in behavior, personality, judgment</a:t>
            </a:r>
          </a:p>
          <a:p>
            <a:r>
              <a:rPr lang="en-US" dirty="0"/>
              <a:t>Behavioral manifestations</a:t>
            </a:r>
          </a:p>
          <a:p>
            <a:pPr lvl="1"/>
            <a:r>
              <a:rPr lang="en-US" dirty="0"/>
              <a:t>Unusual behavior that is out of context for the social situation</a:t>
            </a:r>
          </a:p>
          <a:p>
            <a:pPr lvl="1"/>
            <a:r>
              <a:rPr lang="en-US" dirty="0"/>
              <a:t>Person usually does not know or care that behavior is unusual (loss of insight)</a:t>
            </a:r>
          </a:p>
          <a:p>
            <a:pPr lvl="1"/>
            <a:r>
              <a:rPr lang="en-US" dirty="0"/>
              <a:t>Reduced empathy for the feelings of others, likely due to impaired ability to recognize facial or vocal emotions</a:t>
            </a:r>
          </a:p>
          <a:p>
            <a:pPr lvl="1"/>
            <a:r>
              <a:rPr lang="en-US" dirty="0" err="1"/>
              <a:t>Hyperorality</a:t>
            </a:r>
            <a:r>
              <a:rPr lang="en-US" dirty="0"/>
              <a:t> (excessive eating, often of sweet foods)</a:t>
            </a:r>
          </a:p>
          <a:p>
            <a:pPr lvl="1"/>
            <a:r>
              <a:rPr lang="en-US" dirty="0"/>
              <a:t>Disinhibition</a:t>
            </a:r>
          </a:p>
          <a:p>
            <a:pPr lvl="1"/>
            <a:r>
              <a:rPr lang="en-US" dirty="0"/>
              <a:t>Impulsivity</a:t>
            </a:r>
          </a:p>
          <a:p>
            <a:pPr lvl="1"/>
            <a:r>
              <a:rPr lang="en-US" dirty="0"/>
              <a:t>Lack of initiation</a:t>
            </a:r>
          </a:p>
          <a:p>
            <a:pPr lvl="1"/>
            <a:r>
              <a:rPr lang="en-US" dirty="0"/>
              <a:t>Social withdrawal</a:t>
            </a:r>
          </a:p>
          <a:p>
            <a:r>
              <a:rPr lang="en-US" dirty="0"/>
              <a:t>Cognitive domains impacted: executive functioning/EF (planning, mental flexibility, speeded strategic tasks including verbal and nonverbal fluency); memory initially stronger than EF</a:t>
            </a:r>
          </a:p>
        </p:txBody>
      </p:sp>
    </p:spTree>
    <p:extLst>
      <p:ext uri="{BB962C8B-B14F-4D97-AF65-F5344CB8AC3E}">
        <p14:creationId xmlns:p14="http://schemas.microsoft.com/office/powerpoint/2010/main" val="2624181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3 Subtypes of Language – related FTD/Primary Progressive Aphasia (PPA)</a:t>
            </a:r>
          </a:p>
        </p:txBody>
      </p:sp>
      <p:sp>
        <p:nvSpPr>
          <p:cNvPr id="3" name="Content Placeholder 2"/>
          <p:cNvSpPr>
            <a:spLocks noGrp="1"/>
          </p:cNvSpPr>
          <p:nvPr>
            <p:ph idx="1"/>
          </p:nvPr>
        </p:nvSpPr>
        <p:spPr/>
        <p:txBody>
          <a:bodyPr>
            <a:normAutofit/>
          </a:bodyPr>
          <a:lstStyle/>
          <a:p>
            <a:pPr lvl="1"/>
            <a:r>
              <a:rPr lang="en-US" dirty="0" err="1"/>
              <a:t>Logopenic</a:t>
            </a:r>
            <a:r>
              <a:rPr lang="en-US" dirty="0"/>
              <a:t> PPA– Changes in the ability to use language to communicate with others through speaking, reading, writing, and comprehending what others are saying. Symptoms often include problems with word finding, and hesitations/pauses while speaking</a:t>
            </a:r>
          </a:p>
          <a:p>
            <a:pPr marL="274320" lvl="1" indent="0">
              <a:buNone/>
            </a:pPr>
            <a:endParaRPr lang="en-US" dirty="0"/>
          </a:p>
          <a:p>
            <a:pPr lvl="1"/>
            <a:r>
              <a:rPr lang="en-US" dirty="0" err="1"/>
              <a:t>Agrammatic</a:t>
            </a:r>
            <a:r>
              <a:rPr lang="en-US" dirty="0"/>
              <a:t> PPA (Progressive </a:t>
            </a:r>
            <a:r>
              <a:rPr lang="en-US" dirty="0" err="1"/>
              <a:t>nonfluent</a:t>
            </a:r>
            <a:r>
              <a:rPr lang="en-US" dirty="0"/>
              <a:t> aphasia) – omitting words that link nouns and verbs (such as to, from, the); difficulty swallowing</a:t>
            </a:r>
          </a:p>
          <a:p>
            <a:pPr marL="274320" lvl="1" indent="0">
              <a:buNone/>
            </a:pPr>
            <a:endParaRPr lang="en-US" dirty="0"/>
          </a:p>
          <a:p>
            <a:pPr lvl="1"/>
            <a:r>
              <a:rPr lang="en-US" dirty="0"/>
              <a:t>Semantic PPA (semantic dementia) – difficulty understanding words or recognizing familiar objects and people</a:t>
            </a:r>
          </a:p>
          <a:p>
            <a:endParaRPr lang="en-US" dirty="0"/>
          </a:p>
        </p:txBody>
      </p:sp>
    </p:spTree>
    <p:extLst>
      <p:ext uri="{BB962C8B-B14F-4D97-AF65-F5344CB8AC3E}">
        <p14:creationId xmlns:p14="http://schemas.microsoft.com/office/powerpoint/2010/main" val="219031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FTD Management Strategies</a:t>
            </a:r>
          </a:p>
        </p:txBody>
      </p:sp>
      <p:sp>
        <p:nvSpPr>
          <p:cNvPr id="3" name="Content Placeholder 2"/>
          <p:cNvSpPr>
            <a:spLocks noGrp="1"/>
          </p:cNvSpPr>
          <p:nvPr>
            <p:ph idx="1"/>
          </p:nvPr>
        </p:nvSpPr>
        <p:spPr/>
        <p:txBody>
          <a:bodyPr>
            <a:normAutofit/>
          </a:bodyPr>
          <a:lstStyle/>
          <a:p>
            <a:r>
              <a:rPr lang="en-US" dirty="0"/>
              <a:t>Get an accurate diagnosis </a:t>
            </a:r>
          </a:p>
          <a:p>
            <a:r>
              <a:rPr lang="en-US" dirty="0"/>
              <a:t>Establish a daily routine</a:t>
            </a:r>
          </a:p>
          <a:p>
            <a:r>
              <a:rPr lang="en-US" dirty="0"/>
              <a:t>Address any safety issues</a:t>
            </a:r>
          </a:p>
          <a:p>
            <a:r>
              <a:rPr lang="en-US" dirty="0"/>
              <a:t>Attempt to manage symptoms with behavioral interventions if possible</a:t>
            </a:r>
          </a:p>
          <a:p>
            <a:r>
              <a:rPr lang="en-US" dirty="0"/>
              <a:t>Medications may be helpful with depression or delusions</a:t>
            </a:r>
          </a:p>
          <a:p>
            <a:r>
              <a:rPr lang="en-US" dirty="0"/>
              <a:t>Caution: some memory meds (</a:t>
            </a:r>
            <a:r>
              <a:rPr lang="en-US" dirty="0" err="1"/>
              <a:t>acetylcholinesterase</a:t>
            </a:r>
            <a:r>
              <a:rPr lang="en-US" dirty="0"/>
              <a:t> inhibitors) can worsen symptoms</a:t>
            </a:r>
          </a:p>
          <a:p>
            <a:r>
              <a:rPr lang="en-US" dirty="0"/>
              <a:t>Encourage </a:t>
            </a:r>
            <a:r>
              <a:rPr lang="en-US" dirty="0" err="1"/>
              <a:t>pt</a:t>
            </a:r>
            <a:r>
              <a:rPr lang="en-US" dirty="0"/>
              <a:t> to connect with agencies (</a:t>
            </a:r>
            <a:r>
              <a:rPr lang="en-US" dirty="0" err="1"/>
              <a:t>Alz</a:t>
            </a:r>
            <a:r>
              <a:rPr lang="en-US" dirty="0"/>
              <a:t> Assn, The Association for </a:t>
            </a:r>
            <a:r>
              <a:rPr lang="en-US" dirty="0" err="1"/>
              <a:t>Frontotemporal</a:t>
            </a:r>
            <a:r>
              <a:rPr lang="en-US" dirty="0"/>
              <a:t> Dementias) for education, access to resources, and support </a:t>
            </a:r>
          </a:p>
          <a:p>
            <a:pPr marL="0" indent="0">
              <a:buNone/>
            </a:pPr>
            <a:endParaRPr lang="en-US" dirty="0"/>
          </a:p>
          <a:p>
            <a:endParaRPr lang="en-US" dirty="0"/>
          </a:p>
        </p:txBody>
      </p:sp>
    </p:spTree>
    <p:extLst>
      <p:ext uri="{BB962C8B-B14F-4D97-AF65-F5344CB8AC3E}">
        <p14:creationId xmlns:p14="http://schemas.microsoft.com/office/powerpoint/2010/main" val="160759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FTD Resources and Support</a:t>
            </a:r>
          </a:p>
        </p:txBody>
      </p:sp>
      <p:sp>
        <p:nvSpPr>
          <p:cNvPr id="3" name="Content Placeholder 2"/>
          <p:cNvSpPr>
            <a:spLocks noGrp="1"/>
          </p:cNvSpPr>
          <p:nvPr>
            <p:ph idx="1"/>
          </p:nvPr>
        </p:nvSpPr>
        <p:spPr/>
        <p:txBody>
          <a:bodyPr>
            <a:normAutofit/>
          </a:bodyPr>
          <a:lstStyle/>
          <a:p>
            <a:endParaRPr lang="en-US" u="sng" dirty="0">
              <a:hlinkClick r:id="rId2"/>
            </a:endParaRPr>
          </a:p>
          <a:p>
            <a:r>
              <a:rPr lang="en-US" dirty="0"/>
              <a:t>The Association for </a:t>
            </a:r>
            <a:r>
              <a:rPr lang="en-US" dirty="0" err="1"/>
              <a:t>Frontotemporal</a:t>
            </a:r>
            <a:r>
              <a:rPr lang="en-US" dirty="0"/>
              <a:t> Dementias </a:t>
            </a:r>
            <a:r>
              <a:rPr lang="en-US" u="sng" dirty="0">
                <a:hlinkClick r:id="rId2"/>
              </a:rPr>
              <a:t>http://www.theaftd.org/frontotemporal-degeneration/disorders</a:t>
            </a:r>
            <a:endParaRPr lang="en-US" u="sng" dirty="0"/>
          </a:p>
          <a:p>
            <a:r>
              <a:rPr lang="en-US" dirty="0"/>
              <a:t>Alzheimer’s Association: </a:t>
            </a:r>
            <a:r>
              <a:rPr lang="en-US" u="sng" dirty="0">
                <a:hlinkClick r:id="rId3"/>
              </a:rPr>
              <a:t>http://www.alz.org/dementia/fronto-temporal-dementia-</a:t>
            </a:r>
            <a:endParaRPr lang="en-US" u="sng" dirty="0"/>
          </a:p>
          <a:p>
            <a:r>
              <a:rPr lang="en-US" dirty="0" err="1"/>
              <a:t>Frontotemporal</a:t>
            </a:r>
            <a:r>
              <a:rPr lang="en-US" dirty="0"/>
              <a:t> Dementia Caregiver Support Center </a:t>
            </a:r>
            <a:r>
              <a:rPr lang="en-US" dirty="0">
                <a:hlinkClick r:id="rId4"/>
              </a:rPr>
              <a:t>http://ftdsupport.com/</a:t>
            </a:r>
            <a:endParaRPr lang="en-US" dirty="0"/>
          </a:p>
          <a:p>
            <a:pPr marL="0" indent="0">
              <a:buNone/>
            </a:pPr>
            <a:endParaRPr lang="en-US" dirty="0"/>
          </a:p>
        </p:txBody>
      </p:sp>
    </p:spTree>
    <p:extLst>
      <p:ext uri="{BB962C8B-B14F-4D97-AF65-F5344CB8AC3E}">
        <p14:creationId xmlns:p14="http://schemas.microsoft.com/office/powerpoint/2010/main" val="251092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524000"/>
          </a:xfrm>
        </p:spPr>
        <p:txBody>
          <a:bodyPr>
            <a:normAutofit fontScale="90000"/>
          </a:bodyPr>
          <a:lstStyle/>
          <a:p>
            <a:r>
              <a:rPr lang="en-US" dirty="0"/>
              <a:t>GENERAL TOOLS to enhance mood and minimize distress in most dementias</a:t>
            </a:r>
          </a:p>
        </p:txBody>
      </p:sp>
      <p:sp>
        <p:nvSpPr>
          <p:cNvPr id="3" name="Content Placeholder 2"/>
          <p:cNvSpPr>
            <a:spLocks noGrp="1"/>
          </p:cNvSpPr>
          <p:nvPr>
            <p:ph idx="1"/>
          </p:nvPr>
        </p:nvSpPr>
        <p:spPr/>
        <p:txBody>
          <a:bodyPr/>
          <a:lstStyle/>
          <a:p>
            <a:pPr>
              <a:lnSpc>
                <a:spcPct val="80000"/>
              </a:lnSpc>
            </a:pPr>
            <a:r>
              <a:rPr lang="en-US" sz="2400" dirty="0"/>
              <a:t>All can be helpful proactively and reactively</a:t>
            </a:r>
          </a:p>
          <a:p>
            <a:pPr lvl="2">
              <a:lnSpc>
                <a:spcPct val="80000"/>
              </a:lnSpc>
            </a:pPr>
            <a:r>
              <a:rPr lang="en-US" sz="2000" dirty="0"/>
              <a:t>Routine</a:t>
            </a:r>
            <a:endParaRPr lang="en-US" sz="1800" dirty="0"/>
          </a:p>
          <a:p>
            <a:pPr lvl="2">
              <a:lnSpc>
                <a:spcPct val="80000"/>
              </a:lnSpc>
            </a:pPr>
            <a:r>
              <a:rPr lang="en-US" sz="2000" dirty="0"/>
              <a:t>Distraction</a:t>
            </a:r>
          </a:p>
          <a:p>
            <a:pPr lvl="2">
              <a:lnSpc>
                <a:spcPct val="80000"/>
              </a:lnSpc>
            </a:pPr>
            <a:r>
              <a:rPr lang="en-US" sz="2000" dirty="0"/>
              <a:t>Not correcting mis-remembered information (striving for harmony vs. factual accuracy)</a:t>
            </a:r>
            <a:endParaRPr lang="en-US" sz="1800" dirty="0"/>
          </a:p>
          <a:p>
            <a:pPr lvl="2">
              <a:lnSpc>
                <a:spcPct val="80000"/>
              </a:lnSpc>
            </a:pPr>
            <a:r>
              <a:rPr lang="en-US" sz="2000" dirty="0"/>
              <a:t>Tailored calming strategies </a:t>
            </a:r>
          </a:p>
          <a:p>
            <a:pPr lvl="3">
              <a:lnSpc>
                <a:spcPct val="80000"/>
              </a:lnSpc>
            </a:pPr>
            <a:r>
              <a:rPr lang="en-US" sz="2000" dirty="0"/>
              <a:t>Music, family time, reading, praying, television, pictures – customization is key</a:t>
            </a:r>
          </a:p>
          <a:p>
            <a:pPr lvl="3">
              <a:lnSpc>
                <a:spcPct val="80000"/>
              </a:lnSpc>
            </a:pPr>
            <a:r>
              <a:rPr lang="en-US" sz="2000" dirty="0"/>
              <a:t>Tactile tools (touch, aromatherapy, objects, music, pets, walking, games)</a:t>
            </a:r>
          </a:p>
          <a:p>
            <a:pPr marL="1371600" lvl="3" indent="0">
              <a:lnSpc>
                <a:spcPct val="80000"/>
              </a:lnSpc>
              <a:buNone/>
            </a:pPr>
            <a:endParaRPr lang="en-US" dirty="0"/>
          </a:p>
        </p:txBody>
      </p:sp>
    </p:spTree>
    <p:extLst>
      <p:ext uri="{BB962C8B-B14F-4D97-AF65-F5344CB8AC3E}">
        <p14:creationId xmlns:p14="http://schemas.microsoft.com/office/powerpoint/2010/main" val="372330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Vascular Dementia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34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n-US" sz="4000" dirty="0"/>
              <a:t>Blood provides oxygen and nutrients to the brain</a:t>
            </a:r>
          </a:p>
        </p:txBody>
      </p:sp>
      <p:sp>
        <p:nvSpPr>
          <p:cNvPr id="74755" name="Rectangle 3"/>
          <p:cNvSpPr>
            <a:spLocks noGrp="1" noChangeArrowheads="1"/>
          </p:cNvSpPr>
          <p:nvPr>
            <p:ph idx="1"/>
          </p:nvPr>
        </p:nvSpPr>
        <p:spPr/>
        <p:txBody>
          <a:bodyPr/>
          <a:lstStyle/>
          <a:p>
            <a:pPr>
              <a:lnSpc>
                <a:spcPct val="90000"/>
              </a:lnSpc>
            </a:pPr>
            <a:r>
              <a:rPr lang="en-US" sz="2000"/>
              <a:t>BLOOD SUPPLY</a:t>
            </a:r>
          </a:p>
          <a:p>
            <a:pPr lvl="1">
              <a:lnSpc>
                <a:spcPct val="90000"/>
              </a:lnSpc>
            </a:pPr>
            <a:r>
              <a:rPr lang="en-US" sz="2000"/>
              <a:t>Every time your heart beats, about 25% of the blood goes to your brain!</a:t>
            </a:r>
          </a:p>
          <a:p>
            <a:pPr lvl="1">
              <a:lnSpc>
                <a:spcPct val="90000"/>
              </a:lnSpc>
            </a:pPr>
            <a:r>
              <a:rPr lang="en-US" sz="2000"/>
              <a:t>Blood flow through whole brain (adult) = 750-1000 ml/min</a:t>
            </a:r>
          </a:p>
          <a:p>
            <a:pPr lvl="1">
              <a:lnSpc>
                <a:spcPct val="90000"/>
              </a:lnSpc>
            </a:pPr>
            <a:r>
              <a:rPr lang="en-US" sz="1800"/>
              <a:t>Blood flow is fundamental to good brain functioning (</a:t>
            </a:r>
            <a:r>
              <a:rPr lang="en-US" sz="1800">
                <a:hlinkClick r:id="rId3"/>
              </a:rPr>
              <a:t>http://pathology.mc.duke.edu/neuropath/nawr/blood-supply.html</a:t>
            </a:r>
            <a:r>
              <a:rPr lang="en-US" sz="1800"/>
              <a:t>)</a:t>
            </a:r>
          </a:p>
          <a:p>
            <a:pPr lvl="1">
              <a:lnSpc>
                <a:spcPct val="90000"/>
              </a:lnSpc>
            </a:pPr>
            <a:endParaRPr lang="en-US" sz="1800"/>
          </a:p>
        </p:txBody>
      </p:sp>
      <p:pic>
        <p:nvPicPr>
          <p:cNvPr id="74757" name="Picture 5" descr="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81425"/>
            <a:ext cx="4187825" cy="2657475"/>
          </a:xfrm>
          <a:prstGeom prst="rect">
            <a:avLst/>
          </a:prstGeom>
          <a:noFill/>
          <a:extLst>
            <a:ext uri="{909E8E84-426E-40DD-AFC4-6F175D3DCCD1}">
              <a14:hiddenFill xmlns:a14="http://schemas.microsoft.com/office/drawing/2010/main">
                <a:solidFill>
                  <a:srgbClr val="FFFFFF"/>
                </a:solidFill>
              </a14:hiddenFill>
            </a:ext>
          </a:extLst>
        </p:spPr>
      </p:pic>
      <p:sp>
        <p:nvSpPr>
          <p:cNvPr id="74758" name="Rectangle 6"/>
          <p:cNvSpPr>
            <a:spLocks noChangeArrowheads="1"/>
          </p:cNvSpPr>
          <p:nvPr/>
        </p:nvSpPr>
        <p:spPr bwMode="auto">
          <a:xfrm>
            <a:off x="1981200" y="6491288"/>
            <a:ext cx="493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http://faculty.washington.edu/chudler/facts.html</a:t>
            </a:r>
          </a:p>
        </p:txBody>
      </p:sp>
    </p:spTree>
    <p:extLst>
      <p:ext uri="{BB962C8B-B14F-4D97-AF65-F5344CB8AC3E}">
        <p14:creationId xmlns:p14="http://schemas.microsoft.com/office/powerpoint/2010/main" val="227029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ea typeface="+mj-ea"/>
              </a:rPr>
              <a:t>What enters and leaves the brain?</a:t>
            </a:r>
          </a:p>
        </p:txBody>
      </p:sp>
      <p:sp>
        <p:nvSpPr>
          <p:cNvPr id="27651" name="Rectangle 3"/>
          <p:cNvSpPr>
            <a:spLocks noGrp="1" noChangeArrowheads="1"/>
          </p:cNvSpPr>
          <p:nvPr>
            <p:ph idx="1"/>
          </p:nvPr>
        </p:nvSpPr>
        <p:spPr>
          <a:xfrm>
            <a:off x="457200" y="1882775"/>
            <a:ext cx="8229600" cy="4572000"/>
          </a:xfrm>
        </p:spPr>
        <p:txBody>
          <a:bodyPr/>
          <a:lstStyle/>
          <a:p>
            <a:pPr eaLnBrk="1" hangingPunct="1"/>
            <a:endParaRPr lang="en-US" altLang="en-US"/>
          </a:p>
        </p:txBody>
      </p:sp>
      <p:pic>
        <p:nvPicPr>
          <p:cNvPr id="27652" name="Picture 4" descr="i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6553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1905000" y="61722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i="1">
                <a:latin typeface="Century Gothic" charset="0"/>
              </a:rPr>
              <a:t>http://faculty.washington.edu/chudler/vessel.html</a:t>
            </a:r>
          </a:p>
        </p:txBody>
      </p:sp>
    </p:spTree>
    <p:extLst>
      <p:ext uri="{BB962C8B-B14F-4D97-AF65-F5344CB8AC3E}">
        <p14:creationId xmlns:p14="http://schemas.microsoft.com/office/powerpoint/2010/main" val="103894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ea typeface="+mj-ea"/>
              </a:rPr>
              <a:t>Arterial territories</a:t>
            </a:r>
          </a:p>
        </p:txBody>
      </p:sp>
      <p:sp>
        <p:nvSpPr>
          <p:cNvPr id="25603" name="Rectangle 3"/>
          <p:cNvSpPr>
            <a:spLocks noGrp="1" noChangeArrowheads="1"/>
          </p:cNvSpPr>
          <p:nvPr>
            <p:ph idx="1"/>
          </p:nvPr>
        </p:nvSpPr>
        <p:spPr>
          <a:xfrm>
            <a:off x="457200" y="1882775"/>
            <a:ext cx="8229600" cy="4572000"/>
          </a:xfrm>
        </p:spPr>
        <p:txBody>
          <a:bodyPr/>
          <a:lstStyle/>
          <a:p>
            <a:pPr eaLnBrk="1" hangingPunct="1"/>
            <a:endParaRPr lang="en-US" altLang="en-US"/>
          </a:p>
        </p:txBody>
      </p:sp>
      <p:pic>
        <p:nvPicPr>
          <p:cNvPr id="25604" name="Picture 5" descr="art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32781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1584325" y="6335713"/>
            <a:ext cx="4005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Century Gothic" charset="0"/>
              </a:rPr>
              <a:t>http://instruct.uwo.ca/anatomy/530/530notes.htm</a:t>
            </a:r>
          </a:p>
        </p:txBody>
      </p:sp>
    </p:spTree>
    <p:extLst>
      <p:ext uri="{BB962C8B-B14F-4D97-AF65-F5344CB8AC3E}">
        <p14:creationId xmlns:p14="http://schemas.microsoft.com/office/powerpoint/2010/main" val="64750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marL="484632" indent="0" eaLnBrk="1" fontAlgn="auto" hangingPunct="1">
              <a:spcAft>
                <a:spcPts val="0"/>
              </a:spcAft>
              <a:defRPr/>
            </a:pPr>
            <a:r>
              <a:rPr lang="en-US" sz="4000" dirty="0">
                <a:solidFill>
                  <a:schemeClr val="accent1">
                    <a:tint val="83000"/>
                    <a:satMod val="150000"/>
                  </a:schemeClr>
                </a:solidFill>
                <a:ea typeface="+mj-ea"/>
              </a:rPr>
              <a:t>Blood vessels are extensive</a:t>
            </a:r>
          </a:p>
        </p:txBody>
      </p:sp>
      <p:sp>
        <p:nvSpPr>
          <p:cNvPr id="24579" name="Rectangle 3"/>
          <p:cNvSpPr>
            <a:spLocks noGrp="1" noChangeArrowheads="1"/>
          </p:cNvSpPr>
          <p:nvPr>
            <p:ph idx="1"/>
          </p:nvPr>
        </p:nvSpPr>
        <p:spPr>
          <a:xfrm>
            <a:off x="457200" y="1882775"/>
            <a:ext cx="8229600" cy="4572000"/>
          </a:xfrm>
        </p:spPr>
        <p:txBody>
          <a:bodyPr/>
          <a:lstStyle/>
          <a:p>
            <a:pPr eaLnBrk="1" hangingPunct="1"/>
            <a:endParaRPr lang="en-US" altLang="en-US"/>
          </a:p>
        </p:txBody>
      </p:sp>
      <p:pic>
        <p:nvPicPr>
          <p:cNvPr id="24580" name="Picture 5" descr="brain_va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57150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8819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1679</TotalTime>
  <Words>3294</Words>
  <Application>Microsoft Macintosh PowerPoint</Application>
  <PresentationFormat>On-screen Show (4:3)</PresentationFormat>
  <Paragraphs>304</Paragraphs>
  <Slides>36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Trebuchet MS</vt:lpstr>
      <vt:lpstr>Wingdings</vt:lpstr>
      <vt:lpstr>Wingdings 2</vt:lpstr>
      <vt:lpstr>Wingdings 3</vt:lpstr>
      <vt:lpstr>Facet</vt:lpstr>
      <vt:lpstr>Top Tips for Maximizing Treatment and Quality of Life in Vascular Dementia,Lewy-Body Dementia, and Frontotemporal Dementia  </vt:lpstr>
      <vt:lpstr>Overview</vt:lpstr>
      <vt:lpstr>“Top Tips” Toolbox</vt:lpstr>
      <vt:lpstr>GENERAL TOOLS to enhance mood and minimize distress in most dementias</vt:lpstr>
      <vt:lpstr>Vascular Dementia</vt:lpstr>
      <vt:lpstr>Blood provides oxygen and nutrients to the brain</vt:lpstr>
      <vt:lpstr>What enters and leaves the brain?</vt:lpstr>
      <vt:lpstr>Arterial territories</vt:lpstr>
      <vt:lpstr>Blood vessels are extensive</vt:lpstr>
      <vt:lpstr>Vascular Dementia (VD)</vt:lpstr>
      <vt:lpstr>VD Management Strategies</vt:lpstr>
      <vt:lpstr>Stroke</vt:lpstr>
      <vt:lpstr>Differentiating Stroke from Dementia</vt:lpstr>
      <vt:lpstr>Lewy Body Dementia (LBD)</vt:lpstr>
      <vt:lpstr>α-Synucleinopathies</vt:lpstr>
      <vt:lpstr>Association Cortex</vt:lpstr>
      <vt:lpstr>Diagnosing Lewy Body Dementia</vt:lpstr>
      <vt:lpstr>LBD symptom pattern</vt:lpstr>
      <vt:lpstr>Lewy Body Dementia – Secondary symptoms</vt:lpstr>
      <vt:lpstr>Hallucinations</vt:lpstr>
      <vt:lpstr>Assessing Visual Hallucinations </vt:lpstr>
      <vt:lpstr>Tools to treat Visual Hallucinations – Part 1</vt:lpstr>
      <vt:lpstr>Tools to treat Visual Hallucinations – Part 2</vt:lpstr>
      <vt:lpstr>Treatment for cognitive symptoms</vt:lpstr>
      <vt:lpstr>Treatment for psychiatric symptoms</vt:lpstr>
      <vt:lpstr>Treatment for motor symptoms</vt:lpstr>
      <vt:lpstr>Treatment of sleep problems</vt:lpstr>
      <vt:lpstr>Frontotemporal Dementia</vt:lpstr>
      <vt:lpstr>Frontotemporal Dementia (FTD)</vt:lpstr>
      <vt:lpstr>FTD Overview</vt:lpstr>
      <vt:lpstr>Three subtypes of initial symptoms in FTD</vt:lpstr>
      <vt:lpstr>Types of FTD </vt:lpstr>
      <vt:lpstr>Behavioral Variant FTD (BvFTD)</vt:lpstr>
      <vt:lpstr>3 Subtypes of Language – related FTD/Primary Progressive Aphasia (PPA)</vt:lpstr>
      <vt:lpstr>FTD Management Strategies</vt:lpstr>
      <vt:lpstr>FTD Resources and Support</vt:lpstr>
    </vt:vector>
  </TitlesOfParts>
  <Company>Wheaton Franciscan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with Lewy Bodies (DLB)</dc:title>
  <dc:creator>Braun, Michelle</dc:creator>
  <cp:lastModifiedBy>Michelle Braun</cp:lastModifiedBy>
  <cp:revision>17</cp:revision>
  <dcterms:created xsi:type="dcterms:W3CDTF">2017-05-04T15:21:42Z</dcterms:created>
  <dcterms:modified xsi:type="dcterms:W3CDTF">2020-11-09T21:10:01Z</dcterms:modified>
</cp:coreProperties>
</file>