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commentAuthors.xml" ContentType="application/vnd.openxmlformats-officedocument.presentationml.commentAuthors+xml"/>
  <Override PartName="/ppt/slideLayouts/slideLayout10.xml" ContentType="application/vnd.openxmlformats-officedocument.presentationml.slideLayout+xml"/>
  <Override PartName="/ppt/charts/chart6.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6" r:id="rId4"/>
  </p:sldMasterIdLst>
  <p:notesMasterIdLst>
    <p:notesMasterId r:id="rId38"/>
  </p:notesMasterIdLst>
  <p:handoutMasterIdLst>
    <p:handoutMasterId r:id="rId39"/>
  </p:handoutMasterIdLst>
  <p:sldIdLst>
    <p:sldId id="256" r:id="rId5"/>
    <p:sldId id="370" r:id="rId6"/>
    <p:sldId id="322" r:id="rId7"/>
    <p:sldId id="323" r:id="rId8"/>
    <p:sldId id="330" r:id="rId9"/>
    <p:sldId id="333" r:id="rId10"/>
    <p:sldId id="367" r:id="rId11"/>
    <p:sldId id="339" r:id="rId12"/>
    <p:sldId id="335" r:id="rId13"/>
    <p:sldId id="336" r:id="rId14"/>
    <p:sldId id="337" r:id="rId15"/>
    <p:sldId id="331" r:id="rId16"/>
    <p:sldId id="341" r:id="rId17"/>
    <p:sldId id="342" r:id="rId18"/>
    <p:sldId id="343" r:id="rId19"/>
    <p:sldId id="344" r:id="rId20"/>
    <p:sldId id="345" r:id="rId21"/>
    <p:sldId id="346" r:id="rId22"/>
    <p:sldId id="348" r:id="rId23"/>
    <p:sldId id="349" r:id="rId24"/>
    <p:sldId id="350" r:id="rId25"/>
    <p:sldId id="376" r:id="rId26"/>
    <p:sldId id="359" r:id="rId27"/>
    <p:sldId id="371" r:id="rId28"/>
    <p:sldId id="372" r:id="rId29"/>
    <p:sldId id="369" r:id="rId30"/>
    <p:sldId id="373" r:id="rId31"/>
    <p:sldId id="355" r:id="rId32"/>
    <p:sldId id="357" r:id="rId33"/>
    <p:sldId id="361" r:id="rId34"/>
    <p:sldId id="366" r:id="rId35"/>
    <p:sldId id="360" r:id="rId36"/>
    <p:sldId id="368" r:id="rId37"/>
  </p:sldIdLst>
  <p:sldSz cx="12192000" cy="6858000"/>
  <p:notesSz cx="6954838" cy="9240838"/>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wn Smith" initials="SS" lastIdx="1" clrIdx="0">
    <p:extLst>
      <p:ext uri="{19B8F6BF-5375-455C-9EA6-DF929625EA0E}">
        <p15:presenceInfo xmlns:p15="http://schemas.microsoft.com/office/powerpoint/2012/main" xmlns="" userId="S-1-5-21-2636777187-325486263-3610631381-45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BF8"/>
    <a:srgbClr val="F0CD83"/>
    <a:srgbClr val="A13A36"/>
    <a:srgbClr val="F7EAC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61" autoAdjust="0"/>
    <p:restoredTop sz="94793" autoAdjust="0"/>
  </p:normalViewPr>
  <p:slideViewPr>
    <p:cSldViewPr>
      <p:cViewPr varScale="1">
        <p:scale>
          <a:sx n="86" d="100"/>
          <a:sy n="86" d="100"/>
        </p:scale>
        <p:origin x="-546" y="-96"/>
      </p:cViewPr>
      <p:guideLst>
        <p:guide orient="horz" pos="2160"/>
        <p:guide pos="3840"/>
      </p:guideLst>
    </p:cSldViewPr>
  </p:slideViewPr>
  <p:outlineViewPr>
    <p:cViewPr>
      <p:scale>
        <a:sx n="33" d="100"/>
        <a:sy n="33" d="100"/>
      </p:scale>
      <p:origin x="0" y="19170"/>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smith\AppData\Local\Microsoft\Windows\INetCache\Content.Outlook\JRSUCV5Y\Charts%20for%20Executive%20(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ssmith\AppData\Local\Microsoft\Windows\INetCache\Content.Outlook\JRSUCV5Y\Charts%20for%20Executive%20(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ssmith\AppData\Local\Microsoft\Windows\INetCache\Content.Outlook\JRSUCV5Y\Charts%20for%20Executive%20(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ssmith\AppData\Local\Microsoft\Windows\INetCache\Content.Outlook\JRSUCV5Y\Charts%20for%20Executive%20(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ssmith\AppData\Local\Microsoft\Windows\INetCache\Content.Outlook\JRSUCV5Y\Charts%20for%20Executive%20(2).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ssmith\AppData\Local\Microsoft\Windows\INetCache\Content.Outlook\JRSUCV5Y\City%20of%20Kenosha%20Taxpayer.xls"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sz="2000"/>
            </a:pPr>
            <a:r>
              <a:rPr lang="en-US" sz="2000"/>
              <a:t>2015 Public Works and Development Services Percentage of County  Levy</a:t>
            </a:r>
          </a:p>
        </c:rich>
      </c:tx>
      <c:layout>
        <c:manualLayout>
          <c:xMode val="edge"/>
          <c:yMode val="edge"/>
          <c:x val="0.10737192496842653"/>
          <c:y val="1.6408604621043538E-4"/>
        </c:manualLayout>
      </c:layout>
    </c:title>
    <c:view3D>
      <c:rotX val="30"/>
      <c:perspective val="30"/>
    </c:view3D>
    <c:plotArea>
      <c:layout>
        <c:manualLayout>
          <c:layoutTarget val="inner"/>
          <c:xMode val="edge"/>
          <c:yMode val="edge"/>
          <c:x val="1.1138411425729819E-2"/>
          <c:y val="0.17546349146378407"/>
          <c:w val="0.94605429439975863"/>
          <c:h val="0.6556904124358216"/>
        </c:manualLayout>
      </c:layout>
      <c:pie3DChart>
        <c:varyColors val="1"/>
        <c:ser>
          <c:idx val="0"/>
          <c:order val="0"/>
          <c:tx>
            <c:strRef>
              <c:f>'C:\Users\LKlemm\Documents\[Proposed Budget Charts 2015 2.xlsx]Data'!$B$107</c:f>
              <c:strCache>
                <c:ptCount val="1"/>
                <c:pt idx="0">
                  <c:v>2015 Divisions of Public Works and Development Services Percentage of County Levy</c:v>
                </c:pt>
              </c:strCache>
            </c:strRef>
          </c:tx>
          <c:explosion val="25"/>
          <c:dLbls>
            <c:dLbl>
              <c:idx val="0"/>
              <c:layout>
                <c:manualLayout>
                  <c:x val="-0.11823500702051147"/>
                  <c:y val="4.5255004715873209E-2"/>
                </c:manualLayout>
              </c:layout>
              <c:showCatName val="1"/>
              <c:showPercent val="1"/>
            </c:dLbl>
            <c:dLbl>
              <c:idx val="1"/>
              <c:layout>
                <c:manualLayout>
                  <c:x val="8.0854452097595772E-2"/>
                  <c:y val="-1.0026001635292223E-2"/>
                </c:manualLayout>
              </c:layout>
              <c:tx>
                <c:rich>
                  <a:bodyPr/>
                  <a:lstStyle/>
                  <a:p>
                    <a:r>
                      <a:rPr lang="en-US" sz="1800"/>
                      <a:t>H</a:t>
                    </a:r>
                    <a:r>
                      <a:rPr lang="en-US"/>
                      <a:t>ighway
2.62%</a:t>
                    </a:r>
                  </a:p>
                </c:rich>
              </c:tx>
              <c:showCatName val="1"/>
              <c:showPercent val="1"/>
              <c:extLst>
                <c:ext xmlns:c15="http://schemas.microsoft.com/office/drawing/2012/chart" uri="{CE6537A1-D6FC-4f65-9D91-7224C49458BB}">
                  <c15:layout/>
                </c:ext>
              </c:extLst>
            </c:dLbl>
            <c:dLbl>
              <c:idx val="2"/>
              <c:layout>
                <c:manualLayout>
                  <c:x val="0.12769350029841287"/>
                  <c:y val="2.004353122954361E-2"/>
                </c:manualLayout>
              </c:layout>
              <c:showCatName val="1"/>
              <c:showPercent val="1"/>
              <c:extLst>
                <c:ext xmlns:c15="http://schemas.microsoft.com/office/drawing/2012/chart" uri="{CE6537A1-D6FC-4f65-9D91-7224C49458BB}">
                  <c15:layout/>
                </c:ext>
              </c:extLst>
            </c:dLbl>
            <c:dLbl>
              <c:idx val="4"/>
              <c:layout>
                <c:manualLayout>
                  <c:x val="-0.14754612902928743"/>
                  <c:y val="2.0485018701560057E-2"/>
                </c:manualLayout>
              </c:layout>
              <c:tx>
                <c:rich>
                  <a:bodyPr/>
                  <a:lstStyle/>
                  <a:p>
                    <a:r>
                      <a:rPr lang="en-US" sz="1800"/>
                      <a:t>R</a:t>
                    </a:r>
                    <a:r>
                      <a:rPr lang="en-US"/>
                      <a:t>est of 2015 Proposed Budget
90.03%</a:t>
                    </a:r>
                  </a:p>
                </c:rich>
              </c:tx>
              <c:showCatName val="1"/>
              <c:showPercent val="1"/>
              <c:extLst>
                <c:ext xmlns:c15="http://schemas.microsoft.com/office/drawing/2012/chart" uri="{CE6537A1-D6FC-4f65-9D91-7224C49458BB}">
                  <c15:layout/>
                </c:ext>
              </c:extLst>
            </c:dLbl>
            <c:numFmt formatCode="0.00%" sourceLinked="0"/>
            <c:spPr>
              <a:noFill/>
              <a:ln>
                <a:noFill/>
              </a:ln>
              <a:effectLst/>
            </c:spPr>
            <c:txPr>
              <a:bodyPr/>
              <a:lstStyle/>
              <a:p>
                <a:pPr>
                  <a:defRPr sz="1800" b="1"/>
                </a:pPr>
                <a:endParaRPr lang="en-US"/>
              </a:p>
            </c:txPr>
            <c:showCatName val="1"/>
            <c:showPercent val="1"/>
            <c:showLeaderLines val="1"/>
            <c:extLst>
              <c:ext xmlns:c15="http://schemas.microsoft.com/office/drawing/2012/chart" uri="{CE6537A1-D6FC-4f65-9D91-7224C49458BB}">
                <c15:layout/>
              </c:ext>
            </c:extLst>
          </c:dLbls>
          <c:cat>
            <c:strRef>
              <c:f>[1]Data!$A$108:$A$112</c:f>
              <c:strCache>
                <c:ptCount val="5"/>
                <c:pt idx="0">
                  <c:v>Facilities</c:v>
                </c:pt>
                <c:pt idx="1">
                  <c:v>Highway</c:v>
                </c:pt>
                <c:pt idx="2">
                  <c:v>Parks</c:v>
                </c:pt>
                <c:pt idx="3">
                  <c:v>Planning and Development</c:v>
                </c:pt>
                <c:pt idx="4">
                  <c:v>Rest of 2015 Proposed Budget</c:v>
                </c:pt>
              </c:strCache>
            </c:strRef>
          </c:cat>
          <c:val>
            <c:numRef>
              <c:f>[1]Data!$B$108:$B$112</c:f>
              <c:numCache>
                <c:formatCode>General</c:formatCode>
                <c:ptCount val="5"/>
                <c:pt idx="0">
                  <c:v>2666539.3551848773</c:v>
                </c:pt>
                <c:pt idx="1">
                  <c:v>1583567.6696142973</c:v>
                </c:pt>
                <c:pt idx="2">
                  <c:v>1393316.1595065191</c:v>
                </c:pt>
                <c:pt idx="3">
                  <c:v>393412.2959729486</c:v>
                </c:pt>
                <c:pt idx="4">
                  <c:v>54536580.520000003</c:v>
                </c:pt>
              </c:numCache>
            </c:numRef>
          </c:val>
        </c:ser>
        <c:dLbls>
          <c:showPercent val="1"/>
        </c:dLbls>
      </c:pie3DChart>
    </c:plotArea>
    <c:plotVisOnly val="1"/>
    <c:dispBlanksAs val="zero"/>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sz="2000"/>
            </a:pPr>
            <a:r>
              <a:rPr lang="en-US" sz="2000"/>
              <a:t>2015  Law Enforcement Departmental Percentages </a:t>
            </a:r>
          </a:p>
        </c:rich>
      </c:tx>
      <c:layout>
        <c:manualLayout>
          <c:xMode val="edge"/>
          <c:yMode val="edge"/>
          <c:x val="0.12475512249011866"/>
          <c:y val="2.7983547436850431E-3"/>
        </c:manualLayout>
      </c:layout>
    </c:title>
    <c:view3D>
      <c:rotX val="30"/>
      <c:perspective val="30"/>
    </c:view3D>
    <c:plotArea>
      <c:layout>
        <c:manualLayout>
          <c:layoutTarget val="inner"/>
          <c:xMode val="edge"/>
          <c:yMode val="edge"/>
          <c:x val="4.0057631200957441E-2"/>
          <c:y val="0.20861778682750573"/>
          <c:w val="0.87687044436519024"/>
          <c:h val="0.7082146695043896"/>
        </c:manualLayout>
      </c:layout>
      <c:pie3DChart>
        <c:varyColors val="1"/>
        <c:ser>
          <c:idx val="0"/>
          <c:order val="0"/>
          <c:tx>
            <c:strRef>
              <c:f>'C:\Users\LKlemm\Documents\[Proposed Budget Charts 2015 2.xlsx]Data'!$M$98</c:f>
              <c:strCache>
                <c:ptCount val="1"/>
                <c:pt idx="0">
                  <c:v>2015 Divisions of Law Enforcement Percentage of County Levy</c:v>
                </c:pt>
              </c:strCache>
            </c:strRef>
          </c:tx>
          <c:explosion val="25"/>
          <c:dLbls>
            <c:dLbl>
              <c:idx val="0"/>
              <c:layout>
                <c:manualLayout>
                  <c:x val="-0.11987828415161268"/>
                  <c:y val="-1.3980557985807329E-2"/>
                </c:manualLayout>
              </c:layout>
              <c:showCatName val="1"/>
              <c:showPercent val="1"/>
              <c:extLst>
                <c:ext xmlns:c15="http://schemas.microsoft.com/office/drawing/2012/chart" uri="{CE6537A1-D6FC-4f65-9D91-7224C49458BB}">
                  <c15:layout/>
                </c:ext>
              </c:extLst>
            </c:dLbl>
            <c:dLbl>
              <c:idx val="1"/>
              <c:layout>
                <c:manualLayout>
                  <c:x val="1.1477129384225628E-2"/>
                  <c:y val="-1.1278912017303086E-2"/>
                </c:manualLayout>
              </c:layout>
              <c:showCatName val="1"/>
              <c:showPercent val="1"/>
              <c:extLst>
                <c:ext xmlns:c15="http://schemas.microsoft.com/office/drawing/2012/chart" uri="{CE6537A1-D6FC-4f65-9D91-7224C49458BB}">
                  <c15:layout/>
                </c:ext>
              </c:extLst>
            </c:dLbl>
            <c:dLbl>
              <c:idx val="2"/>
              <c:layout>
                <c:manualLayout>
                  <c:x val="2.4859493023320252E-2"/>
                  <c:y val="-2.2952898842120192E-2"/>
                </c:manualLayout>
              </c:layout>
              <c:showCatName val="1"/>
              <c:showPercent val="1"/>
              <c:extLst>
                <c:ext xmlns:c15="http://schemas.microsoft.com/office/drawing/2012/chart" uri="{CE6537A1-D6FC-4f65-9D91-7224C49458BB}">
                  <c15:layout/>
                </c:ext>
              </c:extLst>
            </c:dLbl>
            <c:dLbl>
              <c:idx val="4"/>
              <c:layout>
                <c:manualLayout>
                  <c:x val="-7.7447287839020537E-2"/>
                  <c:y val="-2.0540311721107811E-2"/>
                </c:manualLayout>
              </c:layout>
              <c:tx>
                <c:rich>
                  <a:bodyPr/>
                  <a:lstStyle/>
                  <a:p>
                    <a:r>
                      <a:rPr lang="en-US" sz="1800"/>
                      <a:t>S</a:t>
                    </a:r>
                    <a:r>
                      <a:rPr lang="en-US"/>
                      <a:t>heriff
75.52%</a:t>
                    </a:r>
                  </a:p>
                </c:rich>
              </c:tx>
              <c:showCatName val="1"/>
              <c:showPercent val="1"/>
              <c:extLst>
                <c:ext xmlns:c15="http://schemas.microsoft.com/office/drawing/2012/chart" uri="{CE6537A1-D6FC-4f65-9D91-7224C49458BB}">
                  <c15:layout/>
                </c:ext>
              </c:extLst>
            </c:dLbl>
            <c:numFmt formatCode="0.00%" sourceLinked="0"/>
            <c:spPr>
              <a:noFill/>
              <a:ln>
                <a:noFill/>
              </a:ln>
              <a:effectLst/>
            </c:spPr>
            <c:txPr>
              <a:bodyPr/>
              <a:lstStyle/>
              <a:p>
                <a:pPr>
                  <a:defRPr sz="1800" b="1"/>
                </a:pPr>
                <a:endParaRPr lang="en-US"/>
              </a:p>
            </c:txPr>
            <c:showCatName val="1"/>
            <c:showPercent val="1"/>
            <c:showLeaderLines val="1"/>
            <c:extLst>
              <c:ext xmlns:c15="http://schemas.microsoft.com/office/drawing/2012/chart" uri="{CE6537A1-D6FC-4f65-9D91-7224C49458BB}">
                <c15:layout/>
              </c:ext>
            </c:extLst>
          </c:dLbls>
          <c:cat>
            <c:strRef>
              <c:f>[1]Data!$L$99:$L$103</c:f>
              <c:strCache>
                <c:ptCount val="5"/>
                <c:pt idx="0">
                  <c:v>Circuit Court</c:v>
                </c:pt>
                <c:pt idx="1">
                  <c:v>District Attorney</c:v>
                </c:pt>
                <c:pt idx="2">
                  <c:v>Joint Service</c:v>
                </c:pt>
                <c:pt idx="3">
                  <c:v>Juvenile Intake</c:v>
                </c:pt>
                <c:pt idx="4">
                  <c:v>Sheriff</c:v>
                </c:pt>
              </c:strCache>
            </c:strRef>
          </c:cat>
          <c:val>
            <c:numRef>
              <c:f>[1]Data!$M$99:$M$103</c:f>
              <c:numCache>
                <c:formatCode>General</c:formatCode>
                <c:ptCount val="5"/>
                <c:pt idx="0">
                  <c:v>1670895.7297584475</c:v>
                </c:pt>
                <c:pt idx="1">
                  <c:v>1076612.4565748447</c:v>
                </c:pt>
                <c:pt idx="2">
                  <c:v>3421089.1468120459</c:v>
                </c:pt>
                <c:pt idx="3">
                  <c:v>602084.92380365939</c:v>
                </c:pt>
                <c:pt idx="4">
                  <c:v>20894479.118905675</c:v>
                </c:pt>
              </c:numCache>
            </c:numRef>
          </c:val>
        </c:ser>
        <c:dLbls>
          <c:showPercent val="1"/>
        </c:dLbls>
      </c:pie3DChart>
    </c:plotArea>
    <c:plotVisOnly val="1"/>
    <c:dispBlanksAs val="zero"/>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sz="2000"/>
            </a:pPr>
            <a:r>
              <a:rPr lang="en-US" sz="2000"/>
              <a:t>2015 Law Enforcement Percentage of County Levy</a:t>
            </a:r>
          </a:p>
        </c:rich>
      </c:tx>
      <c:layout/>
    </c:title>
    <c:view3D>
      <c:rotX val="30"/>
      <c:perspective val="30"/>
    </c:view3D>
    <c:plotArea>
      <c:layout>
        <c:manualLayout>
          <c:layoutTarget val="inner"/>
          <c:xMode val="edge"/>
          <c:yMode val="edge"/>
          <c:x val="9.7573108106103534E-2"/>
          <c:y val="0.23507065281237099"/>
          <c:w val="0.77522678428300262"/>
          <c:h val="0.68035398077484621"/>
        </c:manualLayout>
      </c:layout>
      <c:pie3DChart>
        <c:varyColors val="1"/>
        <c:ser>
          <c:idx val="0"/>
          <c:order val="0"/>
          <c:tx>
            <c:strRef>
              <c:f>'C:\Users\LKlemm\Documents\[Proposed Budget Charts 2015 2.xlsx]Data'!$M$98</c:f>
              <c:strCache>
                <c:ptCount val="1"/>
                <c:pt idx="0">
                  <c:v>2015 Divisions of Law Enforcement Percentage of County Levy</c:v>
                </c:pt>
              </c:strCache>
            </c:strRef>
          </c:tx>
          <c:explosion val="25"/>
          <c:dLbls>
            <c:dLbl>
              <c:idx val="0"/>
              <c:layout>
                <c:manualLayout>
                  <c:x val="-0.11886096321415382"/>
                  <c:y val="9.5843387972370468E-3"/>
                </c:manualLayout>
              </c:layout>
              <c:showCatName val="1"/>
              <c:showPercent val="1"/>
              <c:extLst>
                <c:ext xmlns:c15="http://schemas.microsoft.com/office/drawing/2012/chart" uri="{CE6537A1-D6FC-4f65-9D91-7224C49458BB}">
                  <c15:layout/>
                </c:ext>
              </c:extLst>
            </c:dLbl>
            <c:dLbl>
              <c:idx val="4"/>
              <c:layout>
                <c:manualLayout>
                  <c:x val="1.1261490606947958E-2"/>
                  <c:y val="-0.10201229297502713"/>
                </c:manualLayout>
              </c:layout>
              <c:showCatName val="1"/>
              <c:showPercent val="1"/>
              <c:extLst>
                <c:ext xmlns:c15="http://schemas.microsoft.com/office/drawing/2012/chart" uri="{CE6537A1-D6FC-4f65-9D91-7224C49458BB}">
                  <c15:layout/>
                </c:ext>
              </c:extLst>
            </c:dLbl>
            <c:dLbl>
              <c:idx val="5"/>
              <c:layout>
                <c:manualLayout>
                  <c:x val="2.9892965461094538E-2"/>
                  <c:y val="-0.31424189548492382"/>
                </c:manualLayout>
              </c:layout>
              <c:showCatName val="1"/>
              <c:showPercent val="1"/>
              <c:extLst>
                <c:ext xmlns:c15="http://schemas.microsoft.com/office/drawing/2012/chart" uri="{CE6537A1-D6FC-4f65-9D91-7224C49458BB}">
                  <c15:layout/>
                </c:ext>
              </c:extLst>
            </c:dLbl>
            <c:numFmt formatCode="0.00%" sourceLinked="0"/>
            <c:spPr>
              <a:noFill/>
              <a:ln>
                <a:noFill/>
              </a:ln>
              <a:effectLst/>
            </c:spPr>
            <c:txPr>
              <a:bodyPr/>
              <a:lstStyle/>
              <a:p>
                <a:pPr>
                  <a:defRPr sz="1600" b="1"/>
                </a:pPr>
                <a:endParaRPr lang="en-US"/>
              </a:p>
            </c:txPr>
            <c:showCatName val="1"/>
            <c:showPercent val="1"/>
            <c:showLeaderLines val="1"/>
            <c:extLst>
              <c:ext xmlns:c15="http://schemas.microsoft.com/office/drawing/2012/chart" uri="{CE6537A1-D6FC-4f65-9D91-7224C49458BB}">
                <c15:layout/>
              </c:ext>
            </c:extLst>
          </c:dLbls>
          <c:cat>
            <c:strRef>
              <c:f>[1]Data!$L$99:$L$104</c:f>
              <c:strCache>
                <c:ptCount val="6"/>
                <c:pt idx="0">
                  <c:v>Circuit Court</c:v>
                </c:pt>
                <c:pt idx="1">
                  <c:v>District Attorney</c:v>
                </c:pt>
                <c:pt idx="2">
                  <c:v>Joint Service</c:v>
                </c:pt>
                <c:pt idx="3">
                  <c:v>Juvenile Intake</c:v>
                </c:pt>
                <c:pt idx="4">
                  <c:v>Sheriff</c:v>
                </c:pt>
                <c:pt idx="5">
                  <c:v>Rest of 2015 Proposed Budget</c:v>
                </c:pt>
              </c:strCache>
            </c:strRef>
          </c:cat>
          <c:val>
            <c:numRef>
              <c:f>[1]Data!$M$99:$M$104</c:f>
              <c:numCache>
                <c:formatCode>General</c:formatCode>
                <c:ptCount val="6"/>
                <c:pt idx="0">
                  <c:v>1670895.7297584475</c:v>
                </c:pt>
                <c:pt idx="1">
                  <c:v>1076612.4565748447</c:v>
                </c:pt>
                <c:pt idx="2">
                  <c:v>3421089.1468120459</c:v>
                </c:pt>
                <c:pt idx="3">
                  <c:v>602084.92380365939</c:v>
                </c:pt>
                <c:pt idx="4">
                  <c:v>20894479.118905675</c:v>
                </c:pt>
                <c:pt idx="5">
                  <c:v>32908254.620000001</c:v>
                </c:pt>
              </c:numCache>
            </c:numRef>
          </c:val>
        </c:ser>
        <c:dLbls>
          <c:showPercent val="1"/>
        </c:dLbls>
      </c:pie3DChart>
    </c:plotArea>
    <c:plotVisOnly val="1"/>
    <c:dispBlanksAs val="zero"/>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sz="2000"/>
            </a:pPr>
            <a:r>
              <a:rPr lang="en-US" sz="2000"/>
              <a:t>2015 Human Services Percentage of County Levy</a:t>
            </a:r>
          </a:p>
        </c:rich>
      </c:tx>
      <c:layout>
        <c:manualLayout>
          <c:xMode val="edge"/>
          <c:yMode val="edge"/>
          <c:x val="0.23217476164459311"/>
          <c:y val="2.6462171007208182E-2"/>
        </c:manualLayout>
      </c:layout>
    </c:title>
    <c:view3D>
      <c:rotX val="30"/>
      <c:perspective val="30"/>
    </c:view3D>
    <c:plotArea>
      <c:layout>
        <c:manualLayout>
          <c:layoutTarget val="inner"/>
          <c:xMode val="edge"/>
          <c:yMode val="edge"/>
          <c:x val="9.3200414168412474E-2"/>
          <c:y val="0.2844892020963023"/>
          <c:w val="0.68094090876255142"/>
          <c:h val="0.62883857859601122"/>
        </c:manualLayout>
      </c:layout>
      <c:pie3DChart>
        <c:varyColors val="1"/>
        <c:ser>
          <c:idx val="0"/>
          <c:order val="0"/>
          <c:tx>
            <c:strRef>
              <c:f>'C:\Users\LKlemm\Documents\[Proposed Budget Charts 2015 2.xlsx]Data'!$F$98</c:f>
              <c:strCache>
                <c:ptCount val="1"/>
                <c:pt idx="0">
                  <c:v>2015 Divisions of Human Services Percentage of County Levy</c:v>
                </c:pt>
              </c:strCache>
            </c:strRef>
          </c:tx>
          <c:explosion val="27"/>
          <c:dLbls>
            <c:dLbl>
              <c:idx val="0"/>
              <c:layout>
                <c:manualLayout>
                  <c:x val="-5.737111416118857E-2"/>
                  <c:y val="7.6606434934044412E-2"/>
                </c:manualLayout>
              </c:layout>
              <c:tx>
                <c:rich>
                  <a:bodyPr/>
                  <a:lstStyle/>
                  <a:p>
                    <a:r>
                      <a:rPr lang="en-US" sz="1400"/>
                      <a:t>B</a:t>
                    </a:r>
                    <a:r>
                      <a:rPr lang="en-US"/>
                      <a:t>rookside
-0.85%</a:t>
                    </a:r>
                  </a:p>
                </c:rich>
              </c:tx>
              <c:showCatName val="1"/>
              <c:showPercent val="1"/>
            </c:dLbl>
            <c:dLbl>
              <c:idx val="1"/>
              <c:layout>
                <c:manualLayout>
                  <c:x val="-0.18566146548195242"/>
                  <c:y val="9.9958355192350436E-3"/>
                </c:manualLayout>
              </c:layout>
              <c:tx>
                <c:rich>
                  <a:bodyPr/>
                  <a:lstStyle/>
                  <a:p>
                    <a:r>
                      <a:rPr lang="en-US" sz="1400"/>
                      <a:t>H</a:t>
                    </a:r>
                    <a:r>
                      <a:rPr lang="en-US"/>
                      <a:t>ealth Services
0.97%</a:t>
                    </a:r>
                  </a:p>
                </c:rich>
              </c:tx>
              <c:showCatName val="1"/>
              <c:showPercent val="1"/>
              <c:extLst>
                <c:ext xmlns:c15="http://schemas.microsoft.com/office/drawing/2012/chart" uri="{CE6537A1-D6FC-4f65-9D91-7224C49458BB}">
                  <c15:layout/>
                </c:ext>
              </c:extLst>
            </c:dLbl>
            <c:dLbl>
              <c:idx val="2"/>
              <c:layout>
                <c:manualLayout>
                  <c:x val="-0.31698632281056632"/>
                  <c:y val="-7.7306284039221906E-2"/>
                </c:manualLayout>
              </c:layout>
              <c:tx>
                <c:rich>
                  <a:bodyPr/>
                  <a:lstStyle/>
                  <a:p>
                    <a:r>
                      <a:rPr lang="en-US" sz="1400"/>
                      <a:t>C</a:t>
                    </a:r>
                    <a:r>
                      <a:rPr lang="en-US"/>
                      <a:t>entral Services
0.26%</a:t>
                    </a:r>
                  </a:p>
                </c:rich>
              </c:tx>
              <c:showCatName val="1"/>
              <c:showPercent val="1"/>
              <c:extLst>
                <c:ext xmlns:c15="http://schemas.microsoft.com/office/drawing/2012/chart" uri="{CE6537A1-D6FC-4f65-9D91-7224C49458BB}">
                  <c15:layout/>
                </c:ext>
              </c:extLst>
            </c:dLbl>
            <c:dLbl>
              <c:idx val="3"/>
              <c:layout>
                <c:manualLayout>
                  <c:x val="-0.13382582051096825"/>
                  <c:y val="-9.8491412335877118E-2"/>
                </c:manualLayout>
              </c:layout>
              <c:tx>
                <c:rich>
                  <a:bodyPr/>
                  <a:lstStyle/>
                  <a:p>
                    <a:r>
                      <a:rPr lang="en-US" sz="1400"/>
                      <a:t>M</a:t>
                    </a:r>
                    <a:r>
                      <a:rPr lang="en-US"/>
                      <a:t>edical Examiner
0.66%</a:t>
                    </a:r>
                  </a:p>
                </c:rich>
              </c:tx>
              <c:showCatName val="1"/>
              <c:showPercent val="1"/>
              <c:extLst>
                <c:ext xmlns:c15="http://schemas.microsoft.com/office/drawing/2012/chart" uri="{CE6537A1-D6FC-4f65-9D91-7224C49458BB}">
                  <c15:layout/>
                </c:ext>
              </c:extLst>
            </c:dLbl>
            <c:dLbl>
              <c:idx val="4"/>
              <c:layout>
                <c:manualLayout>
                  <c:x val="1.7199788099882013E-2"/>
                  <c:y val="-7.9258902704388567E-2"/>
                </c:manualLayout>
              </c:layout>
              <c:tx>
                <c:rich>
                  <a:bodyPr/>
                  <a:lstStyle/>
                  <a:p>
                    <a:r>
                      <a:rPr lang="en-US" sz="1400"/>
                      <a:t>O</a:t>
                    </a:r>
                    <a:r>
                      <a:rPr lang="en-US"/>
                      <a:t>ffice of Director
0.63%</a:t>
                    </a:r>
                  </a:p>
                </c:rich>
              </c:tx>
              <c:showCatName val="1"/>
              <c:showPercent val="1"/>
              <c:extLst>
                <c:ext xmlns:c15="http://schemas.microsoft.com/office/drawing/2012/chart" uri="{CE6537A1-D6FC-4f65-9D91-7224C49458BB}">
                  <c15:layout/>
                </c:ext>
              </c:extLst>
            </c:dLbl>
            <c:dLbl>
              <c:idx val="5"/>
              <c:layout>
                <c:manualLayout>
                  <c:x val="9.1472224228852123E-2"/>
                  <c:y val="-7.1953754432648093E-2"/>
                </c:manualLayout>
              </c:layout>
              <c:tx>
                <c:rich>
                  <a:bodyPr/>
                  <a:lstStyle/>
                  <a:p>
                    <a:r>
                      <a:rPr lang="en-US" sz="1400"/>
                      <a:t>C</a:t>
                    </a:r>
                    <a:r>
                      <a:rPr lang="en-US"/>
                      <a:t>hildern and Family Services
9.18%</a:t>
                    </a:r>
                  </a:p>
                </c:rich>
              </c:tx>
              <c:showCatName val="1"/>
              <c:showPercent val="1"/>
              <c:extLst>
                <c:ext xmlns:c15="http://schemas.microsoft.com/office/drawing/2012/chart" uri="{CE6537A1-D6FC-4f65-9D91-7224C49458BB}">
                  <c15:layout/>
                </c:ext>
              </c:extLst>
            </c:dLbl>
            <c:dLbl>
              <c:idx val="6"/>
              <c:layout>
                <c:manualLayout>
                  <c:x val="2.1673047749765237E-2"/>
                  <c:y val="-2.8439076891458488E-2"/>
                </c:manualLayout>
              </c:layout>
              <c:tx>
                <c:rich>
                  <a:bodyPr/>
                  <a:lstStyle/>
                  <a:p>
                    <a:r>
                      <a:rPr lang="en-US" sz="1400"/>
                      <a:t>W</a:t>
                    </a:r>
                    <a:r>
                      <a:rPr lang="en-US"/>
                      <a:t>orkforce Development
1.40%</a:t>
                    </a:r>
                  </a:p>
                </c:rich>
              </c:tx>
              <c:showCatName val="1"/>
              <c:showPercent val="1"/>
              <c:extLst>
                <c:ext xmlns:c15="http://schemas.microsoft.com/office/drawing/2012/chart" uri="{CE6537A1-D6FC-4f65-9D91-7224C49458BB}">
                  <c15:layout/>
                </c:ext>
              </c:extLst>
            </c:dLbl>
            <c:dLbl>
              <c:idx val="7"/>
              <c:layout>
                <c:manualLayout>
                  <c:x val="5.3354402947338016E-2"/>
                  <c:y val="4.2452284244741692E-2"/>
                </c:manualLayout>
              </c:layout>
              <c:tx>
                <c:rich>
                  <a:bodyPr/>
                  <a:lstStyle/>
                  <a:p>
                    <a:r>
                      <a:rPr lang="en-US" sz="1400"/>
                      <a:t>A</a:t>
                    </a:r>
                    <a:r>
                      <a:rPr lang="en-US"/>
                      <a:t>ging and Disability Services
4.65%</a:t>
                    </a:r>
                  </a:p>
                </c:rich>
              </c:tx>
              <c:showCatName val="1"/>
              <c:showPercent val="1"/>
              <c:extLst>
                <c:ext xmlns:c15="http://schemas.microsoft.com/office/drawing/2012/chart" uri="{CE6537A1-D6FC-4f65-9D91-7224C49458BB}">
                  <c15:layout/>
                </c:ext>
              </c:extLst>
            </c:dLbl>
            <c:dLbl>
              <c:idx val="8"/>
              <c:layout>
                <c:manualLayout>
                  <c:x val="4.8013857786125366E-2"/>
                  <c:y val="0.15568722045246819"/>
                </c:manualLayout>
              </c:layout>
              <c:tx>
                <c:rich>
                  <a:bodyPr/>
                  <a:lstStyle/>
                  <a:p>
                    <a:r>
                      <a:rPr lang="en-US" sz="1400"/>
                      <a:t>V</a:t>
                    </a:r>
                    <a:r>
                      <a:rPr lang="en-US"/>
                      <a:t>eterans Services
0.36%</a:t>
                    </a:r>
                  </a:p>
                </c:rich>
              </c:tx>
              <c:showCatName val="1"/>
              <c:showPercent val="1"/>
              <c:extLst>
                <c:ext xmlns:c15="http://schemas.microsoft.com/office/drawing/2012/chart" uri="{CE6537A1-D6FC-4f65-9D91-7224C49458BB}">
                  <c15:layout/>
                </c:ext>
              </c:extLst>
            </c:dLbl>
            <c:dLbl>
              <c:idx val="9"/>
              <c:layout>
                <c:manualLayout>
                  <c:x val="1.617296848434829E-2"/>
                  <c:y val="1.9851763373746861E-2"/>
                </c:manualLayout>
              </c:layout>
              <c:tx>
                <c:rich>
                  <a:bodyPr/>
                  <a:lstStyle/>
                  <a:p>
                    <a:r>
                      <a:rPr lang="en-US" sz="1400"/>
                      <a:t>R</a:t>
                    </a:r>
                    <a:r>
                      <a:rPr lang="en-US"/>
                      <a:t>est of 2015 Proposed Budget
82.74%</a:t>
                    </a:r>
                  </a:p>
                </c:rich>
              </c:tx>
              <c:showCatName val="1"/>
              <c:showPercent val="1"/>
              <c:extLst>
                <c:ext xmlns:c15="http://schemas.microsoft.com/office/drawing/2012/chart" uri="{CE6537A1-D6FC-4f65-9D91-7224C49458BB}">
                  <c15:layout/>
                </c:ext>
              </c:extLst>
            </c:dLbl>
            <c:numFmt formatCode="0.00%" sourceLinked="0"/>
            <c:spPr>
              <a:noFill/>
              <a:ln>
                <a:noFill/>
              </a:ln>
              <a:effectLst/>
            </c:spPr>
            <c:txPr>
              <a:bodyPr/>
              <a:lstStyle/>
              <a:p>
                <a:pPr>
                  <a:defRPr sz="1400" b="1"/>
                </a:pPr>
                <a:endParaRPr lang="en-US"/>
              </a:p>
            </c:txPr>
            <c:showCatName val="1"/>
            <c:showPercent val="1"/>
            <c:showLeaderLines val="1"/>
            <c:extLst>
              <c:ext xmlns:c15="http://schemas.microsoft.com/office/drawing/2012/chart" uri="{CE6537A1-D6FC-4f65-9D91-7224C49458BB}"/>
            </c:extLst>
          </c:dLbls>
          <c:cat>
            <c:strRef>
              <c:f>[1]Data!$E$99:$E$108</c:f>
              <c:strCache>
                <c:ptCount val="10"/>
                <c:pt idx="0">
                  <c:v>Brookside</c:v>
                </c:pt>
                <c:pt idx="1">
                  <c:v>Health Services</c:v>
                </c:pt>
                <c:pt idx="2">
                  <c:v>Central Services</c:v>
                </c:pt>
                <c:pt idx="3">
                  <c:v>Medical Examiner</c:v>
                </c:pt>
                <c:pt idx="4">
                  <c:v>Office of Director</c:v>
                </c:pt>
                <c:pt idx="5">
                  <c:v>Childern and Family Services</c:v>
                </c:pt>
                <c:pt idx="6">
                  <c:v>Workforce Development</c:v>
                </c:pt>
                <c:pt idx="7">
                  <c:v>Aging and Disability Services</c:v>
                </c:pt>
                <c:pt idx="8">
                  <c:v>Veterans Services</c:v>
                </c:pt>
                <c:pt idx="9">
                  <c:v>Rest of 2015 Proposed Budget</c:v>
                </c:pt>
              </c:strCache>
            </c:strRef>
          </c:cat>
          <c:val>
            <c:numRef>
              <c:f>[1]Data!$F$99:$F$108</c:f>
              <c:numCache>
                <c:formatCode>General</c:formatCode>
                <c:ptCount val="10"/>
                <c:pt idx="0">
                  <c:v>-517425.31613406219</c:v>
                </c:pt>
                <c:pt idx="1">
                  <c:v>589224.70551165298</c:v>
                </c:pt>
                <c:pt idx="2">
                  <c:v>156521.11980807147</c:v>
                </c:pt>
                <c:pt idx="3">
                  <c:v>402252.13782318757</c:v>
                </c:pt>
                <c:pt idx="4">
                  <c:v>384054.20282980666</c:v>
                </c:pt>
                <c:pt idx="5">
                  <c:v>5557993.5232096007</c:v>
                </c:pt>
                <c:pt idx="6">
                  <c:v>849459.37122033245</c:v>
                </c:pt>
                <c:pt idx="7">
                  <c:v>2816595.9575377689</c:v>
                </c:pt>
                <c:pt idx="8">
                  <c:v>215173.07397320736</c:v>
                </c:pt>
                <c:pt idx="9">
                  <c:v>50119567</c:v>
                </c:pt>
              </c:numCache>
            </c:numRef>
          </c:val>
        </c:ser>
        <c:dLbls>
          <c:showPercent val="1"/>
        </c:dLbls>
      </c:pie3DChart>
    </c:plotArea>
    <c:plotVisOnly val="1"/>
    <c:dispBlanksAs val="zero"/>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sz="2000"/>
              <a:t>2015 Rest of Departments Percentage of County Levy</a:t>
            </a:r>
          </a:p>
        </c:rich>
      </c:tx>
      <c:layout>
        <c:manualLayout>
          <c:xMode val="edge"/>
          <c:yMode val="edge"/>
          <c:x val="0.12843740157480321"/>
          <c:y val="0"/>
        </c:manualLayout>
      </c:layout>
    </c:title>
    <c:view3D>
      <c:rotX val="30"/>
      <c:perspective val="30"/>
    </c:view3D>
    <c:plotArea>
      <c:layout/>
      <c:pie3DChart>
        <c:varyColors val="1"/>
        <c:ser>
          <c:idx val="0"/>
          <c:order val="0"/>
          <c:tx>
            <c:strRef>
              <c:f>'C:\Users\LKlemm\Documents\[Proposed Budget Charts 2015 2.xlsx]Data'!$V$90</c:f>
              <c:strCache>
                <c:ptCount val="1"/>
                <c:pt idx="0">
                  <c:v>2015 Rest of Departments Percentage of County Levy</c:v>
                </c:pt>
              </c:strCache>
            </c:strRef>
          </c:tx>
          <c:explosion val="25"/>
          <c:dLbls>
            <c:dLbl>
              <c:idx val="0"/>
              <c:layout>
                <c:manualLayout>
                  <c:x val="-0.12509417225624575"/>
                  <c:y val="6.5559805024371948E-2"/>
                </c:manualLayout>
              </c:layout>
              <c:tx>
                <c:rich>
                  <a:bodyPr/>
                  <a:lstStyle/>
                  <a:p>
                    <a:r>
                      <a:rPr lang="en-US" sz="1600" dirty="0"/>
                      <a:t>E</a:t>
                    </a:r>
                    <a:r>
                      <a:rPr lang="en-US" sz="1400" dirty="0"/>
                      <a:t>xecutive</a:t>
                    </a:r>
                  </a:p>
                  <a:p>
                    <a:r>
                      <a:rPr lang="en-US" sz="1400" dirty="0"/>
                      <a:t>Legislative</a:t>
                    </a:r>
                    <a:endParaRPr lang="en-US" dirty="0"/>
                  </a:p>
                  <a:p>
                    <a:r>
                      <a:rPr lang="en-US" dirty="0"/>
                      <a:t>Elected Offices
0.98%</a:t>
                    </a:r>
                  </a:p>
                </c:rich>
              </c:tx>
              <c:showCatName val="1"/>
              <c:showPercent val="1"/>
            </c:dLbl>
            <c:dLbl>
              <c:idx val="1"/>
              <c:layout>
                <c:manualLayout>
                  <c:x val="-2.8881858986708569E-2"/>
                  <c:y val="-4.4760776868472537E-3"/>
                </c:manualLayout>
              </c:layout>
              <c:showCatName val="1"/>
              <c:showPercent val="1"/>
              <c:extLst>
                <c:ext xmlns:c15="http://schemas.microsoft.com/office/drawing/2012/chart" uri="{CE6537A1-D6FC-4f65-9D91-7224C49458BB}">
                  <c15:layout/>
                </c:ext>
              </c:extLst>
            </c:dLbl>
            <c:dLbl>
              <c:idx val="2"/>
              <c:layout>
                <c:manualLayout>
                  <c:x val="-0.13865163494052787"/>
                  <c:y val="-6.4230514169051803E-2"/>
                </c:manualLayout>
              </c:layout>
              <c:showCatName val="1"/>
              <c:showPercent val="1"/>
              <c:extLst>
                <c:ext xmlns:c15="http://schemas.microsoft.com/office/drawing/2012/chart" uri="{CE6537A1-D6FC-4f65-9D91-7224C49458BB}">
                  <c15:layout/>
                </c:ext>
              </c:extLst>
            </c:dLbl>
            <c:numFmt formatCode="0.00%" sourceLinked="0"/>
            <c:spPr>
              <a:noFill/>
              <a:ln>
                <a:noFill/>
              </a:ln>
              <a:effectLst/>
            </c:spPr>
            <c:txPr>
              <a:bodyPr/>
              <a:lstStyle/>
              <a:p>
                <a:pPr>
                  <a:defRPr sz="1600" b="1"/>
                </a:pPr>
                <a:endParaRPr lang="en-US"/>
              </a:p>
            </c:txPr>
            <c:showCatName val="1"/>
            <c:showPercent val="1"/>
            <c:showLeaderLines val="1"/>
            <c:extLst>
              <c:ext xmlns:c15="http://schemas.microsoft.com/office/drawing/2012/chart" uri="{CE6537A1-D6FC-4f65-9D91-7224C49458BB}"/>
            </c:extLst>
          </c:dLbls>
          <c:cat>
            <c:strRef>
              <c:f>[1]Data!$U$91:$U$93</c:f>
              <c:strCache>
                <c:ptCount val="3"/>
                <c:pt idx="0">
                  <c:v>Executive/Legislative/Elected Offices</c:v>
                </c:pt>
                <c:pt idx="1">
                  <c:v>Finance and Administration</c:v>
                </c:pt>
                <c:pt idx="2">
                  <c:v>Rest of 2015 Proposed Budget</c:v>
                </c:pt>
              </c:strCache>
            </c:strRef>
          </c:cat>
          <c:val>
            <c:numRef>
              <c:f>[1]Data!$V$91:$V$93</c:f>
              <c:numCache>
                <c:formatCode>General</c:formatCode>
                <c:ptCount val="3"/>
                <c:pt idx="0">
                  <c:v>590601.09328884003</c:v>
                </c:pt>
                <c:pt idx="1">
                  <c:v>4509130.5797465211</c:v>
                </c:pt>
                <c:pt idx="2">
                  <c:v>55473684.332279682</c:v>
                </c:pt>
              </c:numCache>
            </c:numRef>
          </c:val>
        </c:ser>
        <c:dLbls>
          <c:showPercent val="1"/>
        </c:dLbls>
      </c:pie3DChart>
    </c:plotArea>
    <c:plotVisOnly val="1"/>
    <c:dispBlanksAs val="zero"/>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US"/>
  <c:chart>
    <c:title>
      <c:layout/>
    </c:title>
    <c:view3D>
      <c:rotX val="30"/>
      <c:perspective val="30"/>
    </c:view3D>
    <c:plotArea>
      <c:layout>
        <c:manualLayout>
          <c:layoutTarget val="inner"/>
          <c:xMode val="edge"/>
          <c:yMode val="edge"/>
          <c:x val="8.2319538374902995E-2"/>
          <c:y val="0.271082469212166"/>
          <c:w val="0.79551302241065958"/>
          <c:h val="0.69040029544045689"/>
        </c:manualLayout>
      </c:layout>
      <c:pie3DChart>
        <c:varyColors val="1"/>
        <c:ser>
          <c:idx val="0"/>
          <c:order val="0"/>
          <c:tx>
            <c:strRef>
              <c:f>'C:\Users\ssmith\AppData\Local\Microsoft\Windows\INetCache\Content.Outlook\JRSUCV5Y\[2015 Budget Book Tax Entity Pie Charts.xlsx]City Taxpayer Data and Pie'!$E$7</c:f>
              <c:strCache>
                <c:ptCount val="1"/>
                <c:pt idx="0">
                  <c:v>City of Kenosha Taxpayer</c:v>
                </c:pt>
              </c:strCache>
            </c:strRef>
          </c:tx>
          <c:explosion val="25"/>
          <c:dPt>
            <c:idx val="0"/>
          </c:dPt>
          <c:dPt>
            <c:idx val="1"/>
          </c:dPt>
          <c:dPt>
            <c:idx val="2"/>
          </c:dPt>
          <c:dPt>
            <c:idx val="3"/>
          </c:dPt>
          <c:dPt>
            <c:idx val="4"/>
          </c:dPt>
          <c:dLbls>
            <c:dLbl>
              <c:idx val="0"/>
              <c:layout>
                <c:manualLayout>
                  <c:x val="-8.0215955323855545E-2"/>
                  <c:y val="-0.11602197725284349"/>
                </c:manualLayout>
              </c:layout>
              <c:tx>
                <c:rich>
                  <a:bodyPr/>
                  <a:lstStyle/>
                  <a:p>
                    <a:pPr>
                      <a:defRPr/>
                    </a:pPr>
                    <a:r>
                      <a:rPr lang="en-US"/>
                      <a:t>City of Kenosha
41.1%</a:t>
                    </a:r>
                  </a:p>
                </c:rich>
              </c:tx>
              <c:numFmt formatCode="0.0%" sourceLinked="0"/>
              <c:spPr/>
              <c:dLblPos val="bestFit"/>
              <c:extLst>
                <c:ext xmlns:c15="http://schemas.microsoft.com/office/drawing/2012/chart" uri="{CE6537A1-D6FC-4f65-9D91-7224C49458BB}">
                  <c15:layout/>
                </c:ext>
              </c:extLst>
            </c:dLbl>
            <c:dLbl>
              <c:idx val="1"/>
              <c:layout>
                <c:manualLayout>
                  <c:x val="0.26654707789338072"/>
                  <c:y val="-4.2804244161528927E-2"/>
                </c:manualLayout>
              </c:layout>
              <c:numFmt formatCode="0.0%" sourceLinked="0"/>
              <c:spPr/>
              <c:txPr>
                <a:bodyPr/>
                <a:lstStyle/>
                <a:p>
                  <a:pPr>
                    <a:defRPr/>
                  </a:pPr>
                  <a:endParaRPr lang="en-US"/>
                </a:p>
              </c:txPr>
              <c:dLblPos val="bestFit"/>
              <c:showCatName val="1"/>
              <c:showPercent val="1"/>
              <c:extLst>
                <c:ext xmlns:c15="http://schemas.microsoft.com/office/drawing/2012/chart" uri="{CE6537A1-D6FC-4f65-9D91-7224C49458BB}">
                  <c15:layout/>
                </c:ext>
              </c:extLst>
            </c:dLbl>
            <c:dLbl>
              <c:idx val="2"/>
              <c:layout>
                <c:manualLayout>
                  <c:x val="7.4396471438346948E-2"/>
                  <c:y val="0.38386123013272588"/>
                </c:manualLayout>
              </c:layout>
              <c:numFmt formatCode="0.0%" sourceLinked="0"/>
              <c:spPr/>
              <c:txPr>
                <a:bodyPr/>
                <a:lstStyle/>
                <a:p>
                  <a:pPr>
                    <a:defRPr/>
                  </a:pPr>
                  <a:endParaRPr lang="en-US"/>
                </a:p>
              </c:txPr>
              <c:dLblPos val="bestFit"/>
              <c:showCatName val="1"/>
              <c:showPercent val="1"/>
              <c:extLst>
                <c:ext xmlns:c15="http://schemas.microsoft.com/office/drawing/2012/chart" uri="{CE6537A1-D6FC-4f65-9D91-7224C49458BB}">
                  <c15:layout/>
                </c:ext>
              </c:extLst>
            </c:dLbl>
            <c:dLbl>
              <c:idx val="3"/>
              <c:layout>
                <c:manualLayout>
                  <c:x val="-0.13727736202780441"/>
                  <c:y val="2.133345353573364E-2"/>
                </c:manualLayout>
              </c:layout>
              <c:numFmt formatCode="0.0%" sourceLinked="0"/>
              <c:spPr/>
              <c:txPr>
                <a:bodyPr/>
                <a:lstStyle/>
                <a:p>
                  <a:pPr>
                    <a:defRPr/>
                  </a:pPr>
                  <a:endParaRPr lang="en-US"/>
                </a:p>
              </c:txPr>
              <c:dLblPos val="bestFit"/>
              <c:showCatName val="1"/>
              <c:showPercent val="1"/>
              <c:extLst>
                <c:ext xmlns:c15="http://schemas.microsoft.com/office/drawing/2012/chart" uri="{CE6537A1-D6FC-4f65-9D91-7224C49458BB}">
                  <c15:layout/>
                </c:ext>
              </c:extLst>
            </c:dLbl>
            <c:dLbl>
              <c:idx val="4"/>
              <c:layout>
                <c:manualLayout>
                  <c:x val="7.7356349687058359E-2"/>
                  <c:y val="-2.1269075033962352E-3"/>
                </c:manualLayout>
              </c:layout>
              <c:numFmt formatCode="0.0%" sourceLinked="0"/>
              <c:spPr/>
              <c:txPr>
                <a:bodyPr/>
                <a:lstStyle/>
                <a:p>
                  <a:pPr>
                    <a:defRPr/>
                  </a:pPr>
                  <a:endParaRPr lang="en-US"/>
                </a:p>
              </c:txPr>
              <c:dLblPos val="bestFit"/>
              <c:showCatName val="1"/>
              <c:showPercent val="1"/>
              <c:extLst>
                <c:ext xmlns:c15="http://schemas.microsoft.com/office/drawing/2012/chart" uri="{CE6537A1-D6FC-4f65-9D91-7224C49458BB}">
                  <c15:layout/>
                </c:ext>
              </c:extLst>
            </c:dLbl>
            <c:dLbl>
              <c:idx val="5"/>
              <c:layout>
                <c:manualLayout>
                  <c:x val="6.0967528164347314E-2"/>
                  <c:y val="-3.3257747543461842E-2"/>
                </c:manualLayout>
              </c:layout>
              <c:numFmt formatCode="0.0%" sourceLinked="0"/>
              <c:spPr/>
              <c:txPr>
                <a:bodyPr/>
                <a:lstStyle/>
                <a:p>
                  <a:pPr>
                    <a:defRPr/>
                  </a:pPr>
                  <a:endParaRPr lang="en-US"/>
                </a:p>
              </c:txPr>
              <c:dLblPos val="bestFit"/>
              <c:showCatName val="1"/>
              <c:showPercent val="1"/>
              <c:extLst>
                <c:ext xmlns:c15="http://schemas.microsoft.com/office/drawing/2012/chart" uri="{CE6537A1-D6FC-4f65-9D91-7224C49458BB}"/>
              </c:extLst>
            </c:dLbl>
            <c:numFmt formatCode="0.0%" sourceLinked="0"/>
            <c:spPr>
              <a:noFill/>
              <a:ln>
                <a:noFill/>
              </a:ln>
              <a:effectLst/>
            </c:spPr>
            <c:dLblPos val="outEnd"/>
            <c:showCatName val="1"/>
            <c:showPercent val="1"/>
            <c:showLeaderLines val="1"/>
            <c:extLst>
              <c:ext xmlns:c15="http://schemas.microsoft.com/office/drawing/2012/chart" uri="{CE6537A1-D6FC-4f65-9D91-7224C49458BB}"/>
            </c:extLst>
          </c:dLbls>
          <c:cat>
            <c:strRef>
              <c:f>'[1]All Other Municipalities Data'!$A$8:$A$13</c:f>
              <c:strCache>
                <c:ptCount val="6"/>
                <c:pt idx="0">
                  <c:v>Pleasant Prairie</c:v>
                </c:pt>
                <c:pt idx="1">
                  <c:v>County of Kenosha</c:v>
                </c:pt>
                <c:pt idx="2">
                  <c:v>Kenosha Unified School District</c:v>
                </c:pt>
                <c:pt idx="3">
                  <c:v>Gateway Technical College</c:v>
                </c:pt>
                <c:pt idx="4">
                  <c:v>State of Wisconsin</c:v>
                </c:pt>
                <c:pt idx="5">
                  <c:v>Library</c:v>
                </c:pt>
              </c:strCache>
            </c:strRef>
          </c:cat>
          <c:val>
            <c:numRef>
              <c:f>'[1]City Taxpayer Data and Pie'!$F$9:$F$13</c:f>
              <c:numCache>
                <c:formatCode>General</c:formatCode>
                <c:ptCount val="5"/>
                <c:pt idx="0">
                  <c:v>1048.93</c:v>
                </c:pt>
                <c:pt idx="1">
                  <c:v>450.24</c:v>
                </c:pt>
                <c:pt idx="2">
                  <c:v>898.4</c:v>
                </c:pt>
                <c:pt idx="3">
                  <c:v>142.5</c:v>
                </c:pt>
                <c:pt idx="4">
                  <c:v>14.79</c:v>
                </c:pt>
              </c:numCache>
            </c:numRef>
          </c:val>
        </c:ser>
        <c:dLbls/>
      </c:pie3DChart>
      <c:spPr>
        <a:noFill/>
        <a:ln w="25400">
          <a:noFill/>
        </a:ln>
      </c:spPr>
    </c:plotArea>
    <c:plotVisOnly val="1"/>
    <c:dispBlanksAs val="zero"/>
  </c:chart>
  <c:txPr>
    <a:bodyPr/>
    <a:lstStyle/>
    <a:p>
      <a:pPr>
        <a:defRPr sz="1800"/>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4066" cy="461431"/>
          </a:xfrm>
          <a:prstGeom prst="rect">
            <a:avLst/>
          </a:prstGeom>
        </p:spPr>
        <p:txBody>
          <a:bodyPr vert="horz" lIns="91616" tIns="45807" rIns="91616" bIns="45807" rtlCol="0"/>
          <a:lstStyle>
            <a:lvl1pPr algn="l" fontAlgn="auto">
              <a:spcBef>
                <a:spcPts val="0"/>
              </a:spcBef>
              <a:spcAft>
                <a:spcPts val="0"/>
              </a:spcAft>
              <a:defRPr sz="1300">
                <a:latin typeface="+mn-lt"/>
                <a:cs typeface="+mn-cs"/>
              </a:defRPr>
            </a:lvl1pPr>
          </a:lstStyle>
          <a:p>
            <a:pPr>
              <a:defRPr/>
            </a:pPr>
            <a:endParaRPr lang="en-US" dirty="0"/>
          </a:p>
        </p:txBody>
      </p:sp>
      <p:sp>
        <p:nvSpPr>
          <p:cNvPr id="3" name="Date Placeholder 2"/>
          <p:cNvSpPr>
            <a:spLocks noGrp="1"/>
          </p:cNvSpPr>
          <p:nvPr>
            <p:ph type="dt" sz="quarter" idx="1"/>
          </p:nvPr>
        </p:nvSpPr>
        <p:spPr>
          <a:xfrm>
            <a:off x="3939264" y="0"/>
            <a:ext cx="3014066" cy="461431"/>
          </a:xfrm>
          <a:prstGeom prst="rect">
            <a:avLst/>
          </a:prstGeom>
        </p:spPr>
        <p:txBody>
          <a:bodyPr vert="horz" lIns="91616" tIns="45807" rIns="91616" bIns="45807" rtlCol="0"/>
          <a:lstStyle>
            <a:lvl1pPr algn="r" fontAlgn="auto">
              <a:spcBef>
                <a:spcPts val="0"/>
              </a:spcBef>
              <a:spcAft>
                <a:spcPts val="0"/>
              </a:spcAft>
              <a:defRPr sz="1300">
                <a:latin typeface="+mn-lt"/>
                <a:cs typeface="+mn-cs"/>
              </a:defRPr>
            </a:lvl1pPr>
          </a:lstStyle>
          <a:p>
            <a:pPr>
              <a:defRPr/>
            </a:pPr>
            <a:fld id="{4842B3B9-73A0-4BC4-A3C8-2C14391077C7}" type="datetimeFigureOut">
              <a:rPr lang="en-US"/>
              <a:pPr>
                <a:defRPr/>
              </a:pPr>
              <a:t>10/07/2014</a:t>
            </a:fld>
            <a:endParaRPr lang="en-US" dirty="0"/>
          </a:p>
        </p:txBody>
      </p:sp>
      <p:sp>
        <p:nvSpPr>
          <p:cNvPr id="4" name="Footer Placeholder 3"/>
          <p:cNvSpPr>
            <a:spLocks noGrp="1"/>
          </p:cNvSpPr>
          <p:nvPr>
            <p:ph type="ftr" sz="quarter" idx="2"/>
          </p:nvPr>
        </p:nvSpPr>
        <p:spPr>
          <a:xfrm>
            <a:off x="0" y="8777880"/>
            <a:ext cx="3014066" cy="461431"/>
          </a:xfrm>
          <a:prstGeom prst="rect">
            <a:avLst/>
          </a:prstGeom>
        </p:spPr>
        <p:txBody>
          <a:bodyPr vert="horz" lIns="91616" tIns="45807" rIns="91616" bIns="45807" rtlCol="0" anchor="b"/>
          <a:lstStyle>
            <a:lvl1pPr algn="l" fontAlgn="auto">
              <a:spcBef>
                <a:spcPts val="0"/>
              </a:spcBef>
              <a:spcAft>
                <a:spcPts val="0"/>
              </a:spcAft>
              <a:defRPr sz="1300">
                <a:latin typeface="+mn-lt"/>
                <a:cs typeface="+mn-cs"/>
              </a:defRPr>
            </a:lvl1pPr>
          </a:lstStyle>
          <a:p>
            <a:pPr>
              <a:defRPr/>
            </a:pPr>
            <a:endParaRPr lang="en-US" dirty="0"/>
          </a:p>
        </p:txBody>
      </p:sp>
      <p:sp>
        <p:nvSpPr>
          <p:cNvPr id="5" name="Slide Number Placeholder 4"/>
          <p:cNvSpPr>
            <a:spLocks noGrp="1"/>
          </p:cNvSpPr>
          <p:nvPr>
            <p:ph type="sldNum" sz="quarter" idx="3"/>
          </p:nvPr>
        </p:nvSpPr>
        <p:spPr>
          <a:xfrm>
            <a:off x="3939264" y="8777880"/>
            <a:ext cx="3014066" cy="461431"/>
          </a:xfrm>
          <a:prstGeom prst="rect">
            <a:avLst/>
          </a:prstGeom>
        </p:spPr>
        <p:txBody>
          <a:bodyPr vert="horz" lIns="91616" tIns="45807" rIns="91616" bIns="45807" rtlCol="0" anchor="b"/>
          <a:lstStyle>
            <a:lvl1pPr algn="r" fontAlgn="auto">
              <a:spcBef>
                <a:spcPts val="0"/>
              </a:spcBef>
              <a:spcAft>
                <a:spcPts val="0"/>
              </a:spcAft>
              <a:defRPr sz="1300">
                <a:latin typeface="+mn-lt"/>
                <a:cs typeface="+mn-cs"/>
              </a:defRPr>
            </a:lvl1pPr>
          </a:lstStyle>
          <a:p>
            <a:pPr>
              <a:defRPr/>
            </a:pPr>
            <a:fld id="{60434F53-CD2E-40D1-B679-452977E1F553}" type="slidenum">
              <a:rPr lang="en-US"/>
              <a:pPr>
                <a:defRPr/>
              </a:pPr>
              <a:t>‹#›</a:t>
            </a:fld>
            <a:endParaRPr lang="en-US" dirty="0"/>
          </a:p>
        </p:txBody>
      </p:sp>
    </p:spTree>
    <p:extLst>
      <p:ext uri="{BB962C8B-B14F-4D97-AF65-F5344CB8AC3E}">
        <p14:creationId xmlns:p14="http://schemas.microsoft.com/office/powerpoint/2010/main" xmlns="" val="513025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4066" cy="461431"/>
          </a:xfrm>
          <a:prstGeom prst="rect">
            <a:avLst/>
          </a:prstGeom>
        </p:spPr>
        <p:txBody>
          <a:bodyPr vert="horz" lIns="92496" tIns="46247" rIns="92496" bIns="46247" rtlCol="0"/>
          <a:lstStyle>
            <a:lvl1pPr algn="l" fontAlgn="auto">
              <a:spcBef>
                <a:spcPts val="0"/>
              </a:spcBef>
              <a:spcAft>
                <a:spcPts val="0"/>
              </a:spcAft>
              <a:defRPr sz="1300">
                <a:latin typeface="+mn-lt"/>
                <a:cs typeface="+mn-cs"/>
              </a:defRPr>
            </a:lvl1pPr>
          </a:lstStyle>
          <a:p>
            <a:pPr>
              <a:defRPr/>
            </a:pPr>
            <a:endParaRPr lang="en-US" dirty="0"/>
          </a:p>
        </p:txBody>
      </p:sp>
      <p:sp>
        <p:nvSpPr>
          <p:cNvPr id="3" name="Date Placeholder 2"/>
          <p:cNvSpPr>
            <a:spLocks noGrp="1"/>
          </p:cNvSpPr>
          <p:nvPr>
            <p:ph type="dt" idx="1"/>
          </p:nvPr>
        </p:nvSpPr>
        <p:spPr>
          <a:xfrm>
            <a:off x="3939264" y="0"/>
            <a:ext cx="3014066" cy="461431"/>
          </a:xfrm>
          <a:prstGeom prst="rect">
            <a:avLst/>
          </a:prstGeom>
        </p:spPr>
        <p:txBody>
          <a:bodyPr vert="horz" lIns="92496" tIns="46247" rIns="92496" bIns="46247" rtlCol="0"/>
          <a:lstStyle>
            <a:lvl1pPr algn="r" fontAlgn="auto">
              <a:spcBef>
                <a:spcPts val="0"/>
              </a:spcBef>
              <a:spcAft>
                <a:spcPts val="0"/>
              </a:spcAft>
              <a:defRPr sz="1300">
                <a:latin typeface="+mn-lt"/>
                <a:cs typeface="+mn-cs"/>
              </a:defRPr>
            </a:lvl1pPr>
          </a:lstStyle>
          <a:p>
            <a:pPr>
              <a:defRPr/>
            </a:pPr>
            <a:fld id="{373E1578-1942-4FCC-AE80-B83338BAC2A1}" type="datetimeFigureOut">
              <a:rPr lang="en-US"/>
              <a:pPr>
                <a:defRPr/>
              </a:pPr>
              <a:t>10/07/2014</a:t>
            </a:fld>
            <a:endParaRPr lang="en-US" dirty="0"/>
          </a:p>
        </p:txBody>
      </p:sp>
      <p:sp>
        <p:nvSpPr>
          <p:cNvPr id="4" name="Slide Image Placeholder 3"/>
          <p:cNvSpPr>
            <a:spLocks noGrp="1" noRot="1" noChangeAspect="1"/>
          </p:cNvSpPr>
          <p:nvPr>
            <p:ph type="sldImg" idx="2"/>
          </p:nvPr>
        </p:nvSpPr>
        <p:spPr>
          <a:xfrm>
            <a:off x="398463" y="693738"/>
            <a:ext cx="6157912" cy="3465512"/>
          </a:xfrm>
          <a:prstGeom prst="rect">
            <a:avLst/>
          </a:prstGeom>
          <a:noFill/>
          <a:ln w="12700">
            <a:solidFill>
              <a:prstClr val="black"/>
            </a:solidFill>
          </a:ln>
        </p:spPr>
        <p:txBody>
          <a:bodyPr vert="horz" lIns="92496" tIns="46247" rIns="92496" bIns="46247" rtlCol="0" anchor="ctr"/>
          <a:lstStyle/>
          <a:p>
            <a:pPr lvl="0"/>
            <a:endParaRPr lang="en-US" noProof="0" dirty="0"/>
          </a:p>
        </p:txBody>
      </p:sp>
      <p:sp>
        <p:nvSpPr>
          <p:cNvPr id="5" name="Notes Placeholder 4"/>
          <p:cNvSpPr>
            <a:spLocks noGrp="1"/>
          </p:cNvSpPr>
          <p:nvPr>
            <p:ph type="body" sz="quarter" idx="3"/>
          </p:nvPr>
        </p:nvSpPr>
        <p:spPr>
          <a:xfrm>
            <a:off x="695786" y="4389706"/>
            <a:ext cx="5563267" cy="4157459"/>
          </a:xfrm>
          <a:prstGeom prst="rect">
            <a:avLst/>
          </a:prstGeom>
        </p:spPr>
        <p:txBody>
          <a:bodyPr vert="horz" lIns="92496" tIns="46247" rIns="92496" bIns="46247"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777880"/>
            <a:ext cx="3014066" cy="461431"/>
          </a:xfrm>
          <a:prstGeom prst="rect">
            <a:avLst/>
          </a:prstGeom>
        </p:spPr>
        <p:txBody>
          <a:bodyPr vert="horz" lIns="92496" tIns="46247" rIns="92496" bIns="46247" rtlCol="0" anchor="b"/>
          <a:lstStyle>
            <a:lvl1pPr algn="l" fontAlgn="auto">
              <a:spcBef>
                <a:spcPts val="0"/>
              </a:spcBef>
              <a:spcAft>
                <a:spcPts val="0"/>
              </a:spcAft>
              <a:defRPr sz="13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39264" y="8777880"/>
            <a:ext cx="3014066" cy="461431"/>
          </a:xfrm>
          <a:prstGeom prst="rect">
            <a:avLst/>
          </a:prstGeom>
        </p:spPr>
        <p:txBody>
          <a:bodyPr vert="horz" lIns="92496" tIns="46247" rIns="92496" bIns="46247" rtlCol="0" anchor="b"/>
          <a:lstStyle>
            <a:lvl1pPr algn="r" fontAlgn="auto">
              <a:spcBef>
                <a:spcPts val="0"/>
              </a:spcBef>
              <a:spcAft>
                <a:spcPts val="0"/>
              </a:spcAft>
              <a:defRPr sz="1300">
                <a:latin typeface="+mn-lt"/>
                <a:cs typeface="+mn-cs"/>
              </a:defRPr>
            </a:lvl1pPr>
          </a:lstStyle>
          <a:p>
            <a:pPr>
              <a:defRPr/>
            </a:pPr>
            <a:fld id="{E3E1D1F1-6D9D-4378-8AC2-20438164F0A0}" type="slidenum">
              <a:rPr lang="en-US"/>
              <a:pPr>
                <a:defRPr/>
              </a:pPr>
              <a:t>‹#›</a:t>
            </a:fld>
            <a:endParaRPr lang="en-US" dirty="0"/>
          </a:p>
        </p:txBody>
      </p:sp>
    </p:spTree>
    <p:extLst>
      <p:ext uri="{BB962C8B-B14F-4D97-AF65-F5344CB8AC3E}">
        <p14:creationId xmlns:p14="http://schemas.microsoft.com/office/powerpoint/2010/main" xmlns="" val="35265825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7912" cy="34655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F9D5F0-CC15-4456-8DA4-A3A89F9F2436}" type="slidenum">
              <a:rPr lang="en-US" smtClean="0"/>
              <a:pPr/>
              <a:t>7</a:t>
            </a:fld>
            <a:endParaRPr lang="en-US"/>
          </a:p>
        </p:txBody>
      </p:sp>
    </p:spTree>
    <p:extLst>
      <p:ext uri="{BB962C8B-B14F-4D97-AF65-F5344CB8AC3E}">
        <p14:creationId xmlns:p14="http://schemas.microsoft.com/office/powerpoint/2010/main" xmlns="" val="15120124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5"/>
            <a:ext cx="100584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pic>
        <p:nvPicPr>
          <p:cNvPr id="4" name="Picture 12" descr="header.png"/>
          <p:cNvPicPr>
            <a:picLocks/>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657600" y="0"/>
            <a:ext cx="853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3368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5486400"/>
            <a:ext cx="10212916"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7" y="3852863"/>
            <a:ext cx="8180916" cy="1633538"/>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Tree>
  </p:cSld>
  <p:clrMapOvr>
    <a:masterClrMapping/>
  </p:clrMapOvr>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06402" y="6096000"/>
            <a:ext cx="10363201" cy="609600"/>
          </a:xfrm>
        </p:spPr>
        <p:txBody>
          <a:bodyPr>
            <a:normAutofit/>
          </a:bodyPr>
          <a:lstStyle>
            <a:lvl1pPr marL="0" indent="0" algn="ctr">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9" name="Content Placeholder 8"/>
          <p:cNvSpPr>
            <a:spLocks noGrp="1"/>
          </p:cNvSpPr>
          <p:nvPr>
            <p:ph sz="quarter" idx="13"/>
          </p:nvPr>
        </p:nvSpPr>
        <p:spPr>
          <a:xfrm>
            <a:off x="406400" y="381000"/>
            <a:ext cx="103632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18" Type="http://schemas.openxmlformats.org/officeDocument/2006/relationships/image" Target="../media/image7.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6.jpeg"/><Relationship Id="rId2" Type="http://schemas.openxmlformats.org/officeDocument/2006/relationships/slideLayout" Target="../slideLayouts/slideLayout2.xml"/><Relationship Id="rId16"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4.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BF8"/>
            </a:gs>
            <a:gs pos="75000">
              <a:schemeClr val="bg1">
                <a:shade val="100000"/>
                <a:satMod val="115000"/>
              </a:schemeClr>
            </a:gs>
            <a:gs pos="100000">
              <a:schemeClr val="bg1">
                <a:shade val="70000"/>
                <a:satMod val="130000"/>
              </a:schemeClr>
            </a:gs>
          </a:gsLst>
          <a:path path="circle">
            <a:fillToRect l="20000" t="50000" r="10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10905293" y="0"/>
            <a:ext cx="128671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C:\Users\SSmith\Desktop\front 1.jpg"/>
          <p:cNvPicPr>
            <a:picLocks noChangeAspect="1" noChangeArrowheads="1"/>
          </p:cNvPicPr>
          <p:nvPr/>
        </p:nvPicPr>
        <p:blipFill>
          <a:blip r:embed="rId13" cstate="email">
            <a:extLst>
              <a:ext uri="{28A0092B-C50C-407E-A947-70E740481C1C}">
                <a14:useLocalDpi xmlns:a14="http://schemas.microsoft.com/office/drawing/2010/main" xmlns=""/>
              </a:ext>
            </a:extLst>
          </a:blip>
          <a:srcRect/>
          <a:stretch>
            <a:fillRect/>
          </a:stretch>
        </p:blipFill>
        <p:spPr bwMode="auto">
          <a:xfrm>
            <a:off x="10905293" y="0"/>
            <a:ext cx="1286711" cy="2916936"/>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descr="C:\Users\SSmith\Desktop\lighthouse.jpg"/>
          <p:cNvPicPr>
            <a:picLocks noChangeAspect="1" noChangeArrowheads="1"/>
          </p:cNvPicPr>
          <p:nvPr/>
        </p:nvPicPr>
        <p:blipFill>
          <a:blip r:embed="rId14" cstate="email">
            <a:extLst>
              <a:ext uri="{28A0092B-C50C-407E-A947-70E740481C1C}">
                <a14:useLocalDpi xmlns:a14="http://schemas.microsoft.com/office/drawing/2010/main" xmlns=""/>
              </a:ext>
            </a:extLst>
          </a:blip>
          <a:srcRect/>
          <a:stretch>
            <a:fillRect/>
          </a:stretch>
        </p:blipFill>
        <p:spPr bwMode="auto">
          <a:xfrm>
            <a:off x="10905289" y="4931664"/>
            <a:ext cx="1292352" cy="969264"/>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C:\Users\SSmith\Desktop\Bandshellkid021105.jpg"/>
          <p:cNvPicPr>
            <a:picLocks noChangeAspect="1" noChangeArrowheads="1"/>
          </p:cNvPicPr>
          <p:nvPr/>
        </p:nvPicPr>
        <p:blipFill>
          <a:blip r:embed="rId15" cstate="email">
            <a:extLst>
              <a:ext uri="{28A0092B-C50C-407E-A947-70E740481C1C}">
                <a14:useLocalDpi xmlns:a14="http://schemas.microsoft.com/office/drawing/2010/main" xmlns=""/>
              </a:ext>
            </a:extLst>
          </a:blip>
          <a:srcRect/>
          <a:stretch>
            <a:fillRect/>
          </a:stretch>
        </p:blipFill>
        <p:spPr bwMode="auto">
          <a:xfrm>
            <a:off x="10899648" y="4324890"/>
            <a:ext cx="1292352" cy="606774"/>
          </a:xfrm>
          <a:prstGeom prst="rect">
            <a:avLst/>
          </a:prstGeom>
          <a:noFill/>
          <a:extLst>
            <a:ext uri="{909E8E84-426E-40DD-AFC4-6F175D3DCCD1}">
              <a14:hiddenFill xmlns:a14="http://schemas.microsoft.com/office/drawing/2010/main" xmlns="">
                <a:solidFill>
                  <a:srgbClr val="FFFFFF"/>
                </a:solidFill>
              </a14:hiddenFill>
            </a:ext>
          </a:extLst>
        </p:spPr>
      </p:pic>
      <p:pic>
        <p:nvPicPr>
          <p:cNvPr id="1031" name="Picture 7" descr="C:\Users\SSmith\Desktop\County Logo 2011 B&amp;W 300ppi 1x1.jpg"/>
          <p:cNvPicPr>
            <a:picLocks noChangeAspect="1" noChangeArrowheads="1"/>
          </p:cNvPicPr>
          <p:nvPr/>
        </p:nvPicPr>
        <p:blipFill>
          <a:blip r:embed="rId16" cstate="email">
            <a:extLst>
              <a:ext uri="{28A0092B-C50C-407E-A947-70E740481C1C}">
                <a14:useLocalDpi xmlns:a14="http://schemas.microsoft.com/office/drawing/2010/main" xmlns=""/>
              </a:ext>
            </a:extLst>
          </a:blip>
          <a:srcRect/>
          <a:stretch>
            <a:fillRect/>
          </a:stretch>
        </p:blipFill>
        <p:spPr bwMode="auto">
          <a:xfrm>
            <a:off x="10899648" y="5888736"/>
            <a:ext cx="1292352" cy="969264"/>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C:\Users\SSmith\Desktop\DogPark.jpg"/>
          <p:cNvPicPr>
            <a:picLocks noChangeAspect="1" noChangeArrowheads="1"/>
          </p:cNvPicPr>
          <p:nvPr/>
        </p:nvPicPr>
        <p:blipFill>
          <a:blip r:embed="rId17" cstate="email">
            <a:extLst>
              <a:ext uri="{28A0092B-C50C-407E-A947-70E740481C1C}">
                <a14:useLocalDpi xmlns:a14="http://schemas.microsoft.com/office/drawing/2010/main" xmlns=""/>
              </a:ext>
            </a:extLst>
          </a:blip>
          <a:srcRect/>
          <a:stretch>
            <a:fillRect/>
          </a:stretch>
        </p:blipFill>
        <p:spPr bwMode="auto">
          <a:xfrm>
            <a:off x="10899648" y="3862739"/>
            <a:ext cx="1292352" cy="440575"/>
          </a:xfrm>
          <a:prstGeom prst="rect">
            <a:avLst/>
          </a:prstGeom>
          <a:noFill/>
          <a:extLst>
            <a:ext uri="{909E8E84-426E-40DD-AFC4-6F175D3DCCD1}">
              <a14:hiddenFill xmlns:a14="http://schemas.microsoft.com/office/drawing/2010/main" xmlns="">
                <a:solidFill>
                  <a:srgbClr val="FFFFFF"/>
                </a:solidFill>
              </a14:hiddenFill>
            </a:ext>
          </a:extLst>
        </p:spPr>
      </p:pic>
      <p:pic>
        <p:nvPicPr>
          <p:cNvPr id="1033" name="Picture 9" descr="C:\Users\SSmith\Desktop\farm.jpg"/>
          <p:cNvPicPr>
            <a:picLocks noChangeAspect="1" noChangeArrowheads="1"/>
          </p:cNvPicPr>
          <p:nvPr/>
        </p:nvPicPr>
        <p:blipFill>
          <a:blip r:embed="rId18" cstate="email">
            <a:extLst>
              <a:ext uri="{28A0092B-C50C-407E-A947-70E740481C1C}">
                <a14:useLocalDpi xmlns:a14="http://schemas.microsoft.com/office/drawing/2010/main" xmlns=""/>
              </a:ext>
            </a:extLst>
          </a:blip>
          <a:srcRect/>
          <a:stretch>
            <a:fillRect/>
          </a:stretch>
        </p:blipFill>
        <p:spPr bwMode="auto">
          <a:xfrm>
            <a:off x="10899648" y="2916936"/>
            <a:ext cx="1292352" cy="969264"/>
          </a:xfrm>
          <a:prstGeom prst="rect">
            <a:avLst/>
          </a:prstGeom>
          <a:noFill/>
          <a:extLst>
            <a:ext uri="{909E8E84-426E-40DD-AFC4-6F175D3DCCD1}">
              <a14:hiddenFill xmlns:a14="http://schemas.microsoft.com/office/drawing/2010/main" xmlns="">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iming>
    <p:tnLst>
      <p:par>
        <p:cTn id="1" dur="indefinite" restart="never" nodeType="tmRoot"/>
      </p:par>
    </p:tnLst>
  </p:timing>
  <p:hf hdr="0" ftr="0" dt="0"/>
  <p:txStyles>
    <p:titleStyle>
      <a:lvl1pPr algn="l" defTabSz="914377"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891" indent="-228594" algn="l" defTabSz="914377"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64" indent="-228594" algn="l" defTabSz="914377"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15" indent="-228594" algn="l" defTabSz="914377"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28" indent="-228594" algn="l" defTabSz="914377"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41" indent="-228594" algn="l" defTabSz="914377"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17" indent="-182875" algn="l" defTabSz="914377"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192" indent="-182875" algn="l" defTabSz="914377"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067" indent="-182875" algn="l" defTabSz="914377"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5943" indent="-182875" algn="l" defTabSz="914377"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4" y="2471737"/>
            <a:ext cx="7659687" cy="1168400"/>
          </a:xfrm>
        </p:spPr>
        <p:txBody>
          <a:bodyPr/>
          <a:lstStyle/>
          <a:p>
            <a:pPr>
              <a:defRPr/>
            </a:pPr>
            <a:r>
              <a:rPr lang="en-US" sz="4000" dirty="0"/>
              <a:t>2015 County budget presentation</a:t>
            </a:r>
            <a:br>
              <a:rPr lang="en-US" sz="4000" dirty="0"/>
            </a:br>
            <a:endParaRPr lang="en-US" sz="4000" dirty="0"/>
          </a:p>
        </p:txBody>
      </p:sp>
      <p:sp>
        <p:nvSpPr>
          <p:cNvPr id="5123" name="Subtitle 2"/>
          <p:cNvSpPr>
            <a:spLocks noGrp="1"/>
          </p:cNvSpPr>
          <p:nvPr>
            <p:ph type="body" idx="1"/>
          </p:nvPr>
        </p:nvSpPr>
        <p:spPr>
          <a:xfrm>
            <a:off x="1905000" y="838202"/>
            <a:ext cx="6705600" cy="1633539"/>
          </a:xfrm>
        </p:spPr>
        <p:txBody>
          <a:bodyPr>
            <a:normAutofit/>
          </a:bodyPr>
          <a:lstStyle/>
          <a:p>
            <a:pPr eaLnBrk="1" hangingPunct="1"/>
            <a:r>
              <a:rPr lang="en-US" dirty="0" smtClean="0"/>
              <a:t>October 7, 2014</a:t>
            </a:r>
          </a:p>
        </p:txBody>
      </p:sp>
      <p:sp>
        <p:nvSpPr>
          <p:cNvPr id="4" name="Subtitle 2"/>
          <p:cNvSpPr txBox="1">
            <a:spLocks/>
          </p:cNvSpPr>
          <p:nvPr/>
        </p:nvSpPr>
        <p:spPr>
          <a:xfrm>
            <a:off x="1905000" y="3898107"/>
            <a:ext cx="6705600" cy="414339"/>
          </a:xfrm>
          <a:prstGeom prst="rect">
            <a:avLst/>
          </a:prstGeom>
        </p:spPr>
        <p:txBody>
          <a:bodyPr vert="horz" lIns="91440" tIns="45720" rIns="91440" bIns="45720" rtlCol="0" anchor="b">
            <a:noAutofit/>
          </a:bodyPr>
          <a:lstStyle>
            <a:lvl1pPr marL="0" indent="0" algn="l" defTabSz="914377"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1pPr>
            <a:lvl2pPr marL="457189" indent="0" algn="l" defTabSz="914377" rtl="0" eaLnBrk="1" latinLnBrk="0" hangingPunct="1">
              <a:spcBef>
                <a:spcPct val="20000"/>
              </a:spcBef>
              <a:buClr>
                <a:schemeClr val="accent2"/>
              </a:buClr>
              <a:buFont typeface="Arial" pitchFamily="34" charset="0"/>
              <a:buNone/>
              <a:defRPr sz="1800" kern="1200">
                <a:solidFill>
                  <a:schemeClr val="tx1">
                    <a:tint val="75000"/>
                  </a:schemeClr>
                </a:solidFill>
                <a:latin typeface="+mn-lt"/>
                <a:ea typeface="+mn-ea"/>
                <a:cs typeface="+mn-cs"/>
              </a:defRPr>
            </a:lvl2pPr>
            <a:lvl3pPr marL="914377" indent="0" algn="l" defTabSz="914377" rtl="0" eaLnBrk="1" latinLnBrk="0" hangingPunct="1">
              <a:spcBef>
                <a:spcPct val="20000"/>
              </a:spcBef>
              <a:buClr>
                <a:schemeClr val="accent3"/>
              </a:buClr>
              <a:buFont typeface="Arial" pitchFamily="34" charset="0"/>
              <a:buNone/>
              <a:defRPr sz="1600" kern="1200">
                <a:solidFill>
                  <a:schemeClr val="tx1">
                    <a:tint val="75000"/>
                  </a:schemeClr>
                </a:solidFill>
                <a:latin typeface="+mn-lt"/>
                <a:ea typeface="+mn-ea"/>
                <a:cs typeface="+mn-cs"/>
              </a:defRPr>
            </a:lvl3pPr>
            <a:lvl4pPr marL="1371566" indent="0" algn="l" defTabSz="914377"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4pPr>
            <a:lvl5pPr marL="1828754" indent="0" algn="l" defTabSz="914377" rtl="0" eaLnBrk="1" latinLnBrk="0" hangingPunct="1">
              <a:spcBef>
                <a:spcPct val="20000"/>
              </a:spcBef>
              <a:buClr>
                <a:schemeClr val="accent5"/>
              </a:buClr>
              <a:buFont typeface="Arial" pitchFamily="34" charset="0"/>
              <a:buNone/>
              <a:defRPr sz="1400" kern="1200" baseline="0">
                <a:solidFill>
                  <a:schemeClr val="tx1">
                    <a:tint val="75000"/>
                  </a:schemeClr>
                </a:solidFill>
                <a:latin typeface="+mn-lt"/>
                <a:ea typeface="+mn-ea"/>
                <a:cs typeface="+mn-cs"/>
              </a:defRPr>
            </a:lvl5pPr>
            <a:lvl6pPr marL="2285943" indent="0" algn="l" defTabSz="914377"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43131" indent="0" algn="l" defTabSz="914377"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320" indent="0" algn="l" defTabSz="914377"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509" indent="0" algn="l" defTabSz="914377"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fontAlgn="auto">
              <a:spcAft>
                <a:spcPts val="0"/>
              </a:spcAft>
            </a:pPr>
            <a:r>
              <a:rPr lang="en-US" sz="4000" dirty="0"/>
              <a:t>County Executive Jim Kreuser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Amazon moves to Kenosha</a:t>
            </a:r>
            <a:endParaRPr lang="en-US" dirty="0"/>
          </a:p>
        </p:txBody>
      </p:sp>
      <p:sp>
        <p:nvSpPr>
          <p:cNvPr id="4" name="Content Placeholder 2"/>
          <p:cNvSpPr txBox="1">
            <a:spLocks/>
          </p:cNvSpPr>
          <p:nvPr/>
        </p:nvSpPr>
        <p:spPr>
          <a:xfrm>
            <a:off x="394856" y="1917189"/>
            <a:ext cx="4800600" cy="1435100"/>
          </a:xfrm>
          <a:prstGeom prst="rect">
            <a:avLst/>
          </a:prstGeom>
        </p:spPr>
        <p:txBody>
          <a:bodyPr vert="horz" lIns="91440" tIns="45720" rIns="91440" bIns="45720" rtlCol="0">
            <a:noAutofit/>
          </a:bodyPr>
          <a:lstStyle>
            <a:lvl1pPr marL="342891" indent="-228594" algn="l" defTabSz="914377"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64" indent="-228594" algn="l" defTabSz="914377"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15" indent="-228594" algn="l" defTabSz="914377"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28" indent="-228594" algn="l" defTabSz="914377"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41" indent="-228594" algn="l" defTabSz="914377"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17" indent="-182875" algn="l" defTabSz="914377"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192" indent="-182875" algn="l" defTabSz="914377"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067" indent="-182875" algn="l" defTabSz="914377"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5943" indent="-182875" algn="l" defTabSz="914377"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fontAlgn="auto">
              <a:spcAft>
                <a:spcPts val="0"/>
              </a:spcAft>
            </a:pPr>
            <a:r>
              <a:rPr lang="en-US" sz="2800" dirty="0">
                <a:solidFill>
                  <a:schemeClr val="tx1">
                    <a:lumMod val="95000"/>
                    <a:lumOff val="5000"/>
                  </a:schemeClr>
                </a:solidFill>
              </a:rPr>
              <a:t>Project: Two distribution </a:t>
            </a:r>
            <a:br>
              <a:rPr lang="en-US" sz="2800" dirty="0">
                <a:solidFill>
                  <a:schemeClr val="tx1">
                    <a:lumMod val="95000"/>
                    <a:lumOff val="5000"/>
                  </a:schemeClr>
                </a:solidFill>
              </a:rPr>
            </a:br>
            <a:r>
              <a:rPr lang="en-US" sz="2800" dirty="0">
                <a:solidFill>
                  <a:schemeClr val="tx1">
                    <a:lumMod val="95000"/>
                    <a:lumOff val="5000"/>
                  </a:schemeClr>
                </a:solidFill>
              </a:rPr>
              <a:t>centers - 1,000,000 SF &amp; 500,000 SF on approximately 160 acres</a:t>
            </a: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73108" y="1508512"/>
            <a:ext cx="3836569" cy="242489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73108" y="4114800"/>
            <a:ext cx="3896492" cy="2162149"/>
          </a:xfrm>
          <a:prstGeom prst="rect">
            <a:avLst/>
          </a:prstGeom>
        </p:spPr>
      </p:pic>
      <p:sp>
        <p:nvSpPr>
          <p:cNvPr id="7" name="TextBox 6"/>
          <p:cNvSpPr txBox="1"/>
          <p:nvPr/>
        </p:nvSpPr>
        <p:spPr>
          <a:xfrm>
            <a:off x="381001" y="3778210"/>
            <a:ext cx="6286502" cy="2057400"/>
          </a:xfrm>
          <a:prstGeom prst="rect">
            <a:avLst/>
          </a:prstGeom>
          <a:noFill/>
        </p:spPr>
        <p:txBody>
          <a:bodyPr wrap="square" rtlCol="0">
            <a:noAutofit/>
          </a:bodyPr>
          <a:lstStyle/>
          <a:p>
            <a:pPr marL="285750" indent="-285750">
              <a:buFont typeface="Arial" panose="020B0604020202020204" pitchFamily="34" charset="0"/>
              <a:buChar char="•"/>
            </a:pPr>
            <a:r>
              <a:rPr lang="en-US" sz="2800" dirty="0">
                <a:latin typeface="+mn-lt"/>
              </a:rPr>
              <a:t>Fortune 50 online retailer </a:t>
            </a:r>
          </a:p>
          <a:p>
            <a:pPr marL="285750" indent="-285750">
              <a:buFont typeface="Arial" panose="020B0604020202020204" pitchFamily="34" charset="0"/>
              <a:buChar char="•"/>
            </a:pPr>
            <a:r>
              <a:rPr lang="en-US" sz="2800" dirty="0">
                <a:latin typeface="+mn-lt"/>
              </a:rPr>
              <a:t>Extensive &amp; competitive site selection </a:t>
            </a:r>
            <a:br>
              <a:rPr lang="en-US" sz="2800" dirty="0">
                <a:latin typeface="+mn-lt"/>
              </a:rPr>
            </a:br>
            <a:r>
              <a:rPr lang="en-US" sz="2800" dirty="0">
                <a:latin typeface="+mn-lt"/>
              </a:rPr>
              <a:t>process</a:t>
            </a:r>
          </a:p>
          <a:p>
            <a:pPr marL="285750" indent="-285750">
              <a:buFont typeface="Arial" panose="020B0604020202020204" pitchFamily="34" charset="0"/>
              <a:buChar char="•"/>
            </a:pPr>
            <a:r>
              <a:rPr lang="en-US" sz="2800" dirty="0">
                <a:latin typeface="+mn-lt"/>
              </a:rPr>
              <a:t>Development-ready site, proximity to </a:t>
            </a:r>
            <a:br>
              <a:rPr lang="en-US" sz="2800" dirty="0">
                <a:latin typeface="+mn-lt"/>
              </a:rPr>
            </a:br>
            <a:r>
              <a:rPr lang="en-US" sz="2800" dirty="0">
                <a:latin typeface="+mn-lt"/>
              </a:rPr>
              <a:t>I-94, location, and competitive incentive package drove decision</a:t>
            </a:r>
          </a:p>
          <a:p>
            <a:endParaRPr lang="en-US" sz="2800" dirty="0">
              <a:latin typeface="+mn-lt"/>
            </a:endParaRPr>
          </a:p>
          <a:p>
            <a:endParaRPr lang="en-US" sz="2800" dirty="0">
              <a:latin typeface="+mn-lt"/>
            </a:endParaRPr>
          </a:p>
        </p:txBody>
      </p:sp>
      <p:sp>
        <p:nvSpPr>
          <p:cNvPr id="8" name="TextBox 7"/>
          <p:cNvSpPr txBox="1"/>
          <p:nvPr/>
        </p:nvSpPr>
        <p:spPr>
          <a:xfrm>
            <a:off x="712051" y="1216125"/>
            <a:ext cx="7391400" cy="584775"/>
          </a:xfrm>
          <a:prstGeom prst="rect">
            <a:avLst/>
          </a:prstGeom>
          <a:noFill/>
        </p:spPr>
        <p:txBody>
          <a:bodyPr wrap="square" rtlCol="0">
            <a:spAutoFit/>
          </a:bodyPr>
          <a:lstStyle/>
          <a:p>
            <a:r>
              <a:rPr lang="en-US" sz="3200" dirty="0">
                <a:solidFill>
                  <a:srgbClr val="C00000"/>
                </a:solidFill>
              </a:rPr>
              <a:t>Case Study: AMAZON.COM</a:t>
            </a:r>
          </a:p>
        </p:txBody>
      </p:sp>
    </p:spTree>
    <p:extLst>
      <p:ext uri="{BB962C8B-B14F-4D97-AF65-F5344CB8AC3E}">
        <p14:creationId xmlns:p14="http://schemas.microsoft.com/office/powerpoint/2010/main" xmlns="" val="17713437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ULINE</a:t>
            </a:r>
            <a:endParaRPr lang="en-US" dirty="0"/>
          </a:p>
        </p:txBody>
      </p:sp>
      <p:sp>
        <p:nvSpPr>
          <p:cNvPr id="4" name="Content Placeholder 2"/>
          <p:cNvSpPr>
            <a:spLocks noGrp="1"/>
          </p:cNvSpPr>
          <p:nvPr>
            <p:ph idx="1"/>
          </p:nvPr>
        </p:nvSpPr>
        <p:spPr>
          <a:xfrm>
            <a:off x="457200" y="1905001"/>
            <a:ext cx="7116584" cy="4254047"/>
          </a:xfrm>
        </p:spPr>
        <p:txBody>
          <a:bodyPr>
            <a:noAutofit/>
          </a:bodyPr>
          <a:lstStyle/>
          <a:p>
            <a:pPr marL="0" indent="0">
              <a:buNone/>
            </a:pPr>
            <a:r>
              <a:rPr lang="en-US" sz="2800" dirty="0">
                <a:solidFill>
                  <a:schemeClr val="tx1">
                    <a:lumMod val="95000"/>
                    <a:lumOff val="5000"/>
                  </a:schemeClr>
                </a:solidFill>
              </a:rPr>
              <a:t>Corporate HQs Expansion </a:t>
            </a:r>
          </a:p>
          <a:p>
            <a:r>
              <a:rPr lang="en-US" sz="2400" dirty="0">
                <a:solidFill>
                  <a:schemeClr val="tx1">
                    <a:lumMod val="95000"/>
                    <a:lumOff val="5000"/>
                  </a:schemeClr>
                </a:solidFill>
              </a:rPr>
              <a:t>Jobs: 500</a:t>
            </a:r>
          </a:p>
          <a:p>
            <a:r>
              <a:rPr lang="en-US" sz="2400" dirty="0">
                <a:solidFill>
                  <a:schemeClr val="tx1">
                    <a:lumMod val="95000"/>
                    <a:lumOff val="5000"/>
                  </a:schemeClr>
                </a:solidFill>
              </a:rPr>
              <a:t>Investment: est. $100 million</a:t>
            </a:r>
          </a:p>
          <a:p>
            <a:r>
              <a:rPr lang="en-US" sz="2400" dirty="0">
                <a:solidFill>
                  <a:schemeClr val="tx1">
                    <a:lumMod val="95000"/>
                    <a:lumOff val="5000"/>
                  </a:schemeClr>
                </a:solidFill>
              </a:rPr>
              <a:t>Project: 200,000 SF office building &amp; 1,000,000 SF distribution </a:t>
            </a:r>
            <a:r>
              <a:rPr lang="en-US" sz="2400" dirty="0" smtClean="0">
                <a:solidFill>
                  <a:schemeClr val="tx1">
                    <a:lumMod val="95000"/>
                    <a:lumOff val="5000"/>
                  </a:schemeClr>
                </a:solidFill>
              </a:rPr>
              <a:t>facility</a:t>
            </a:r>
          </a:p>
          <a:p>
            <a:pPr marL="0" indent="0">
              <a:buNone/>
            </a:pPr>
            <a:r>
              <a:rPr lang="en-US" sz="2800" dirty="0" smtClean="0">
                <a:solidFill>
                  <a:schemeClr val="tx1">
                    <a:lumMod val="95000"/>
                    <a:lumOff val="5000"/>
                  </a:schemeClr>
                </a:solidFill>
              </a:rPr>
              <a:t>Midwest </a:t>
            </a:r>
            <a:r>
              <a:rPr lang="en-US" sz="2800" dirty="0">
                <a:solidFill>
                  <a:schemeClr val="tx1">
                    <a:lumMod val="95000"/>
                    <a:lumOff val="5000"/>
                  </a:schemeClr>
                </a:solidFill>
              </a:rPr>
              <a:t>Distribution Operations in Kenosha </a:t>
            </a:r>
          </a:p>
          <a:p>
            <a:r>
              <a:rPr lang="en-US" sz="2400" dirty="0">
                <a:solidFill>
                  <a:schemeClr val="tx1">
                    <a:lumMod val="95000"/>
                    <a:lumOff val="5000"/>
                  </a:schemeClr>
                </a:solidFill>
              </a:rPr>
              <a:t>Jobs: 475</a:t>
            </a:r>
          </a:p>
          <a:p>
            <a:r>
              <a:rPr lang="en-US" sz="2400" dirty="0">
                <a:solidFill>
                  <a:schemeClr val="tx1">
                    <a:lumMod val="95000"/>
                    <a:lumOff val="5000"/>
                  </a:schemeClr>
                </a:solidFill>
              </a:rPr>
              <a:t>Investment: est. $75 million</a:t>
            </a:r>
          </a:p>
          <a:p>
            <a:r>
              <a:rPr lang="en-US" sz="2400" dirty="0">
                <a:solidFill>
                  <a:schemeClr val="tx1">
                    <a:lumMod val="95000"/>
                    <a:lumOff val="5000"/>
                  </a:schemeClr>
                </a:solidFill>
              </a:rPr>
              <a:t>Project: 1,000,000 SF distribution center with 60,000 SF of office</a:t>
            </a:r>
          </a:p>
          <a:p>
            <a:endParaRPr lang="en-US" sz="2800" dirty="0">
              <a:solidFill>
                <a:schemeClr val="tx1">
                  <a:lumMod val="95000"/>
                  <a:lumOff val="5000"/>
                </a:schemeClr>
              </a:solidFill>
            </a:endParaRPr>
          </a:p>
          <a:p>
            <a:endParaRPr lang="en-US" sz="2800" dirty="0">
              <a:solidFill>
                <a:schemeClr val="tx1">
                  <a:lumMod val="95000"/>
                  <a:lumOff val="5000"/>
                </a:schemeClr>
              </a:solidFill>
            </a:endParaRPr>
          </a:p>
        </p:txBody>
      </p:sp>
      <p:sp>
        <p:nvSpPr>
          <p:cNvPr id="5" name="TextBox 4"/>
          <p:cNvSpPr txBox="1"/>
          <p:nvPr/>
        </p:nvSpPr>
        <p:spPr>
          <a:xfrm>
            <a:off x="688703" y="1260472"/>
            <a:ext cx="7391400" cy="523220"/>
          </a:xfrm>
          <a:prstGeom prst="rect">
            <a:avLst/>
          </a:prstGeom>
          <a:noFill/>
        </p:spPr>
        <p:txBody>
          <a:bodyPr wrap="square" rtlCol="0">
            <a:spAutoFit/>
          </a:bodyPr>
          <a:lstStyle/>
          <a:p>
            <a:r>
              <a:rPr lang="en-US" sz="2800" dirty="0">
                <a:solidFill>
                  <a:srgbClr val="C00000"/>
                </a:solidFill>
              </a:rPr>
              <a:t>Case Study: ULINE</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629202" y="990600"/>
            <a:ext cx="3109225" cy="203827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04957" y="3581400"/>
            <a:ext cx="3109225" cy="1753257"/>
          </a:xfrm>
          <a:prstGeom prst="rect">
            <a:avLst/>
          </a:prstGeom>
        </p:spPr>
      </p:pic>
    </p:spTree>
    <p:extLst>
      <p:ext uri="{BB962C8B-B14F-4D97-AF65-F5344CB8AC3E}">
        <p14:creationId xmlns:p14="http://schemas.microsoft.com/office/powerpoint/2010/main" xmlns="" val="32080678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191000" y="2362200"/>
            <a:ext cx="6438900" cy="4292600"/>
          </a:xfrm>
          <a:prstGeom prst="rect">
            <a:avLst/>
          </a:prstGeom>
        </p:spPr>
      </p:pic>
      <p:pic>
        <p:nvPicPr>
          <p:cNvPr id="4" name="Content Placeholder 3"/>
          <p:cNvPicPr>
            <a:picLocks noGrp="1" noChangeAspect="1"/>
          </p:cNvPicPr>
          <p:nvPr>
            <p:ph idx="1"/>
          </p:nvPr>
        </p:nvPicPr>
        <p:blipFill>
          <a:blip r:embed="rId3" cstate="print"/>
          <a:stretch>
            <a:fillRect/>
          </a:stretch>
        </p:blipFill>
        <p:spPr>
          <a:xfrm>
            <a:off x="304800" y="304800"/>
            <a:ext cx="4953000" cy="5405866"/>
          </a:xfrm>
          <a:prstGeom prst="rect">
            <a:avLst/>
          </a:prstGeom>
        </p:spPr>
      </p:pic>
    </p:spTree>
    <p:extLst>
      <p:ext uri="{BB962C8B-B14F-4D97-AF65-F5344CB8AC3E}">
        <p14:creationId xmlns:p14="http://schemas.microsoft.com/office/powerpoint/2010/main" xmlns="" val="30122062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Works and Development Services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217004002"/>
              </p:ext>
            </p:extLst>
          </p:nvPr>
        </p:nvGraphicFramePr>
        <p:xfrm>
          <a:off x="838200" y="1219200"/>
          <a:ext cx="9152467" cy="54666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9900834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 community</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766199" y="1229106"/>
            <a:ext cx="4648200" cy="3114294"/>
          </a:xfrm>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54215" y="3451022"/>
            <a:ext cx="4568829" cy="319107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363555" y="667897"/>
            <a:ext cx="5286989" cy="444073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172200" y="3704573"/>
            <a:ext cx="3156438" cy="2937519"/>
          </a:xfrm>
          <a:prstGeom prst="rect">
            <a:avLst/>
          </a:prstGeom>
        </p:spPr>
      </p:pic>
    </p:spTree>
    <p:extLst>
      <p:ext uri="{BB962C8B-B14F-4D97-AF65-F5344CB8AC3E}">
        <p14:creationId xmlns:p14="http://schemas.microsoft.com/office/powerpoint/2010/main" xmlns="" val="22452837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Sheriff’s Department</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4227828801"/>
              </p:ext>
            </p:extLst>
          </p:nvPr>
        </p:nvGraphicFramePr>
        <p:xfrm>
          <a:off x="685800" y="1219200"/>
          <a:ext cx="9753600" cy="5410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4115197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Law Enforcement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468733756"/>
              </p:ext>
            </p:extLst>
          </p:nvPr>
        </p:nvGraphicFramePr>
        <p:xfrm>
          <a:off x="762000" y="1219200"/>
          <a:ext cx="9753600" cy="533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16845796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Veterans Services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438400" y="1417638"/>
            <a:ext cx="7010400" cy="5257800"/>
          </a:xfrm>
        </p:spPr>
      </p:pic>
    </p:spTree>
    <p:extLst>
      <p:ext uri="{BB962C8B-B14F-4D97-AF65-F5344CB8AC3E}">
        <p14:creationId xmlns:p14="http://schemas.microsoft.com/office/powerpoint/2010/main" xmlns="" val="11286526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Serving our Community</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12900" y="1219200"/>
            <a:ext cx="8153400" cy="5438255"/>
          </a:xfrm>
        </p:spPr>
      </p:pic>
    </p:spTree>
    <p:extLst>
      <p:ext uri="{BB962C8B-B14F-4D97-AF65-F5344CB8AC3E}">
        <p14:creationId xmlns:p14="http://schemas.microsoft.com/office/powerpoint/2010/main" xmlns="" val="37888199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Services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686690858"/>
              </p:ext>
            </p:extLst>
          </p:nvPr>
        </p:nvGraphicFramePr>
        <p:xfrm>
          <a:off x="609600" y="1066800"/>
          <a:ext cx="10134600" cy="533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2303698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637308" y="1679489"/>
            <a:ext cx="6982692" cy="4545917"/>
          </a:xfrm>
          <a:prstGeom prst="rect">
            <a:avLst/>
          </a:prstGeom>
        </p:spPr>
      </p:pic>
      <p:pic>
        <p:nvPicPr>
          <p:cNvPr id="7" name="Picture 6"/>
          <p:cNvPicPr>
            <a:picLocks noChangeAspect="1"/>
          </p:cNvPicPr>
          <p:nvPr/>
        </p:nvPicPr>
        <p:blipFill>
          <a:blip r:embed="rId3" cstate="print"/>
          <a:stretch>
            <a:fillRect/>
          </a:stretch>
        </p:blipFill>
        <p:spPr>
          <a:xfrm>
            <a:off x="5105400" y="1679489"/>
            <a:ext cx="5458691" cy="3286850"/>
          </a:xfrm>
          <a:prstGeom prst="rect">
            <a:avLst/>
          </a:prstGeom>
        </p:spPr>
      </p:pic>
      <p:sp>
        <p:nvSpPr>
          <p:cNvPr id="2" name="Title 1"/>
          <p:cNvSpPr>
            <a:spLocks noGrp="1"/>
          </p:cNvSpPr>
          <p:nvPr>
            <p:ph type="title"/>
          </p:nvPr>
        </p:nvSpPr>
        <p:spPr/>
        <p:txBody>
          <a:bodyPr/>
          <a:lstStyle/>
          <a:p>
            <a:r>
              <a:rPr lang="en-US" dirty="0" smtClean="0"/>
              <a:t>Kenosha County is a Development Hot Spot</a:t>
            </a:r>
            <a:endParaRPr lang="en-US" dirty="0"/>
          </a:p>
        </p:txBody>
      </p:sp>
      <p:pic>
        <p:nvPicPr>
          <p:cNvPr id="6" name="Picture 5"/>
          <p:cNvPicPr>
            <a:picLocks noChangeAspect="1"/>
          </p:cNvPicPr>
          <p:nvPr/>
        </p:nvPicPr>
        <p:blipFill>
          <a:blip r:embed="rId4" cstate="print"/>
          <a:stretch>
            <a:fillRect/>
          </a:stretch>
        </p:blipFill>
        <p:spPr>
          <a:xfrm>
            <a:off x="2061125" y="3594544"/>
            <a:ext cx="6473275" cy="3187256"/>
          </a:xfrm>
          <a:prstGeom prst="rect">
            <a:avLst/>
          </a:prstGeom>
        </p:spPr>
      </p:pic>
    </p:spTree>
    <p:extLst>
      <p:ext uri="{BB962C8B-B14F-4D97-AF65-F5344CB8AC3E}">
        <p14:creationId xmlns:p14="http://schemas.microsoft.com/office/powerpoint/2010/main" xmlns="" val="25452917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County Services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4099288071"/>
              </p:ext>
            </p:extLst>
          </p:nvPr>
        </p:nvGraphicFramePr>
        <p:xfrm>
          <a:off x="1752600" y="1143000"/>
          <a:ext cx="8229600" cy="548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2624900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Tax Bill Comparison Chart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4122643182"/>
              </p:ext>
            </p:extLst>
          </p:nvPr>
        </p:nvGraphicFramePr>
        <p:xfrm>
          <a:off x="1219200" y="1066800"/>
          <a:ext cx="8991600" cy="5562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6173231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l="959" t="1283" r="1455" b="1283"/>
          <a:stretch/>
        </p:blipFill>
        <p:spPr>
          <a:xfrm>
            <a:off x="1066800" y="152400"/>
            <a:ext cx="9067800" cy="6553200"/>
          </a:xfrm>
          <a:prstGeom prst="rect">
            <a:avLst/>
          </a:prstGeom>
        </p:spPr>
      </p:pic>
    </p:spTree>
    <p:extLst>
      <p:ext uri="{BB962C8B-B14F-4D97-AF65-F5344CB8AC3E}">
        <p14:creationId xmlns:p14="http://schemas.microsoft.com/office/powerpoint/2010/main" xmlns="" val="29490368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Protecting our Downtown Campus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828800" y="1219200"/>
            <a:ext cx="7239000" cy="5429250"/>
          </a:xfrm>
        </p:spPr>
      </p:pic>
    </p:spTree>
    <p:extLst>
      <p:ext uri="{BB962C8B-B14F-4D97-AF65-F5344CB8AC3E}">
        <p14:creationId xmlns:p14="http://schemas.microsoft.com/office/powerpoint/2010/main" xmlns="" val="20280625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for future space needs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828800" y="1291801"/>
            <a:ext cx="8001000" cy="5337599"/>
          </a:xfrm>
          <a:prstGeom prst="rect">
            <a:avLst/>
          </a:prstGeom>
        </p:spPr>
      </p:pic>
    </p:spTree>
    <p:extLst>
      <p:ext uri="{BB962C8B-B14F-4D97-AF65-F5344CB8AC3E}">
        <p14:creationId xmlns:p14="http://schemas.microsoft.com/office/powerpoint/2010/main" xmlns="" val="33176636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4800" y="219075"/>
            <a:ext cx="6324600" cy="474345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953000" y="2286000"/>
            <a:ext cx="5737578" cy="4303184"/>
          </a:xfrm>
          <a:prstGeom prst="rect">
            <a:avLst/>
          </a:prstGeom>
        </p:spPr>
      </p:pic>
    </p:spTree>
    <p:extLst>
      <p:ext uri="{BB962C8B-B14F-4D97-AF65-F5344CB8AC3E}">
        <p14:creationId xmlns:p14="http://schemas.microsoft.com/office/powerpoint/2010/main" xmlns="" val="18867576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90482"/>
            <a:ext cx="9906000" cy="1143000"/>
          </a:xfrm>
        </p:spPr>
        <p:txBody>
          <a:bodyPr/>
          <a:lstStyle/>
          <a:p>
            <a:r>
              <a:rPr lang="en-US" dirty="0" smtClean="0"/>
              <a:t>Mental Health Service Enhancements</a:t>
            </a:r>
            <a:endParaRPr lang="en-US" dirty="0"/>
          </a:p>
        </p:txBody>
      </p:sp>
      <p:sp>
        <p:nvSpPr>
          <p:cNvPr id="3" name="Content Placeholder 2"/>
          <p:cNvSpPr>
            <a:spLocks noGrp="1"/>
          </p:cNvSpPr>
          <p:nvPr>
            <p:ph idx="1"/>
          </p:nvPr>
        </p:nvSpPr>
        <p:spPr>
          <a:xfrm>
            <a:off x="381000" y="1453238"/>
            <a:ext cx="6705600" cy="4800600"/>
          </a:xfrm>
        </p:spPr>
        <p:txBody>
          <a:bodyPr>
            <a:normAutofit/>
          </a:bodyPr>
          <a:lstStyle/>
          <a:p>
            <a:r>
              <a:rPr lang="en-US" sz="2400" dirty="0" smtClean="0"/>
              <a:t>Mental Health Services Proposal</a:t>
            </a:r>
          </a:p>
          <a:p>
            <a:pPr lvl="1"/>
            <a:r>
              <a:rPr lang="en-US" sz="2400" dirty="0" smtClean="0"/>
              <a:t>$200,000 to increase Mental Health services in the jail to 80 hours a week</a:t>
            </a:r>
          </a:p>
          <a:p>
            <a:pPr lvl="1"/>
            <a:r>
              <a:rPr lang="en-US" sz="2400" dirty="0"/>
              <a:t>$81,500 to add a nurse practitioner or a Physician’s Assistant through a contracted service of Department of Aging and Disability Services. It would address the shortage of psychiatric services within Kenosha County, particularly the scarcity of psychiatrists who accept Medicaid patients. It will result in 750 to 1,000 additional clients to be served.   </a:t>
            </a:r>
          </a:p>
          <a:p>
            <a:pPr lvl="1"/>
            <a:endParaRPr lang="en-US"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433720" y="1461704"/>
            <a:ext cx="2830702" cy="4024695"/>
          </a:xfrm>
          <a:prstGeom prst="rect">
            <a:avLst/>
          </a:prstGeom>
        </p:spPr>
      </p:pic>
    </p:spTree>
    <p:extLst>
      <p:ext uri="{BB962C8B-B14F-4D97-AF65-F5344CB8AC3E}">
        <p14:creationId xmlns:p14="http://schemas.microsoft.com/office/powerpoint/2010/main" xmlns="" val="42372770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Voting System </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371600" y="1417637"/>
            <a:ext cx="7924800" cy="5264331"/>
          </a:xfrm>
        </p:spPr>
      </p:pic>
    </p:spTree>
    <p:extLst>
      <p:ext uri="{BB962C8B-B14F-4D97-AF65-F5344CB8AC3E}">
        <p14:creationId xmlns:p14="http://schemas.microsoft.com/office/powerpoint/2010/main" xmlns="" val="12717646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Brookside Care Center layout</a:t>
            </a:r>
            <a:endParaRPr lang="en-US" dirty="0"/>
          </a:p>
        </p:txBody>
      </p:sp>
      <p:pic>
        <p:nvPicPr>
          <p:cNvPr id="4" name="Picture 3" descr="C:\Users\charlier\Desktop\2014 0807 Brookside Care Center Master Plan Page 009.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4129" t="4021" r="14439" b="15596"/>
          <a:stretch/>
        </p:blipFill>
        <p:spPr bwMode="auto">
          <a:xfrm>
            <a:off x="1828800" y="1219200"/>
            <a:ext cx="7391400" cy="5442021"/>
          </a:xfrm>
          <a:prstGeom prst="rect">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C:\Users\charlier\Desktop\2014 0807 Brookside Care Center Master Plan Page 009.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0442" t="87629" r="2665" b="3562"/>
          <a:stretch/>
        </p:blipFill>
        <p:spPr bwMode="auto">
          <a:xfrm>
            <a:off x="1828800" y="5943600"/>
            <a:ext cx="3581400" cy="559499"/>
          </a:xfrm>
          <a:prstGeom prst="rect">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381189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Brookside Picnic</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14400" y="1295400"/>
            <a:ext cx="5181600" cy="3886200"/>
          </a:xfr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727460" y="1261532"/>
            <a:ext cx="4584940" cy="343870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66800" y="3100392"/>
            <a:ext cx="4660660" cy="349549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638800" y="3116971"/>
            <a:ext cx="4581638" cy="343622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305060" y="2628900"/>
            <a:ext cx="3251200" cy="2438400"/>
          </a:xfrm>
          <a:prstGeom prst="rect">
            <a:avLst/>
          </a:prstGeom>
        </p:spPr>
      </p:pic>
    </p:spTree>
    <p:extLst>
      <p:ext uri="{BB962C8B-B14F-4D97-AF65-F5344CB8AC3E}">
        <p14:creationId xmlns:p14="http://schemas.microsoft.com/office/powerpoint/2010/main" xmlns="" val="31999067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13366"/>
            <a:ext cx="8630704" cy="1143000"/>
          </a:xfrm>
        </p:spPr>
        <p:txBody>
          <a:bodyPr/>
          <a:lstStyle/>
          <a:p>
            <a:pPr>
              <a:defRPr/>
            </a:pPr>
            <a:r>
              <a:rPr lang="en-US" dirty="0" smtClean="0"/>
              <a:t>KCAB</a:t>
            </a:r>
            <a:br>
              <a:rPr lang="en-US" dirty="0" smtClean="0"/>
            </a:br>
            <a:r>
              <a:rPr lang="en-US" dirty="0" smtClean="0"/>
              <a:t>Restoration</a:t>
            </a:r>
            <a:endParaRPr lang="en-US" dirty="0"/>
          </a:p>
        </p:txBody>
      </p:sp>
      <p:sp>
        <p:nvSpPr>
          <p:cNvPr id="4" name="TextBox 3"/>
          <p:cNvSpPr txBox="1"/>
          <p:nvPr/>
        </p:nvSpPr>
        <p:spPr>
          <a:xfrm>
            <a:off x="-1371600" y="6477003"/>
            <a:ext cx="304800" cy="246221"/>
          </a:xfrm>
          <a:prstGeom prst="rect">
            <a:avLst/>
          </a:prstGeom>
          <a:noFill/>
        </p:spPr>
        <p:txBody>
          <a:bodyPr wrap="square" rtlCol="0">
            <a:spAutoFit/>
          </a:bodyPr>
          <a:lstStyle/>
          <a:p>
            <a:r>
              <a:rPr lang="en-US" sz="1000" dirty="0"/>
              <a:t>4</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7086600" y="1507414"/>
            <a:ext cx="3352800" cy="5029200"/>
          </a:xfr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067300" y="110837"/>
            <a:ext cx="5600700" cy="3733800"/>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381000" y="2438400"/>
            <a:ext cx="6172200" cy="4114800"/>
          </a:xfrm>
          <a:prstGeom prst="rect">
            <a:avLst/>
          </a:prstGeom>
        </p:spPr>
      </p:pic>
    </p:spTree>
    <p:extLst>
      <p:ext uri="{BB962C8B-B14F-4D97-AF65-F5344CB8AC3E}">
        <p14:creationId xmlns:p14="http://schemas.microsoft.com/office/powerpoint/2010/main" xmlns="" val="11335052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economic development opportunities</a:t>
            </a:r>
            <a:endParaRPr lang="en-US" dirty="0"/>
          </a:p>
        </p:txBody>
      </p:sp>
      <p:sp>
        <p:nvSpPr>
          <p:cNvPr id="4" name="Content Placeholder 2"/>
          <p:cNvSpPr>
            <a:spLocks noGrp="1"/>
          </p:cNvSpPr>
          <p:nvPr>
            <p:ph idx="1"/>
          </p:nvPr>
        </p:nvSpPr>
        <p:spPr>
          <a:xfrm>
            <a:off x="1828801" y="5257800"/>
            <a:ext cx="2277807" cy="1143000"/>
          </a:xfrm>
        </p:spPr>
        <p:txBody>
          <a:bodyPr/>
          <a:lstStyle/>
          <a:p>
            <a:pPr marL="114297" indent="0">
              <a:buNone/>
            </a:pPr>
            <a:r>
              <a:rPr lang="en-US" dirty="0" err="1" smtClean="0"/>
              <a:t>RiverView</a:t>
            </a:r>
            <a:r>
              <a:rPr lang="en-US" dirty="0" smtClean="0"/>
              <a:t> Corp </a:t>
            </a:r>
          </a:p>
          <a:p>
            <a:pPr marL="114297" indent="0">
              <a:buNone/>
            </a:pPr>
            <a:r>
              <a:rPr lang="en-US" dirty="0" smtClean="0"/>
              <a:t>Park</a:t>
            </a:r>
            <a:endParaRPr lang="en-US" dirty="0"/>
          </a:p>
        </p:txBody>
      </p:sp>
      <p:pic>
        <p:nvPicPr>
          <p:cNvPr id="5" name="Picture 4"/>
          <p:cNvPicPr>
            <a:picLocks noChangeAspect="1"/>
          </p:cNvPicPr>
          <p:nvPr/>
        </p:nvPicPr>
        <p:blipFill>
          <a:blip r:embed="rId2" cstate="print"/>
          <a:stretch>
            <a:fillRect/>
          </a:stretch>
        </p:blipFill>
        <p:spPr>
          <a:xfrm>
            <a:off x="1828801" y="3048000"/>
            <a:ext cx="2277807" cy="2191108"/>
          </a:xfrm>
          <a:prstGeom prst="rect">
            <a:avLst/>
          </a:prstGeom>
        </p:spPr>
      </p:pic>
      <p:pic>
        <p:nvPicPr>
          <p:cNvPr id="6" name="Picture 5"/>
          <p:cNvPicPr>
            <a:picLocks noChangeAspect="1"/>
          </p:cNvPicPr>
          <p:nvPr/>
        </p:nvPicPr>
        <p:blipFill>
          <a:blip r:embed="rId3" cstate="print"/>
          <a:stretch>
            <a:fillRect/>
          </a:stretch>
        </p:blipFill>
        <p:spPr>
          <a:xfrm>
            <a:off x="4189540" y="3048000"/>
            <a:ext cx="2541939" cy="2172059"/>
          </a:xfrm>
          <a:prstGeom prst="rect">
            <a:avLst/>
          </a:prstGeom>
        </p:spPr>
      </p:pic>
      <p:pic>
        <p:nvPicPr>
          <p:cNvPr id="7" name="Picture 6"/>
          <p:cNvPicPr>
            <a:picLocks noChangeAspect="1"/>
          </p:cNvPicPr>
          <p:nvPr/>
        </p:nvPicPr>
        <p:blipFill>
          <a:blip r:embed="rId4" cstate="print"/>
          <a:stretch>
            <a:fillRect/>
          </a:stretch>
        </p:blipFill>
        <p:spPr>
          <a:xfrm>
            <a:off x="6823497" y="3047999"/>
            <a:ext cx="2790215" cy="2181584"/>
          </a:xfrm>
          <a:prstGeom prst="rect">
            <a:avLst/>
          </a:prstGeom>
        </p:spPr>
      </p:pic>
      <p:sp>
        <p:nvSpPr>
          <p:cNvPr id="8" name="Content Placeholder 2"/>
          <p:cNvSpPr txBox="1">
            <a:spLocks/>
          </p:cNvSpPr>
          <p:nvPr/>
        </p:nvSpPr>
        <p:spPr>
          <a:xfrm>
            <a:off x="4189540" y="5257800"/>
            <a:ext cx="2277807" cy="1143000"/>
          </a:xfrm>
          <a:prstGeom prst="rect">
            <a:avLst/>
          </a:prstGeom>
        </p:spPr>
        <p:txBody>
          <a:bodyPr vert="horz" lIns="91440" tIns="45720" rIns="91440" bIns="45720" rtlCol="0">
            <a:normAutofit fontScale="85000" lnSpcReduction="10000"/>
          </a:bodyPr>
          <a:lstStyle>
            <a:lvl1pPr marL="342891" indent="-228594" algn="l" defTabSz="914377"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64" indent="-228594" algn="l" defTabSz="914377"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15" indent="-228594" algn="l" defTabSz="914377"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28" indent="-228594" algn="l" defTabSz="914377"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41" indent="-228594" algn="l" defTabSz="914377"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17" indent="-182875" algn="l" defTabSz="914377"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192" indent="-182875" algn="l" defTabSz="914377"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067" indent="-182875" algn="l" defTabSz="914377"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5943" indent="-182875" algn="l" defTabSz="914377"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297" indent="0" fontAlgn="auto">
              <a:spcAft>
                <a:spcPts val="0"/>
              </a:spcAft>
              <a:buNone/>
            </a:pPr>
            <a:r>
              <a:rPr lang="en-US" dirty="0" err="1"/>
              <a:t>CenterPoint</a:t>
            </a:r>
            <a:r>
              <a:rPr lang="en-US" dirty="0"/>
              <a:t> Properties’ Proposed </a:t>
            </a:r>
            <a:r>
              <a:rPr lang="en-US" dirty="0" err="1"/>
              <a:t>LakeView</a:t>
            </a:r>
            <a:r>
              <a:rPr lang="en-US" dirty="0"/>
              <a:t> Lots 117 &amp; 118</a:t>
            </a:r>
          </a:p>
        </p:txBody>
      </p:sp>
      <p:sp>
        <p:nvSpPr>
          <p:cNvPr id="9" name="Content Placeholder 2"/>
          <p:cNvSpPr txBox="1">
            <a:spLocks/>
          </p:cNvSpPr>
          <p:nvPr/>
        </p:nvSpPr>
        <p:spPr>
          <a:xfrm>
            <a:off x="6814411" y="5198492"/>
            <a:ext cx="2277807" cy="1143000"/>
          </a:xfrm>
          <a:prstGeom prst="rect">
            <a:avLst/>
          </a:prstGeom>
        </p:spPr>
        <p:txBody>
          <a:bodyPr vert="horz" lIns="91440" tIns="45720" rIns="91440" bIns="45720" rtlCol="0">
            <a:normAutofit/>
          </a:bodyPr>
          <a:lstStyle>
            <a:lvl1pPr marL="342891" indent="-228594" algn="l" defTabSz="914377"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64" indent="-228594" algn="l" defTabSz="914377"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15" indent="-228594" algn="l" defTabSz="914377"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28" indent="-228594" algn="l" defTabSz="914377"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41" indent="-228594" algn="l" defTabSz="914377"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17" indent="-182875" algn="l" defTabSz="914377"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192" indent="-182875" algn="l" defTabSz="914377"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067" indent="-182875" algn="l" defTabSz="914377"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5943" indent="-182875" algn="l" defTabSz="914377"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297" indent="0" fontAlgn="auto">
              <a:spcAft>
                <a:spcPts val="0"/>
              </a:spcAft>
              <a:buNone/>
            </a:pPr>
            <a:r>
              <a:rPr lang="en-US" dirty="0" err="1"/>
              <a:t>Zilber’s</a:t>
            </a:r>
            <a:r>
              <a:rPr lang="en-US" dirty="0"/>
              <a:t> Towne VI</a:t>
            </a:r>
          </a:p>
        </p:txBody>
      </p:sp>
      <p:sp>
        <p:nvSpPr>
          <p:cNvPr id="10" name="Content Placeholder 2"/>
          <p:cNvSpPr txBox="1">
            <a:spLocks/>
          </p:cNvSpPr>
          <p:nvPr/>
        </p:nvSpPr>
        <p:spPr>
          <a:xfrm>
            <a:off x="762000" y="1661318"/>
            <a:ext cx="9906000" cy="1143000"/>
          </a:xfrm>
          <a:prstGeom prst="rect">
            <a:avLst/>
          </a:prstGeom>
        </p:spPr>
        <p:txBody>
          <a:bodyPr vert="horz" lIns="91440" tIns="45720" rIns="91440" bIns="45720" rtlCol="0">
            <a:normAutofit/>
          </a:bodyPr>
          <a:lstStyle>
            <a:lvl1pPr marL="342891" indent="-228594" algn="l" defTabSz="914377"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64" indent="-228594" algn="l" defTabSz="914377"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15" indent="-228594" algn="l" defTabSz="914377"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28" indent="-228594" algn="l" defTabSz="914377"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41" indent="-228594" algn="l" defTabSz="914377"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17" indent="-182875" algn="l" defTabSz="914377"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192" indent="-182875" algn="l" defTabSz="914377"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067" indent="-182875" algn="l" defTabSz="914377"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5943" indent="-182875" algn="l" defTabSz="914377"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297" indent="0" fontAlgn="auto">
              <a:spcAft>
                <a:spcPts val="0"/>
              </a:spcAft>
              <a:buNone/>
            </a:pPr>
            <a:r>
              <a:rPr lang="en-US" sz="3200" dirty="0"/>
              <a:t>Influx of new business parks and speculative developments</a:t>
            </a:r>
          </a:p>
        </p:txBody>
      </p:sp>
    </p:spTree>
    <p:extLst>
      <p:ext uri="{BB962C8B-B14F-4D97-AF65-F5344CB8AC3E}">
        <p14:creationId xmlns:p14="http://schemas.microsoft.com/office/powerpoint/2010/main" xmlns="" val="41326136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idx="1"/>
          </p:nvPr>
        </p:nvSpPr>
        <p:spPr>
          <a:xfrm>
            <a:off x="609600" y="1546049"/>
            <a:ext cx="10160000" cy="3657600"/>
          </a:xfrm>
        </p:spPr>
        <p:txBody>
          <a:bodyPr>
            <a:noAutofit/>
          </a:bodyPr>
          <a:lstStyle/>
          <a:p>
            <a:r>
              <a:rPr lang="en-US" sz="2400" dirty="0">
                <a:solidFill>
                  <a:schemeClr val="tx1">
                    <a:lumMod val="95000"/>
                    <a:lumOff val="5000"/>
                  </a:schemeClr>
                </a:solidFill>
              </a:rPr>
              <a:t>Several Major Industrial Developments have been announced in the past 18-20 months.   </a:t>
            </a:r>
          </a:p>
          <a:p>
            <a:r>
              <a:rPr lang="en-US" sz="2400" dirty="0">
                <a:solidFill>
                  <a:schemeClr val="tx1">
                    <a:lumMod val="95000"/>
                    <a:lumOff val="5000"/>
                  </a:schemeClr>
                </a:solidFill>
              </a:rPr>
              <a:t>Major projects involving roughly 4,000 jobs, $800+ million of capital investment &amp; 6.5 million SF of new development /absorption have been announced in that time period.      </a:t>
            </a:r>
          </a:p>
          <a:p>
            <a:r>
              <a:rPr lang="en-US" sz="2400" dirty="0">
                <a:solidFill>
                  <a:schemeClr val="tx1">
                    <a:lumMod val="95000"/>
                    <a:lumOff val="5000"/>
                  </a:schemeClr>
                </a:solidFill>
              </a:rPr>
              <a:t>Unemployment rate has been cut in half in the last 4 years, falling from a peak of 12.9% (2/10) to 6.1% (5/14).</a:t>
            </a:r>
          </a:p>
          <a:p>
            <a:r>
              <a:rPr lang="en-US" sz="2400" dirty="0">
                <a:solidFill>
                  <a:schemeClr val="tx1">
                    <a:lumMod val="95000"/>
                    <a:lumOff val="5000"/>
                  </a:schemeClr>
                </a:solidFill>
              </a:rPr>
              <a:t>Steady improvement in business expansions, investment and hiring.   </a:t>
            </a:r>
          </a:p>
          <a:p>
            <a:r>
              <a:rPr lang="en-US" sz="2400" dirty="0">
                <a:solidFill>
                  <a:schemeClr val="tx1">
                    <a:lumMod val="95000"/>
                    <a:lumOff val="5000"/>
                  </a:schemeClr>
                </a:solidFill>
              </a:rPr>
              <a:t>Industrial vacancy rate has  dropped from double digits to 4.2%.  1.66 million SF was absorbed in 2013.  New spec development(s) starting.</a:t>
            </a:r>
          </a:p>
          <a:p>
            <a:r>
              <a:rPr lang="en-US" sz="2400" dirty="0">
                <a:solidFill>
                  <a:schemeClr val="tx1">
                    <a:lumMod val="95000"/>
                    <a:lumOff val="5000"/>
                  </a:schemeClr>
                </a:solidFill>
              </a:rPr>
              <a:t>Economic Development prospect activity and project pipeline continues to be very strong. </a:t>
            </a:r>
          </a:p>
        </p:txBody>
      </p:sp>
      <p:sp>
        <p:nvSpPr>
          <p:cNvPr id="7170" name="AutoShape 2" descr="data:image/jpeg;base64,/9j/4AAQSkZJRgABAQAAAQABAAD/2wCEAAkGBxITEhASEhQVFhIXGBQZFxQUGBQYFRcUGBgYFhgYFxYYHCggGBwlHRgVIjEhJSkrLi4uGB8zODMsNygtLisBCgoKDg0OGhAQGiwkHCQsLCwsLCwsLCwsLCwsLCwsLCwsLCwsLCwsLC8sLCwsLCwsLCwsLCwsLCwsLCwsLCwsLP/AABEIAKgBLAMBEQACEQEDEQH/xAAbAAEAAgMBAQAAAAAAAAAAAAAABQYCBAcDAf/EAD8QAAIBAgQEAwQHBQcFAAAAAAABAgMRBAUSIQYxQVFhcZETIjKBQlJicqHB0QcUgrHhFiQzNJKy8BUjU6LC/8QAGgEBAAIDAQAAAAAAAAAAAAAAAAEEAgMFBv/EADARAQACAgEDAwMDBAEFAQAAAAABAgMRBBIhMQVBURMikWFxoYHR4fEyFCRCYrEG/9oADAMBAAIRAxEAPwDuIAAAAAAAAAAAAAAAAAAAAAAAAAAAAAAAAAAAAAAAAAAAAAAAAAAAAAAAAAAAAAAAAAAAAAAAAAAAAAAAAAAAAAAAAAAAAAAAAAAAAAAAAAAAAAAAAAAAAAAAAAAAAAAAAAAAAAAAAAAAAAAAAAAAAAAAAAAAAAAAAAAAAAAAAAAAAAAAAAAAAAAAAAAAGB8TA+gaeY5lSoR1VZKK6d35LqYXyVpG7ML5K0jdpZ5fjYVqcakPhlyvz+YpeLxuE0vF69UNkzZAAAAAAAAAD42ATAxqVFFOTaSSu2+SS6sjeiZ0xo14zV4SUl3i01+AiYnwiJifD1JSAAAAAAAAAAAAAAAAPjApHEXFWJw9edNRhZWcbp7xavf+foUcmfJW81c/Pyr47TDwy79oy1KOIp6U38cHdLzi/wAjdTNvy019TiJ1eF7w9aM4xnBqUZJNSW6afVFh1K2i0bjw9AyfGBS81zqrgMRad54Wo3KN+cPrKL8L3t2K3VbHb9Jc7NyLca/3d6yslbOaUcO8UpKVJR1Jrr4ed9jf1dtrc56Rj+pvs4/mOdzxFR1Kj3fKN9orsijkibTuXn7cqcluqXS/2eTbwcX9udvUs8eNU07XBneLazG9cAAAAAAAAIjiXPYYOkqs05XlGKinZu/P0SbMbW1CvyeRGCnVKkZhxViK9TFRoP8AuzUVrfuqCsrvV0b3VvQr5LWnevDmW5l8lrRT/j8/D7w1mE61ejCpVqaIWUYQUrStyvbku7fYr45m14iZnTZx8s3vETPhcuMZtYPENfV38nzLuaN0mF/lTrDaXLMq4gnhqkZwb0396F9pR63X5lTFE17w4VOXOK24/Dss8dTUFUlOMYNJqUmkrPdcy/MxEbei+pWK9Uz2eWDzahVk40qsJtK9otPYxrkradRKKZaX/wCM7byM2wAAAAAAAAAAAAAAArvF3Dn71BODUa0fhb5NfVf6mnLi6+/uq8rj/Vr28uR5rllejJxq0pxfTZtPya2Zris1ebzYclbavGl9/ZPj6rhWoTUtENMoNp2Wq943a7q/zN9HY9LyWms0n28OgXM3WfQI3iDJ6eKoypVPOMlzjLo0Y2iJho5GCuanTZQoZDjqWGx2DlByhaNSlOG8ZNSWqK63a3t3TMIrMRMOXXjZ6Yr4ZjceYUnLsBVrVI0qcJOb6Wat4vsjX0zPZyqYb3t01ju7rkOXLD0KVFb6Yq77y5t+pvrGo09VgxfSxxT4SBk3AAAAAAAPlwKt+0LLo1aEJVJONKlLXUaTcnGzVoL6zdlvyuY2jahz8cXpE2nURPdy/E5i60qdGmo0qKaVOneyTe2qcvpSfVsr279nCvknJaK17V9odW4MyKrhaclVlBybuoxS93+O135cjbjx9Pl6Dh4L4q/fPdOY3DRq05057xnFxfk1Y2TG+yzesXrNZ8S4/jOEK1LFQo1E/Yyl/jLdOHN+UrJmn6c7085bg3plitvEz5R+Y5vUxNVadTgvdpUld6YLaKS72tdmu/3NWXNfJk7ePaP0dO4EyKVCnKpVVqtRL3esYro/F33+RnhxdO5d7h4JpXdvMrUiwugAAAAAAAAAAAhOI8/jhkkkpVXyj0S7y8PAiZ0KZLM8ZiJPTKpLwpppL0MdyMVmmMoSWqVSL7VE2n6juL9kOOqVqMalSGhv0a+tboZbERmOeyk3Gi7QW2vrLy7I43I59rT04u0fPz+zscfg1rHVl8/Hwiqim93OT/iZRt1z3mZ/K/XpjtER+GWGzetRe0nKP1Z7r5PmjLHzM2Ge07j4lhl4eLLHeNT8wuOW5hCtBTjy5NPmn1TO/wAfkUz066uDnwWw36bITM89lKThRdoq6c+rf2ey8Spm5UzPTT8qF8szOqoepre7nJvvqkVZ6p77lpnfyyw2a1qLvGV11jLe/wA+YryMmPxPb9SuS1PC2YLMY1qLnHZ2d11jKx1sOauWvVC5jvF43Cg085xUmlGrUbfJLn6GzbY9pZljoe85VUvFbfyHcS+S8XNyUK6VnZKott/tL80TEoSfGGLnToRlTk4tzirrs1L+gkVOjmeMlfTOrK3O2/5GO5Hp++4761b0f6E9xPZDmc6dGvVxUpqMWt5p3tbkl1uyJt0xuWzFitlvFK+ZVrMeIcTiW7SdKn0hB2lb7U+/lsUcnItbx2h6DDwsOH/2n5nx/SEPWozV3rqX+/P9TT1W+VuLVntqNftDPJ8+WGqR9tSp1KXWThH2kfFO3veRuxciYnVlPkei8bP92OsVv/H+HW44uDpqopJwaTUlyafIu5MtKUm9p7Q8/wDTt19Ex3RNfGznyemPRLm/NnnM3OzZ57T01+I8/wBZXqYKU895a0ovu/VlK1bfM/mf7t/b4gwOKVJp6I6etopSS8GkbuP6rmwWiMn3V/mP2abcLHPekREt/iDFNYeU6cmn7lpLs2j1WPJXJSL1ncT3c6azE6lU6WY4qXwzqSt23/IzT2eizbF03eUp/wAa2/FA7LFkXECrPRNKNTpblLy7MImHjxLnsqUvZU7arXlJ9E+SXiJIhBRljJL2i9q1zurkJ7JHIM6xEqkaUlrT532lFLm7kkwl8RhsTrbhP3W3s39H3Xtttya+YQmCUAAD4wOVZlUlXxM995z0rwV9KMPcdLweFp0KajFWjFbvq+7fdmYh8TxJgakdNR6o9pQk/wAiNwMcwz6jUoVVRk7rTF7ONlLbr4JlLn5JpgnXv2XODji+eN+3dC4do4mN3LtmclY2zMNNYnaNxTKmRaoZXmTpqvBO2uKt53Sv6Nm7hZpxxase8fz/AKc71uv/AG/X7xP/ANe+GZbo8pVtzkrG2ZjTOUdiGV7tdm3wviWqtSHSdOW3ildfmb/T7ayTHyz49vv18o/hb/NUfN/7WdiF90uSMkOfcZ5bGlVjKCtGabsuSkudvUxlMPXGYp1Muo6t3Grpv5KVvwE+B94Vzmlh41FU1XlJNWV9rWEShOf2vw32/wDSTsV7j7NVVjhIwvolqqb7Xt7sbr5yZU5du0Q7no+ONXye/hE5e11KcLuXb0x0o2diZY4t7VnMnzMPd0sK18AZnKeElRk2/Z1Xb7jipJfJt+hV9SzT0Ux/rv8AHj+XN9QwRXkfUj3j+d/2WukypjmHOsyqMzyTGkVaVY5edYqxxNa+ErR+rOFvJtHoP/z+abYbY5/8Z7ftP+lHm01eLfLLgf4q3lH+bO/CjK1V6MZxcZJNPoyUOeZjQdCvJRfwyTi+tuaIZezY4mpt1VUa92pGDT6fCk0JISmX8VxUYxqQeyS1R5enQbRpN5fi6FVudJx1tK+1pW8VzJQkAAAAB8YHKcwhKhiZ7bwqal5X1L8DD3HS8NiYV6WqDvGSa25q/NPxMxUc74Vp0KM6qqSbjayemzu0jHQjMioOdLFpc4qnL/S5X/Bspc+k349ojzHf8LnAvFM8b9+35ZUa552t3obVezrmc5GPQ08RWNNrbba1Z5JgZVo4moltCKt4yum16Jl7jcebRaY9o/n/AE5HrV94OiPMzv8ADKlWMq3eTiXs8QbOtl1NatVNVrbYTLd4QoudWtU+jCEl85J/1LvBx/fv4buNX7ttThX/ADVDzf8AtZ1vdfl0xsyQoHGWYxq1Yxg7xp3Ta5OT529DGUs8bhXTy6jqVnKqpW81K34WHsPPhrIoYmNRylKOmSXu27X6iIQmf7FUv/JP/wBf0J0K9+0PLPYU8JON3CGqm2/H3lf0ZU5de0S73ol4nrx+/lWcPjfEouvbEyr43bmNsa4kHmGKvcyrC7SvTG5XngDLZU8G68k17Wo2vuKKin82mUPVsUxjpl+J1+f8uLzc8Xz/AE/iP5/0ssKhyqZlSavsqhlbNGiKtXEVUkUr2m86htrV9lSawVWb+nKFvJSPU+h4ejFa/wA9vx/mZc7m33eK/D14H+Kt5R/mzuwoytVatGKcpNJLm2ShzzMa7r15OP0pJRXhyRizXar7FRp0Kri24q0ZdbK3yJYNDFcKUZfA5QfqvRjSdqs4zoV7J+9CSV1ye/8AzYhk6RF7IyYPoAAAAguJOHo4lKUWo1Vyb5Ndn+pEwKa8txmHb0xqRfeG6foY9xkstxuIa1RqS8ZtpL1HcW/hnIP3ZScpapySTt8KS6LuZaETnfDM4tzw6vF86fVfd7o4PL9MtE9WLx8O5xfUqzWK5fPyrtSlWTs6U7/dZzp4948xP4l0oy457xMfls4Dh3E12rx9nDq5bbeC6lvBwcl/Ef1lWz87Fjjzv9IdAyvLoUKapwWy592+rZ38OGuKnTDz+fNbNbqsrmecNTUnUoWad26fVP7Ph4HP5HBnfVj/AA52TjzvdVbq0q0XZ0p3+6ylOG0dpifwrTW3w2MDkGJrtXjoh1lLb0XU34uLe09obK4bW9l7wGWQoUXTguju+spW5nXxYox11C9SkVjSg08mxUXeNKomuTXMzbHu8sx0tnGq14t2/mO4l8k4RalGde21mqa33+0+3giYhCT4wwk6lCMacXJqcXZdrSQkePBWDqUoVlUg4tyTV+qsIFkJGrmWAp16c6VRXhJWa/NdmRasWjUtmHLbFeL0nvDkWe8FYzDNumnWpdJR+NL7Uf02KGTjzHh6vjeqcfNH3fbb4/tKuvDYlvSqNW/bRP8AQ1fTn4XvrYoje4/MLLw1+zuvXlGeKTpUebjf/uS8LfRXiWMeCZ8+HL5nq2Okax/db+I/u66sLBQVNRSgkoqK5JLlYsZcVMlJx2jtLzP1LdfXvur+NyupBtwWqPhzS8TyHK9Hz4ZmafdX+Y/eHUxcrHePu7Sj5Kpy9nK/kzn/APT5ZnUxP4lZ6qfMNrA5HUqNSq+7Dt1Z1uH6RkvP3R019/mf2Vs3MpSNV7yluIMK3hpQpxu/ctFdk0eqpjrSsUrGojw5U2mZ3Kp0stxUb6YVFftsZG4eiyjF1LKUZv772/Fg3CxZFw+qL1zeqp0t8MfLu/EnSJlo59w9UnOVWEtd/oy2a8n2EkSi0sbD3V7VLtuyE9m3k/D1SU4zrLTFNOz+KT5kkyuiJYgAAAAAAAABYAAsAAAAPjAg8RxJBScacJ1Lc3Fbf1I2nTfyrMo14uUVJWdmpLr59SUNXH59GnUdLROUkk/ds+ZG06Z5fnlOrP2dpQn0jNWuDTZzHMKdGOqb8Elzb7IlCNpcTQulUpzpxfKUlt8yNp0m5VEouXNWvt1XMlDUyrMo14OcU0k2rO19vIgY5Tmca6m4xa0uzvbtfoSS1cVxBGFSdNU5ylHnps/mRtOmxlmcU6zlFKUZx5xkrO3IlGkkAAAAAAAAAAAAAAAAAAAAAAAAAAAAAA1c0UvY1dPxaZWt5AQnDk/7q1R0+2vvq736+FiITLYyHH1Z1K1Opo9y3wLa7579QSj8fOose3SipT0qyey+F3CY8PuSuWIxMqtRqM6e2hLfqvwCPZs540sVhpVP8Lfd8tXj+AIbvENal+71Nbi7r3Vs3q6W+YIZZTGX7pBS+L2b87WdvwsCUfwfViqFRNpWk73fgIJfOCfgrPpr/wDlCCWt7apHG4h0oa5W5XtttuE+yQybL6vt6mIqpRck0or5bv0CJTxKAAAAAAAAAAAAAAAAAAAAAAAAAAAAAABDYnhqjKTktUG+ag7K/kRpO23luVUqCehbvnJu7ZKH3/pkPbe3312tz2ta3IDFZTTVb26up9bPZ+aBt743Bwqx0VFeP590+gEbh+GaEZKT1StyUndL5EaTtM2JQh8Rw1QlJy96N+ai7J/IaTtJYPBwpRUIK0fz7thDxo5bCNWdZX1yVnvt06fIgbp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itle 1"/>
          <p:cNvSpPr txBox="1">
            <a:spLocks/>
          </p:cNvSpPr>
          <p:nvPr/>
        </p:nvSpPr>
        <p:spPr>
          <a:xfrm>
            <a:off x="1981200" y="1333500"/>
            <a:ext cx="7696200" cy="8382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900" dirty="0"/>
          </a:p>
        </p:txBody>
      </p:sp>
      <p:sp>
        <p:nvSpPr>
          <p:cNvPr id="3" name="Title 2"/>
          <p:cNvSpPr>
            <a:spLocks noGrp="1"/>
          </p:cNvSpPr>
          <p:nvPr>
            <p:ph type="title"/>
          </p:nvPr>
        </p:nvSpPr>
        <p:spPr/>
        <p:txBody>
          <a:bodyPr/>
          <a:lstStyle/>
          <a:p>
            <a:r>
              <a:rPr lang="en-US" dirty="0" smtClean="0"/>
              <a:t>Economic Development Summary</a:t>
            </a:r>
            <a:endParaRPr lang="en-US" dirty="0"/>
          </a:p>
        </p:txBody>
      </p:sp>
    </p:spTree>
    <p:extLst>
      <p:ext uri="{BB962C8B-B14F-4D97-AF65-F5344CB8AC3E}">
        <p14:creationId xmlns:p14="http://schemas.microsoft.com/office/powerpoint/2010/main" xmlns="" val="23526421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752601" y="553454"/>
            <a:ext cx="7728857" cy="5694947"/>
          </a:xfrm>
        </p:spPr>
      </p:pic>
    </p:spTree>
    <p:extLst>
      <p:ext uri="{BB962C8B-B14F-4D97-AF65-F5344CB8AC3E}">
        <p14:creationId xmlns:p14="http://schemas.microsoft.com/office/powerpoint/2010/main" xmlns="" val="12767098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3600" dirty="0"/>
              <a:t>God Bless Kenosha County</a:t>
            </a:r>
          </a:p>
        </p:txBody>
      </p:sp>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xmlns=""/>
              </a:ext>
            </a:extLst>
          </a:blip>
          <a:stretch>
            <a:fillRect/>
          </a:stretch>
        </p:blipFill>
        <p:spPr>
          <a:xfrm>
            <a:off x="1981200" y="1619250"/>
            <a:ext cx="7620000" cy="4762500"/>
          </a:xfrm>
        </p:spPr>
      </p:pic>
    </p:spTree>
    <p:extLst>
      <p:ext uri="{BB962C8B-B14F-4D97-AF65-F5344CB8AC3E}">
        <p14:creationId xmlns:p14="http://schemas.microsoft.com/office/powerpoint/2010/main" xmlns="" val="9985460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6477003"/>
            <a:ext cx="304800" cy="246221"/>
          </a:xfrm>
          <a:prstGeom prst="rect">
            <a:avLst/>
          </a:prstGeom>
          <a:noFill/>
        </p:spPr>
        <p:txBody>
          <a:bodyPr wrap="square" rtlCol="0">
            <a:spAutoFit/>
          </a:bodyPr>
          <a:lstStyle/>
          <a:p>
            <a:r>
              <a:rPr lang="en-US" sz="1000" dirty="0"/>
              <a:t>5</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295400" y="140583"/>
            <a:ext cx="8763000" cy="6572250"/>
          </a:xfrm>
        </p:spPr>
      </p:pic>
    </p:spTree>
    <p:extLst>
      <p:ext uri="{BB962C8B-B14F-4D97-AF65-F5344CB8AC3E}">
        <p14:creationId xmlns:p14="http://schemas.microsoft.com/office/powerpoint/2010/main" xmlns="" val="16879503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9000" t="8000" r="17000" b="13600"/>
          <a:stretch/>
        </p:blipFill>
        <p:spPr>
          <a:xfrm>
            <a:off x="1143000" y="533399"/>
            <a:ext cx="8915400" cy="5903441"/>
          </a:xfrm>
        </p:spPr>
      </p:pic>
    </p:spTree>
    <p:extLst>
      <p:ext uri="{BB962C8B-B14F-4D97-AF65-F5344CB8AC3E}">
        <p14:creationId xmlns:p14="http://schemas.microsoft.com/office/powerpoint/2010/main" xmlns="" val="8768843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533400" y="335973"/>
            <a:ext cx="4495800" cy="5994400"/>
          </a:xfr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53584" y="3276600"/>
            <a:ext cx="4470400" cy="33528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706216" y="228600"/>
            <a:ext cx="5689600" cy="4267200"/>
          </a:xfrm>
          <a:prstGeom prst="rect">
            <a:avLst/>
          </a:prstGeom>
        </p:spPr>
      </p:pic>
    </p:spTree>
    <p:extLst>
      <p:ext uri="{BB962C8B-B14F-4D97-AF65-F5344CB8AC3E}">
        <p14:creationId xmlns:p14="http://schemas.microsoft.com/office/powerpoint/2010/main" xmlns="" val="34123717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idx="1"/>
          </p:nvPr>
        </p:nvSpPr>
        <p:spPr>
          <a:xfrm>
            <a:off x="457200" y="2362200"/>
            <a:ext cx="10134600" cy="3962400"/>
          </a:xfrm>
        </p:spPr>
        <p:txBody>
          <a:bodyPr>
            <a:noAutofit/>
          </a:bodyPr>
          <a:lstStyle/>
          <a:p>
            <a:pPr lvl="0"/>
            <a:r>
              <a:rPr lang="en-US" sz="3200" dirty="0"/>
              <a:t>Improving National Economy</a:t>
            </a:r>
          </a:p>
          <a:p>
            <a:pPr lvl="0"/>
            <a:r>
              <a:rPr lang="en-US" sz="3200" dirty="0"/>
              <a:t>Wisconsin’s competitiveness relative to Illinois</a:t>
            </a:r>
          </a:p>
          <a:p>
            <a:pPr lvl="0"/>
            <a:r>
              <a:rPr lang="en-US" sz="3200" dirty="0"/>
              <a:t>Strategic Location Between 2 Major Midwest Metro Areas</a:t>
            </a:r>
          </a:p>
          <a:p>
            <a:pPr lvl="0"/>
            <a:r>
              <a:rPr lang="en-US" sz="3200" dirty="0"/>
              <a:t>Aggressive &amp; Responsive Community &amp; Economic Development Partners  </a:t>
            </a:r>
          </a:p>
          <a:p>
            <a:pPr lvl="0"/>
            <a:r>
              <a:rPr lang="en-US" sz="3200" dirty="0"/>
              <a:t>Available, Development Ready Sites </a:t>
            </a:r>
          </a:p>
        </p:txBody>
      </p:sp>
      <p:sp>
        <p:nvSpPr>
          <p:cNvPr id="7170" name="AutoShape 2" descr="data:image/jpeg;base64,/9j/4AAQSkZJRgABAQAAAQABAAD/2wCEAAkGBxITEhASEhQVFhIXGBQZFxQUGBQYFRcUGBgYFhgYFxYYHCggGBwlHRgVIjEhJSkrLi4uGB8zODMsNygtLisBCgoKDg0OGhAQGiwkHCQsLCwsLCwsLCwsLCwsLCwsLCwsLCwsLCwsLC8sLCwsLCwsLCwsLCwsLCwsLCwsLCwsLP/AABEIAKgBLAMBEQACEQEDEQH/xAAbAAEAAgMBAQAAAAAAAAAAAAAABQYCBAcDAf/EAD8QAAIBAgQEAwQHBQcFAAAAAAABAgMRBAUSIQYxQVFhcZETIjKBQlJicqHB0QcUgrHhFiQzNJKy8BUjU6LC/8QAGgEBAAIDAQAAAAAAAAAAAAAAAAEEAgMFBv/EADARAQACAgEDAwMDBAEFAQAAAAABAgMRBBIhMQVBURMikWFxoYHR4fEyFCRCYrEG/9oADAMBAAIRAxEAPwDuIAAAAAAAAAAAAAAAAAAAAAAAAAAAAAAAAAAAAAAAAAAAAAAAAAAAAAAAAAAAAAAAAAAAAAAAAAAAAAAAAAAAAAAAAAAAAAAAAAAAAAAAAAAAAAAAAAAAAAAAAAAAAAAAAAAAAAAAAAAAAAAAAAAAAAAAAAAAAAAAAAAAAAAAAAAAAAAAAAAAAAAAAAAAGB8TA+gaeY5lSoR1VZKK6d35LqYXyVpG7ML5K0jdpZ5fjYVqcakPhlyvz+YpeLxuE0vF69UNkzZAAAAAAAAAD42ATAxqVFFOTaSSu2+SS6sjeiZ0xo14zV4SUl3i01+AiYnwiJifD1JSAAAAAAAAAAAAAAAAPjApHEXFWJw9edNRhZWcbp7xavf+foUcmfJW81c/Pyr47TDwy79oy1KOIp6U38cHdLzi/wAjdTNvy019TiJ1eF7w9aM4xnBqUZJNSW6afVFh1K2i0bjw9AyfGBS81zqrgMRad54Wo3KN+cPrKL8L3t2K3VbHb9Jc7NyLca/3d6yslbOaUcO8UpKVJR1Jrr4ed9jf1dtrc56Rj+pvs4/mOdzxFR1Kj3fKN9orsijkibTuXn7cqcluqXS/2eTbwcX9udvUs8eNU07XBneLazG9cAAAAAAAAIjiXPYYOkqs05XlGKinZu/P0SbMbW1CvyeRGCnVKkZhxViK9TFRoP8AuzUVrfuqCsrvV0b3VvQr5LWnevDmW5l8lrRT/j8/D7w1mE61ejCpVqaIWUYQUrStyvbku7fYr45m14iZnTZx8s3vETPhcuMZtYPENfV38nzLuaN0mF/lTrDaXLMq4gnhqkZwb0396F9pR63X5lTFE17w4VOXOK24/Dss8dTUFUlOMYNJqUmkrPdcy/MxEbei+pWK9Uz2eWDzahVk40qsJtK9otPYxrkradRKKZaX/wCM7byM2wAAAAAAAAAAAAAAArvF3Dn71BODUa0fhb5NfVf6mnLi6+/uq8rj/Vr28uR5rllejJxq0pxfTZtPya2Zris1ebzYclbavGl9/ZPj6rhWoTUtENMoNp2Wq943a7q/zN9HY9LyWms0n28OgXM3WfQI3iDJ6eKoypVPOMlzjLo0Y2iJho5GCuanTZQoZDjqWGx2DlByhaNSlOG8ZNSWqK63a3t3TMIrMRMOXXjZ6Yr4ZjceYUnLsBVrVI0qcJOb6Wat4vsjX0zPZyqYb3t01ju7rkOXLD0KVFb6Yq77y5t+pvrGo09VgxfSxxT4SBk3AAAAAAAPlwKt+0LLo1aEJVJONKlLXUaTcnGzVoL6zdlvyuY2jahz8cXpE2nURPdy/E5i60qdGmo0qKaVOneyTe2qcvpSfVsr279nCvknJaK17V9odW4MyKrhaclVlBybuoxS93+O135cjbjx9Pl6Dh4L4q/fPdOY3DRq05057xnFxfk1Y2TG+yzesXrNZ8S4/jOEK1LFQo1E/Yyl/jLdOHN+UrJmn6c7085bg3plitvEz5R+Y5vUxNVadTgvdpUld6YLaKS72tdmu/3NWXNfJk7ePaP0dO4EyKVCnKpVVqtRL3esYro/F33+RnhxdO5d7h4JpXdvMrUiwugAAAAAAAAAAAhOI8/jhkkkpVXyj0S7y8PAiZ0KZLM8ZiJPTKpLwpppL0MdyMVmmMoSWqVSL7VE2n6juL9kOOqVqMalSGhv0a+tboZbERmOeyk3Gi7QW2vrLy7I43I59rT04u0fPz+zscfg1rHVl8/Hwiqim93OT/iZRt1z3mZ/K/XpjtER+GWGzetRe0nKP1Z7r5PmjLHzM2Ge07j4lhl4eLLHeNT8wuOW5hCtBTjy5NPmn1TO/wAfkUz066uDnwWw36bITM89lKThRdoq6c+rf2ey8Spm5UzPTT8qF8szOqoepre7nJvvqkVZ6p77lpnfyyw2a1qLvGV11jLe/wA+YryMmPxPb9SuS1PC2YLMY1qLnHZ2d11jKx1sOauWvVC5jvF43Cg085xUmlGrUbfJLn6GzbY9pZljoe85VUvFbfyHcS+S8XNyUK6VnZKott/tL80TEoSfGGLnToRlTk4tzirrs1L+gkVOjmeMlfTOrK3O2/5GO5Hp++4761b0f6E9xPZDmc6dGvVxUpqMWt5p3tbkl1uyJt0xuWzFitlvFK+ZVrMeIcTiW7SdKn0hB2lb7U+/lsUcnItbx2h6DDwsOH/2n5nx/SEPWozV3rqX+/P9TT1W+VuLVntqNftDPJ8+WGqR9tSp1KXWThH2kfFO3veRuxciYnVlPkei8bP92OsVv/H+HW44uDpqopJwaTUlyafIu5MtKUm9p7Q8/wDTt19Ex3RNfGznyemPRLm/NnnM3OzZ57T01+I8/wBZXqYKU895a0ovu/VlK1bfM/mf7t/b4gwOKVJp6I6etopSS8GkbuP6rmwWiMn3V/mP2abcLHPekREt/iDFNYeU6cmn7lpLs2j1WPJXJSL1ncT3c6azE6lU6WY4qXwzqSt23/IzT2eizbF03eUp/wAa2/FA7LFkXECrPRNKNTpblLy7MImHjxLnsqUvZU7arXlJ9E+SXiJIhBRljJL2i9q1zurkJ7JHIM6xEqkaUlrT532lFLm7kkwl8RhsTrbhP3W3s39H3Xtttya+YQmCUAAD4wOVZlUlXxM995z0rwV9KMPcdLweFp0KajFWjFbvq+7fdmYh8TxJgakdNR6o9pQk/wAiNwMcwz6jUoVVRk7rTF7ONlLbr4JlLn5JpgnXv2XODji+eN+3dC4do4mN3LtmclY2zMNNYnaNxTKmRaoZXmTpqvBO2uKt53Sv6Nm7hZpxxase8fz/AKc71uv/AG/X7xP/ANe+GZbo8pVtzkrG2ZjTOUdiGV7tdm3wviWqtSHSdOW3ildfmb/T7ayTHyz49vv18o/hb/NUfN/7WdiF90uSMkOfcZ5bGlVjKCtGabsuSkudvUxlMPXGYp1Muo6t3Grpv5KVvwE+B94Vzmlh41FU1XlJNWV9rWEShOf2vw32/wDSTsV7j7NVVjhIwvolqqb7Xt7sbr5yZU5du0Q7no+ONXye/hE5e11KcLuXb0x0o2diZY4t7VnMnzMPd0sK18AZnKeElRk2/Z1Xb7jipJfJt+hV9SzT0Ux/rv8AHj+XN9QwRXkfUj3j+d/2WukypjmHOsyqMzyTGkVaVY5edYqxxNa+ErR+rOFvJtHoP/z+abYbY5/8Z7ftP+lHm01eLfLLgf4q3lH+bO/CjK1V6MZxcZJNPoyUOeZjQdCvJRfwyTi+tuaIZezY4mpt1VUa92pGDT6fCk0JISmX8VxUYxqQeyS1R5enQbRpN5fi6FVudJx1tK+1pW8VzJQkAAAAB8YHKcwhKhiZ7bwqal5X1L8DD3HS8NiYV6WqDvGSa25q/NPxMxUc74Vp0KM6qqSbjayemzu0jHQjMioOdLFpc4qnL/S5X/Bspc+k349ojzHf8LnAvFM8b9+35ZUa552t3obVezrmc5GPQ08RWNNrbba1Z5JgZVo4moltCKt4yum16Jl7jcebRaY9o/n/AE5HrV94OiPMzv8ADKlWMq3eTiXs8QbOtl1NatVNVrbYTLd4QoudWtU+jCEl85J/1LvBx/fv4buNX7ttThX/ADVDzf8AtZ1vdfl0xsyQoHGWYxq1Yxg7xp3Ta5OT529DGUs8bhXTy6jqVnKqpW81K34WHsPPhrIoYmNRylKOmSXu27X6iIQmf7FUv/JP/wBf0J0K9+0PLPYU8JON3CGqm2/H3lf0ZU5de0S73ol4nrx+/lWcPjfEouvbEyr43bmNsa4kHmGKvcyrC7SvTG5XngDLZU8G68k17Wo2vuKKin82mUPVsUxjpl+J1+f8uLzc8Xz/AE/iP5/0ssKhyqZlSavsqhlbNGiKtXEVUkUr2m86htrV9lSawVWb+nKFvJSPU+h4ejFa/wA9vx/mZc7m33eK/D14H+Kt5R/mzuwoytVatGKcpNJLm2ShzzMa7r15OP0pJRXhyRizXar7FRp0Kri24q0ZdbK3yJYNDFcKUZfA5QfqvRjSdqs4zoV7J+9CSV1ye/8AzYhk6RF7IyYPoAAAAguJOHo4lKUWo1Vyb5Ndn+pEwKa8txmHb0xqRfeG6foY9xkstxuIa1RqS8ZtpL1HcW/hnIP3ZScpapySTt8KS6LuZaETnfDM4tzw6vF86fVfd7o4PL9MtE9WLx8O5xfUqzWK5fPyrtSlWTs6U7/dZzp4948xP4l0oy457xMfls4Dh3E12rx9nDq5bbeC6lvBwcl/Ef1lWz87Fjjzv9IdAyvLoUKapwWy592+rZ38OGuKnTDz+fNbNbqsrmecNTUnUoWad26fVP7Ph4HP5HBnfVj/AA52TjzvdVbq0q0XZ0p3+6ylOG0dpifwrTW3w2MDkGJrtXjoh1lLb0XU34uLe09obK4bW9l7wGWQoUXTguju+spW5nXxYox11C9SkVjSg08mxUXeNKomuTXMzbHu8sx0tnGq14t2/mO4l8k4RalGde21mqa33+0+3giYhCT4wwk6lCMacXJqcXZdrSQkePBWDqUoVlUg4tyTV+qsIFkJGrmWAp16c6VRXhJWa/NdmRasWjUtmHLbFeL0nvDkWe8FYzDNumnWpdJR+NL7Uf02KGTjzHh6vjeqcfNH3fbb4/tKuvDYlvSqNW/bRP8AQ1fTn4XvrYoje4/MLLw1+zuvXlGeKTpUebjf/uS8LfRXiWMeCZ8+HL5nq2Okax/db+I/u66sLBQVNRSgkoqK5JLlYsZcVMlJx2jtLzP1LdfXvur+NyupBtwWqPhzS8TyHK9Hz4ZmafdX+Y/eHUxcrHePu7Sj5Kpy9nK/kzn/APT5ZnUxP4lZ6qfMNrA5HUqNSq+7Dt1Z1uH6RkvP3R019/mf2Vs3MpSNV7yluIMK3hpQpxu/ctFdk0eqpjrSsUrGojw5U2mZ3Kp0stxUb6YVFftsZG4eiyjF1LKUZv772/Fg3CxZFw+qL1zeqp0t8MfLu/EnSJlo59w9UnOVWEtd/oy2a8n2EkSi0sbD3V7VLtuyE9m3k/D1SU4zrLTFNOz+KT5kkyuiJYgAAAAAAAABYAAsAAAAPjAg8RxJBScacJ1Lc3Fbf1I2nTfyrMo14uUVJWdmpLr59SUNXH59GnUdLROUkk/ds+ZG06Z5fnlOrP2dpQn0jNWuDTZzHMKdGOqb8Elzb7IlCNpcTQulUpzpxfKUlt8yNp0m5VEouXNWvt1XMlDUyrMo14OcU0k2rO19vIgY5Tmca6m4xa0uzvbtfoSS1cVxBGFSdNU5ylHnps/mRtOmxlmcU6zlFKUZx5xkrO3IlGkkAAAAAAAAAAAAAAAAAAAAAAAAAAAAAA1c0UvY1dPxaZWt5AQnDk/7q1R0+2vvq736+FiITLYyHH1Z1K1Opo9y3wLa7579QSj8fOose3SipT0qyey+F3CY8PuSuWIxMqtRqM6e2hLfqvwCPZs540sVhpVP8Lfd8tXj+AIbvENal+71Nbi7r3Vs3q6W+YIZZTGX7pBS+L2b87WdvwsCUfwfViqFRNpWk73fgIJfOCfgrPpr/wDlCCWt7apHG4h0oa5W5XtttuE+yQybL6vt6mIqpRck0or5bv0CJTxKAAAAAAAAAAAAAAAAAAAAAAAAAAAAAABDYnhqjKTktUG+ag7K/kRpO23luVUqCehbvnJu7ZKH3/pkPbe3312tz2ta3IDFZTTVb26up9bPZ+aBt743Bwqx0VFeP590+gEbh+GaEZKT1StyUndL5EaTtM2JQh8Rw1QlJy96N+ai7J/IaTtJYPBwpRUIK0fz7thDxo5bCNWdZX1yVnvt06fIgbp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itle 1"/>
          <p:cNvSpPr txBox="1">
            <a:spLocks/>
          </p:cNvSpPr>
          <p:nvPr/>
        </p:nvSpPr>
        <p:spPr>
          <a:xfrm>
            <a:off x="1981200" y="1333500"/>
            <a:ext cx="7696200" cy="8382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900" dirty="0"/>
          </a:p>
        </p:txBody>
      </p:sp>
      <p:sp>
        <p:nvSpPr>
          <p:cNvPr id="3" name="Title 2"/>
          <p:cNvSpPr>
            <a:spLocks noGrp="1"/>
          </p:cNvSpPr>
          <p:nvPr>
            <p:ph type="title"/>
          </p:nvPr>
        </p:nvSpPr>
        <p:spPr>
          <a:xfrm>
            <a:off x="381000" y="859766"/>
            <a:ext cx="10363200" cy="1143000"/>
          </a:xfrm>
        </p:spPr>
        <p:txBody>
          <a:bodyPr/>
          <a:lstStyle/>
          <a:p>
            <a:r>
              <a:rPr lang="en-US" dirty="0" smtClean="0"/>
              <a:t>Key Factors Supporting Kenosha County Development Activity and Success</a:t>
            </a:r>
            <a:endParaRPr lang="en-US" dirty="0"/>
          </a:p>
        </p:txBody>
      </p:sp>
    </p:spTree>
    <p:extLst>
      <p:ext uri="{BB962C8B-B14F-4D97-AF65-F5344CB8AC3E}">
        <p14:creationId xmlns:p14="http://schemas.microsoft.com/office/powerpoint/2010/main" xmlns="" val="12629851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10210800" cy="1143000"/>
          </a:xfrm>
        </p:spPr>
        <p:txBody>
          <a:bodyPr/>
          <a:lstStyle/>
          <a:p>
            <a:r>
              <a:rPr lang="en-US" dirty="0" smtClean="0"/>
              <a:t>Good Infrastructure Leads to Economic Development, which Leads to Jobs:</a:t>
            </a:r>
            <a:endParaRPr lang="en-US" dirty="0"/>
          </a:p>
        </p:txBody>
      </p:sp>
      <p:pic>
        <p:nvPicPr>
          <p:cNvPr id="4" name="Picture 3"/>
          <p:cNvPicPr>
            <a:picLocks noChangeAspect="1"/>
          </p:cNvPicPr>
          <p:nvPr/>
        </p:nvPicPr>
        <p:blipFill rotWithShape="1">
          <a:blip r:embed="rId2" cstate="print"/>
          <a:srcRect r="53860"/>
          <a:stretch/>
        </p:blipFill>
        <p:spPr>
          <a:xfrm>
            <a:off x="574963" y="1981200"/>
            <a:ext cx="6426649" cy="4267200"/>
          </a:xfrm>
          <a:prstGeom prst="rect">
            <a:avLst/>
          </a:prstGeom>
        </p:spPr>
      </p:pic>
      <p:pic>
        <p:nvPicPr>
          <p:cNvPr id="5" name="Picture 4"/>
          <p:cNvPicPr>
            <a:picLocks noChangeAspect="1"/>
          </p:cNvPicPr>
          <p:nvPr/>
        </p:nvPicPr>
        <p:blipFill rotWithShape="1">
          <a:blip r:embed="rId2" cstate="print"/>
          <a:srcRect l="47602"/>
          <a:stretch/>
        </p:blipFill>
        <p:spPr>
          <a:xfrm>
            <a:off x="6629400" y="2582156"/>
            <a:ext cx="4185240" cy="2447044"/>
          </a:xfrm>
          <a:prstGeom prst="rect">
            <a:avLst/>
          </a:prstGeom>
        </p:spPr>
      </p:pic>
    </p:spTree>
    <p:extLst>
      <p:ext uri="{BB962C8B-B14F-4D97-AF65-F5344CB8AC3E}">
        <p14:creationId xmlns:p14="http://schemas.microsoft.com/office/powerpoint/2010/main" xmlns="" val="29936616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Chrysler to </a:t>
            </a:r>
            <a:r>
              <a:rPr lang="en-US" dirty="0" err="1" smtClean="0"/>
              <a:t>WisPark</a:t>
            </a:r>
            <a:endParaRPr lang="en-US" dirty="0"/>
          </a:p>
        </p:txBody>
      </p:sp>
      <p:pic>
        <p:nvPicPr>
          <p:cNvPr id="4" name="Picture 3"/>
          <p:cNvPicPr>
            <a:picLocks noChangeAspect="1"/>
          </p:cNvPicPr>
          <p:nvPr/>
        </p:nvPicPr>
        <p:blipFill>
          <a:blip r:embed="rId2" cstate="print"/>
          <a:stretch>
            <a:fillRect/>
          </a:stretch>
        </p:blipFill>
        <p:spPr>
          <a:xfrm>
            <a:off x="609600" y="1219200"/>
            <a:ext cx="6096000" cy="4440854"/>
          </a:xfrm>
          <a:prstGeom prst="rect">
            <a:avLst/>
          </a:prstGeom>
        </p:spPr>
      </p:pic>
      <p:pic>
        <p:nvPicPr>
          <p:cNvPr id="5" name="Picture 4"/>
          <p:cNvPicPr>
            <a:picLocks noChangeAspect="1"/>
          </p:cNvPicPr>
          <p:nvPr/>
        </p:nvPicPr>
        <p:blipFill>
          <a:blip r:embed="rId3" cstate="print"/>
          <a:stretch>
            <a:fillRect/>
          </a:stretch>
        </p:blipFill>
        <p:spPr>
          <a:xfrm>
            <a:off x="4744306" y="2819401"/>
            <a:ext cx="5895638" cy="3868252"/>
          </a:xfrm>
          <a:prstGeom prst="rect">
            <a:avLst/>
          </a:prstGeom>
        </p:spPr>
      </p:pic>
    </p:spTree>
    <p:extLst>
      <p:ext uri="{BB962C8B-B14F-4D97-AF65-F5344CB8AC3E}">
        <p14:creationId xmlns:p14="http://schemas.microsoft.com/office/powerpoint/2010/main" xmlns="" val="279474052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013 County Budget">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802F3D8D525540A40B16AADFE8A375" ma:contentTypeVersion="0" ma:contentTypeDescription="Create a new document." ma:contentTypeScope="" ma:versionID="467cecec9a60eec5f4250700e8af4128">
  <xsd:schema xmlns:xsd="http://www.w3.org/2001/XMLSchema" xmlns:xs="http://www.w3.org/2001/XMLSchema" xmlns:p="http://schemas.microsoft.com/office/2006/metadata/properties" targetNamespace="http://schemas.microsoft.com/office/2006/metadata/properties" ma:root="true" ma:fieldsID="d15787acf22db4e4c0ac8b858fca640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4E6D1A34-51E3-43F9-8BF3-20D60B9057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E6828239-F065-46F2-BA8D-A9A3EA4564C6}">
  <ds:schemaRefs>
    <ds:schemaRef ds:uri="http://schemas.microsoft.com/sharepoint/v3/contenttype/forms"/>
  </ds:schemaRefs>
</ds:datastoreItem>
</file>

<file path=customXml/itemProps3.xml><?xml version="1.0" encoding="utf-8"?>
<ds:datastoreItem xmlns:ds="http://schemas.openxmlformats.org/officeDocument/2006/customXml" ds:itemID="{E694077F-24DB-412A-B345-5F122826BB41}">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2013 County Budget</Template>
  <TotalTime>5317</TotalTime>
  <Words>546</Words>
  <Application>Microsoft Office PowerPoint</Application>
  <PresentationFormat>Custom</PresentationFormat>
  <Paragraphs>101</Paragraphs>
  <Slides>33</Slides>
  <Notes>1</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2013 County Budget</vt:lpstr>
      <vt:lpstr>2015 County budget presentation </vt:lpstr>
      <vt:lpstr>Kenosha County is a Development Hot Spot</vt:lpstr>
      <vt:lpstr>KCAB Restoration</vt:lpstr>
      <vt:lpstr>Slide 4</vt:lpstr>
      <vt:lpstr>Slide 5</vt:lpstr>
      <vt:lpstr>Slide 6</vt:lpstr>
      <vt:lpstr>Key Factors Supporting Kenosha County Development Activity and Success</vt:lpstr>
      <vt:lpstr>Good Infrastructure Leads to Economic Development, which Leads to Jobs:</vt:lpstr>
      <vt:lpstr>From Chrysler to WisPark</vt:lpstr>
      <vt:lpstr>Amazon moves to Kenosha</vt:lpstr>
      <vt:lpstr>ULINE</vt:lpstr>
      <vt:lpstr>Slide 12</vt:lpstr>
      <vt:lpstr>Public Works and Development Services</vt:lpstr>
      <vt:lpstr>Safe community</vt:lpstr>
      <vt:lpstr>Sheriff’s Department</vt:lpstr>
      <vt:lpstr>Law Enforcement</vt:lpstr>
      <vt:lpstr>Veterans Services</vt:lpstr>
      <vt:lpstr>Serving our Community</vt:lpstr>
      <vt:lpstr>Human Services</vt:lpstr>
      <vt:lpstr>Other County Services</vt:lpstr>
      <vt:lpstr>Tax Bill Comparison Chart</vt:lpstr>
      <vt:lpstr>Slide 22</vt:lpstr>
      <vt:lpstr>Protecting our Downtown Campus</vt:lpstr>
      <vt:lpstr>Planning for future space needs</vt:lpstr>
      <vt:lpstr>Slide 25</vt:lpstr>
      <vt:lpstr>Mental Health Service Enhancements</vt:lpstr>
      <vt:lpstr>New Voting System </vt:lpstr>
      <vt:lpstr>Brookside Care Center layout</vt:lpstr>
      <vt:lpstr>Brookside Picnic</vt:lpstr>
      <vt:lpstr>Building economic development opportunities</vt:lpstr>
      <vt:lpstr>Economic Development Summary</vt:lpstr>
      <vt:lpstr>Slide 32</vt:lpstr>
      <vt:lpstr>God Bless Kenosha County</vt:lpstr>
    </vt:vector>
  </TitlesOfParts>
  <Company>County of Kenosha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ITSC August Presentation</dc:title>
  <dc:creator>shawn.smith@kenoshacounty.org</dc:creator>
  <cp:lastModifiedBy>Elamothe</cp:lastModifiedBy>
  <cp:revision>598</cp:revision>
  <cp:lastPrinted>2014-03-03T18:07:48Z</cp:lastPrinted>
  <dcterms:created xsi:type="dcterms:W3CDTF">2010-02-15T20:55:50Z</dcterms:created>
  <dcterms:modified xsi:type="dcterms:W3CDTF">2014-10-07T21:46:54Z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0x01010047802F3D8D525540A40B16AADFE8A375</vt:lpwstr>
  </property>
  <property fmtid="{D5CDD505-2E9C-101B-9397-08002B2CF9AE}" pid="3" name="IsMyDocuments">
    <vt:bool>true</vt:bool>
  </property>
</Properties>
</file>