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9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8" roundtripDataSignature="AMtx7mh4ssNzCUBJh3Jdvg3Es7hxM7gps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ochocinski, Michelle L - DH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DAB1CF-3F29-43AC-BA07-5D3156E8C549}">
  <a:tblStyle styleId="{1ADAB1CF-3F29-43AC-BA07-5D3156E8C54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60AD18C-B2A0-4ECF-9C70-918CD21E3C92}"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8" Type="http://customschemas.google.com/relationships/presentationmetadata" Target="meta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1-23T15:43:30.270" idx="1">
    <p:pos x="5463" y="1076"/>
    <p:text>Slide: Uncapitalized sub-header.
Slide &amp; audio: Added info about 6 month &amp; H.S.A.</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0kAiE4"/>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11-23T15:46:40.504" idx="2">
    <p:pos x="10" y="10"/>
    <p:text>Slide: 
- Changed table colors
- Added graphics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0kAiE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edicare.gov/basics/costs/medicare-cos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Hola y bienvenidos a esta serie educativa llamada Bienvenido a Medicare. </a:t>
            </a:r>
            <a:endParaRPr/>
          </a:p>
          <a:p>
            <a:pPr marL="0" lvl="0" indent="0" algn="l" rtl="0">
              <a:spcBef>
                <a:spcPts val="0"/>
              </a:spcBef>
              <a:spcAft>
                <a:spcPts val="0"/>
              </a:spcAft>
              <a:buNone/>
            </a:pPr>
            <a:endParaRPr/>
          </a:p>
          <a:p>
            <a:pPr marL="0" lvl="0" indent="0" algn="l" rtl="0">
              <a:spcBef>
                <a:spcPts val="0"/>
              </a:spcBef>
              <a:spcAft>
                <a:spcPts val="0"/>
              </a:spcAft>
              <a:buNone/>
            </a:pPr>
            <a:r>
              <a:rPr lang="es-MX"/>
              <a:t>Este programa es presentado por el Departamento de Servicios de Salud de Wisconsin, que opera el Programa de Asistencia del Seguro de Salud del Estado de Wisconsin o SHIP, un servicio público local para personas con Medicare. Cada estado tiene un programa SHIP. En Wisconsin, puede obtener ayuda gratuita e imparcial con Medicare de consejeros locales de SHIP o de una de nuestras líneas de ayuda gratuitas.</a:t>
            </a:r>
            <a:endParaRPr/>
          </a:p>
          <a:p>
            <a:pPr marL="0" lvl="0" indent="0" algn="l" rtl="0">
              <a:spcBef>
                <a:spcPts val="0"/>
              </a:spcBef>
              <a:spcAft>
                <a:spcPts val="0"/>
              </a:spcAft>
              <a:buNone/>
            </a:pPr>
            <a:endParaRPr b="1"/>
          </a:p>
          <a:p>
            <a:pPr marL="0" lvl="0" indent="0" algn="l" rtl="0">
              <a:spcBef>
                <a:spcPts val="0"/>
              </a:spcBef>
              <a:spcAft>
                <a:spcPts val="0"/>
              </a:spcAft>
              <a:buNone/>
            </a:pPr>
            <a:r>
              <a:rPr lang="es-MX"/>
              <a:t>Puede descargar las diapositivas de esta presentación haciendo clic en el enlace en la descripción del video de YouTube o visitando gwaar.org/educational-videos-for-medicare-outreach. </a:t>
            </a:r>
            <a:endParaRPr/>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Esto concluye la Parte 1 de la Bienvenida al programa Medicare. Espero que esta información haya sido útil. La siguiente sección de esta serie discutirá los conceptos básicos de Medicare, incluidas las Partes A y B de Medicare.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s-MX"/>
              <a:t>Esta presentación fue presentada por el Programa Estatal de Asistencia de Seguros Médicos de Wisconsin o SHIP, un servicio público local que brinda ayuda gratuita e imparcial a las personas con Medicare. Si tiene preguntas sobre Medicare, llame a una de nuestras líneas de ayuda gratuitas o comuníquese con un consejero local de SHIP Medicare hoy mismo. ¡No tiene por qué pasar por esto usted solo! </a:t>
            </a:r>
            <a:endParaRPr/>
          </a:p>
        </p:txBody>
      </p:sp>
      <p:sp>
        <p:nvSpPr>
          <p:cNvPr id="183" name="Google Shape;183;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Hola y bienvenidos a esta serie educativa llamada Bienvenido a Medicare. </a:t>
            </a:r>
            <a:endParaRPr/>
          </a:p>
          <a:p>
            <a:pPr marL="0" lvl="0" indent="0" algn="l" rtl="0">
              <a:spcBef>
                <a:spcPts val="0"/>
              </a:spcBef>
              <a:spcAft>
                <a:spcPts val="0"/>
              </a:spcAft>
              <a:buNone/>
            </a:pPr>
            <a:endParaRPr/>
          </a:p>
          <a:p>
            <a:pPr marL="0" lvl="0" indent="0" algn="l" rtl="0">
              <a:spcBef>
                <a:spcPts val="0"/>
              </a:spcBef>
              <a:spcAft>
                <a:spcPts val="0"/>
              </a:spcAft>
              <a:buNone/>
            </a:pPr>
            <a:r>
              <a:rPr lang="es-MX"/>
              <a:t>Este programa es presentado por el Departamento de Servicios de Salud de Wisconsin, que opera el Programa de Asistencia del Seguro de Salud del Estado de Wisconsin o SHIP, un servicio público local para personas con Medicare. Cada estado tiene un programa SHIP. En Wisconsin, puede obtener ayuda gratuita e imparcial con Medicare de consejeros locales de SHIP o de una de nuestras líneas de ayuda gratuitas.</a:t>
            </a:r>
            <a:endParaRPr/>
          </a:p>
          <a:p>
            <a:pPr marL="0" lvl="0" indent="0" algn="l" rtl="0">
              <a:spcBef>
                <a:spcPts val="0"/>
              </a:spcBef>
              <a:spcAft>
                <a:spcPts val="0"/>
              </a:spcAft>
              <a:buNone/>
            </a:pPr>
            <a:endParaRPr b="1"/>
          </a:p>
          <a:p>
            <a:pPr marL="0" lvl="0" indent="0" algn="l" rtl="0">
              <a:spcBef>
                <a:spcPts val="0"/>
              </a:spcBef>
              <a:spcAft>
                <a:spcPts val="0"/>
              </a:spcAft>
              <a:buNone/>
            </a:pPr>
            <a:r>
              <a:rPr lang="es-MX"/>
              <a:t>Puede descargar las diapositivas de esta presentación haciendo clic en el enlace en la descripción del video de YouTube o visitando gwaar.org/educational-videos-for-medicare-outreach. </a:t>
            </a:r>
            <a:endParaRPr/>
          </a:p>
        </p:txBody>
      </p:sp>
      <p:sp>
        <p:nvSpPr>
          <p:cNvPr id="192" name="Google Shape;192;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Este proyecto cuenta con el apoyo de una subvención de la Administración Federal para la Vida Comunitaria.</a:t>
            </a:r>
            <a:endParaRPr/>
          </a:p>
        </p:txBody>
      </p:sp>
      <p:sp>
        <p:nvSpPr>
          <p:cNvPr id="203" name="Google Shape;203;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Este programa proporcionará una visión general de Medicare y se divide en 6 secciones. </a:t>
            </a:r>
            <a:endParaRPr>
              <a:solidFill>
                <a:srgbClr val="FF0000"/>
              </a:solidFill>
            </a:endParaRPr>
          </a:p>
          <a:p>
            <a:pPr marL="171450" marR="0" lvl="0" indent="-171450" algn="l" rtl="0">
              <a:lnSpc>
                <a:spcPct val="100000"/>
              </a:lnSpc>
              <a:spcBef>
                <a:spcPts val="0"/>
              </a:spcBef>
              <a:spcAft>
                <a:spcPts val="0"/>
              </a:spcAft>
              <a:buClr>
                <a:srgbClr val="FF0000"/>
              </a:buClr>
              <a:buSzPts val="1200"/>
              <a:buFont typeface="Arial"/>
              <a:buChar char="•"/>
            </a:pPr>
            <a:r>
              <a:rPr lang="es-MX"/>
              <a:t>Parte 1 :  Inscripción en Medicare</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2:   Aspectos básicos de Medicare; Parte A, Parte B</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3:  Sus opciones de cobertura, Medicare Original, Seguro Suplementario de Medicare (Medigap)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4:  Planes Medicare advantage (Parte C) ; Otros tipos de cobertura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5:  Medicare Parte D (cobertura de medicamentos recetados), WI SeniorCare y el período de inscripción abierta anual</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6:  Ayuda para personas con ingresos limitados, protéjase y prevenga el fraude, la revisión y los recursos</a:t>
            </a:r>
            <a:endParaRPr/>
          </a:p>
          <a:p>
            <a:pPr marL="0" marR="0" lvl="0" indent="0" algn="l" rtl="0">
              <a:lnSpc>
                <a:spcPct val="100000"/>
              </a:lnSpc>
              <a:spcBef>
                <a:spcPts val="0"/>
              </a:spcBef>
              <a:spcAft>
                <a:spcPts val="0"/>
              </a:spcAft>
              <a:buClr>
                <a:schemeClr val="dk1"/>
              </a:buClr>
              <a:buSzPts val="1200"/>
              <a:buFont typeface="Calibri"/>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r>
              <a:rPr lang="es-MX"/>
              <a:t>Puede encontrar esta información con mayor detalle en su Manual de Medicare y Usted, que se envía por correo a las personas con Medicare y también se puede encontrar en el sitio web Medicare.gov. Para una comprensión más fácil, se le anima a ver las partes de esta serie en orden. </a:t>
            </a:r>
            <a:endParaRPr b="1">
              <a:solidFill>
                <a:srgbClr val="FF0000"/>
              </a:solidFill>
            </a:endParaRPr>
          </a:p>
          <a:p>
            <a:pPr marL="0" lvl="0" indent="0" algn="l" rtl="0">
              <a:spcBef>
                <a:spcPts val="0"/>
              </a:spcBef>
              <a:spcAft>
                <a:spcPts val="0"/>
              </a:spcAft>
              <a:buNone/>
            </a:pPr>
            <a:endParaRPr/>
          </a:p>
        </p:txBody>
      </p:sp>
      <p:sp>
        <p:nvSpPr>
          <p:cNvPr id="211" name="Google Shape;211;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s-MX"/>
              <a:t>Bienvenidos a la Parte 2 de esta serie.  En la sección anterior hablamos de cómo y cuándo inscribirse. Veamos ahora algunas cuestiones básicas de Medicare.</a:t>
            </a:r>
            <a:endParaRPr/>
          </a:p>
        </p:txBody>
      </p:sp>
      <p:sp>
        <p:nvSpPr>
          <p:cNvPr id="222" name="Google Shape;222;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Este cuadro proporciona un breve resumen de lo que cubre cada parte de Medicare. </a:t>
            </a:r>
            <a:endParaRPr/>
          </a:p>
          <a:p>
            <a:pPr marL="0" lvl="0" indent="0" algn="l" rtl="0">
              <a:spcBef>
                <a:spcPts val="0"/>
              </a:spcBef>
              <a:spcAft>
                <a:spcPts val="0"/>
              </a:spcAft>
              <a:buNone/>
            </a:pPr>
            <a:r>
              <a:rPr lang="es-MX"/>
              <a:t>	Parte A :  Ayuda a cubrir la atención hospitalaria en hospitales y centros de enfermería especializada, así como el hospicio, la atención médica en el hogar y la sangre que puede recibir como paciente hospitalizado.</a:t>
            </a:r>
            <a:endParaRPr/>
          </a:p>
          <a:p>
            <a:pPr marL="0" lvl="0" indent="0" algn="l" rtl="0">
              <a:spcBef>
                <a:spcPts val="0"/>
              </a:spcBef>
              <a:spcAft>
                <a:spcPts val="0"/>
              </a:spcAft>
              <a:buNone/>
            </a:pPr>
            <a:r>
              <a:rPr lang="es-MX"/>
              <a:t>	Parte B :  Ayuda a cubrir los servicios médicos, la atención ambulatoria, la atención médica en el hogar y algunos servicios preventivos.</a:t>
            </a:r>
            <a:endParaRPr/>
          </a:p>
          <a:p>
            <a:pPr marL="0" lvl="0" indent="0" algn="l" rtl="0">
              <a:spcBef>
                <a:spcPts val="0"/>
              </a:spcBef>
              <a:spcAft>
                <a:spcPts val="0"/>
              </a:spcAft>
              <a:buNone/>
            </a:pPr>
            <a:r>
              <a:rPr lang="es-MX"/>
              <a:t>	(</a:t>
            </a:r>
            <a:r>
              <a:rPr lang="es-MX" b="1" i="1"/>
              <a:t>La Parte A y la Parte B se consideran Medicare Original. )</a:t>
            </a:r>
            <a:endParaRPr/>
          </a:p>
          <a:p>
            <a:pPr marL="0" lvl="0" indent="0" algn="l" rtl="0">
              <a:spcBef>
                <a:spcPts val="0"/>
              </a:spcBef>
              <a:spcAft>
                <a:spcPts val="0"/>
              </a:spcAft>
              <a:buNone/>
            </a:pPr>
            <a:r>
              <a:rPr lang="es-MX"/>
              <a:t>	Planes Medicare Advantage (también conocidos como Parte C) :  son una alternativa al Medicare Original. Son administrados por compañías de seguros privadas que están bajo contrato con Medicare. Estos  planes incluyen la Parte A y B y generalmente la Parte D.</a:t>
            </a:r>
            <a:endParaRPr/>
          </a:p>
          <a:p>
            <a:pPr marL="0" lvl="0" indent="0" algn="l" rtl="0">
              <a:spcBef>
                <a:spcPts val="0"/>
              </a:spcBef>
              <a:spcAft>
                <a:spcPts val="0"/>
              </a:spcAft>
              <a:buNone/>
            </a:pPr>
            <a:r>
              <a:rPr lang="es-MX"/>
              <a:t>	Parte D :  Ayuda a cubrir el costo de los medicamentos recetados. Estos planes son administrados por compañías de seguros privadas que siguen las reglas establecidas por Medicare.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4" name="Google Shape;234;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Veamos con más atención los beneficios de la Parte A.</a:t>
            </a:r>
            <a:endParaRPr/>
          </a:p>
        </p:txBody>
      </p:sp>
      <p:sp>
        <p:nvSpPr>
          <p:cNvPr id="245" name="Google Shape;245;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La Parte A ayuda a cubrir el costo de:</a:t>
            </a:r>
            <a:endParaRPr/>
          </a:p>
          <a:p>
            <a:pPr marL="171450" marR="0" lvl="0" indent="-171450" algn="l" rtl="0">
              <a:lnSpc>
                <a:spcPct val="100000"/>
              </a:lnSpc>
              <a:spcBef>
                <a:spcPts val="0"/>
              </a:spcBef>
              <a:spcAft>
                <a:spcPts val="0"/>
              </a:spcAft>
              <a:buClr>
                <a:schemeClr val="dk1"/>
              </a:buClr>
              <a:buSzPts val="1200"/>
              <a:buFont typeface="Arial"/>
              <a:buChar char="•"/>
            </a:pPr>
            <a:r>
              <a:rPr lang="es-MX"/>
              <a:t>Atención hospitalaria en un hospital o centro de enfermería especializada. También cubre la sangre que puede recibir como paciente hospitalizado, atención médica en el hogar y cuidados paliativos.</a:t>
            </a: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171450" algn="l" rtl="0">
              <a:lnSpc>
                <a:spcPct val="100000"/>
              </a:lnSpc>
              <a:spcBef>
                <a:spcPts val="0"/>
              </a:spcBef>
              <a:spcAft>
                <a:spcPts val="0"/>
              </a:spcAft>
              <a:buClr>
                <a:schemeClr val="dk1"/>
              </a:buClr>
              <a:buSzPts val="1200"/>
              <a:buFont typeface="Arial"/>
              <a:buChar char="•"/>
            </a:pPr>
            <a:r>
              <a:rPr lang="es-MX"/>
              <a:t>Por el contrario, no cubre:</a:t>
            </a:r>
            <a:endParaRPr/>
          </a:p>
          <a:p>
            <a:pPr marL="628650" marR="0" lvl="1" indent="-171450" algn="l" rtl="0">
              <a:lnSpc>
                <a:spcPct val="100000"/>
              </a:lnSpc>
              <a:spcBef>
                <a:spcPts val="0"/>
              </a:spcBef>
              <a:spcAft>
                <a:spcPts val="0"/>
              </a:spcAft>
              <a:buClr>
                <a:schemeClr val="dk1"/>
              </a:buClr>
              <a:buSzPts val="1200"/>
              <a:buFont typeface="Arial"/>
              <a:buChar char="•"/>
            </a:pPr>
            <a:r>
              <a:rPr lang="es-MX"/>
              <a:t>Servicio de enfermería privada</a:t>
            </a:r>
            <a:endParaRPr/>
          </a:p>
          <a:p>
            <a:pPr marL="628650" marR="0" lvl="1" indent="-171450" algn="l" rtl="0">
              <a:lnSpc>
                <a:spcPct val="100000"/>
              </a:lnSpc>
              <a:spcBef>
                <a:spcPts val="0"/>
              </a:spcBef>
              <a:spcAft>
                <a:spcPts val="0"/>
              </a:spcAft>
              <a:buClr>
                <a:schemeClr val="dk1"/>
              </a:buClr>
              <a:buSzPts val="1200"/>
              <a:buFont typeface="Arial"/>
              <a:buChar char="•"/>
            </a:pPr>
            <a:r>
              <a:rPr lang="es-MX"/>
              <a:t>Habitación privada</a:t>
            </a:r>
            <a:endParaRPr/>
          </a:p>
          <a:p>
            <a:pPr marL="628650" marR="0" lvl="1" indent="-171450" algn="l" rtl="0">
              <a:lnSpc>
                <a:spcPct val="100000"/>
              </a:lnSpc>
              <a:spcBef>
                <a:spcPts val="0"/>
              </a:spcBef>
              <a:spcAft>
                <a:spcPts val="0"/>
              </a:spcAft>
              <a:buClr>
                <a:schemeClr val="dk1"/>
              </a:buClr>
              <a:buSzPts val="1200"/>
              <a:buFont typeface="Arial"/>
              <a:buChar char="•"/>
            </a:pPr>
            <a:r>
              <a:rPr lang="es-MX"/>
              <a:t>Televisión o teléfono si el hospital cobra por separado por eso</a:t>
            </a:r>
            <a:endParaRPr/>
          </a:p>
          <a:p>
            <a:pPr marL="628650" marR="0" lvl="1" indent="-171450" algn="l" rtl="0">
              <a:lnSpc>
                <a:spcPct val="100000"/>
              </a:lnSpc>
              <a:spcBef>
                <a:spcPts val="0"/>
              </a:spcBef>
              <a:spcAft>
                <a:spcPts val="0"/>
              </a:spcAft>
              <a:buClr>
                <a:schemeClr val="dk1"/>
              </a:buClr>
              <a:buSzPts val="1200"/>
              <a:buFont typeface="Arial"/>
              <a:buChar char="•"/>
            </a:pPr>
            <a:r>
              <a:rPr lang="es-MX"/>
              <a:t>Artículos de cuidado personal, como maquinas de afeitar o calcetines para zapatillas</a:t>
            </a:r>
            <a:endParaRPr/>
          </a:p>
          <a:p>
            <a:pPr marL="628650" marR="0" lvl="1" indent="-171450" algn="l" rtl="0">
              <a:lnSpc>
                <a:spcPct val="100000"/>
              </a:lnSpc>
              <a:spcBef>
                <a:spcPts val="0"/>
              </a:spcBef>
              <a:spcAft>
                <a:spcPts val="0"/>
              </a:spcAft>
              <a:buClr>
                <a:schemeClr val="dk1"/>
              </a:buClr>
              <a:buSzPts val="1200"/>
              <a:buFont typeface="Arial"/>
              <a:buChar char="•"/>
            </a:pPr>
            <a:r>
              <a:rPr lang="es-MX"/>
              <a:t>O atención de custodia (que es atención no calificada) en un hogar de ancianos</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58" name="Google Shape;258;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La mayoría de las personas no pagan una prima por la Parte A. Las personas que han pagado impuestos al Seguro Social por menos de 10 años pueden necesitar pagar una prima.</a:t>
            </a:r>
            <a:endParaRPr/>
          </a:p>
          <a:p>
            <a:pPr marL="0" lvl="0" indent="0" algn="l" rtl="0">
              <a:spcBef>
                <a:spcPts val="0"/>
              </a:spcBef>
              <a:spcAft>
                <a:spcPts val="0"/>
              </a:spcAft>
              <a:buNone/>
            </a:pPr>
            <a:r>
              <a:rPr lang="es-MX"/>
              <a:t>Hay un deducible para la Parte A. </a:t>
            </a:r>
            <a:r>
              <a:rPr lang="es-MX" i="1"/>
              <a:t>El deducible se basa en períodos de beneficios (que duran 60 días). </a:t>
            </a:r>
            <a:r>
              <a:rPr lang="es-MX"/>
              <a:t>Un período de beneficios comienza el día en que es admitido en un hospital o centro de enfermería especializada como paciente hospitalizado. El período de beneficios termina cuando no ha recibido atención hospitalaria o de un centro de enfermería especializada durante 60 días seguidos. Si ingresa en un hospital o centro de enfermería especializada después de que finaliza un período de beneficios, comienza un nuevo período de beneficios. </a:t>
            </a:r>
            <a:endParaRPr/>
          </a:p>
          <a:p>
            <a:pPr marL="0" lvl="0" indent="0" algn="l" rtl="0">
              <a:spcBef>
                <a:spcPts val="0"/>
              </a:spcBef>
              <a:spcAft>
                <a:spcPts val="0"/>
              </a:spcAft>
              <a:buNone/>
            </a:pPr>
            <a:r>
              <a:rPr lang="es-MX"/>
              <a:t>Debe abonar el deducible de hospitalización de la Parte A por cada periodo de prestaciones. Los periodos de beneficios pueden abarcar varios años calendario.</a:t>
            </a:r>
            <a:endParaRPr/>
          </a:p>
          <a:p>
            <a:pPr marL="0" lvl="0" indent="0" algn="l" rtl="0">
              <a:spcBef>
                <a:spcPts val="0"/>
              </a:spcBef>
              <a:spcAft>
                <a:spcPts val="0"/>
              </a:spcAft>
              <a:buNone/>
            </a:pPr>
            <a:endParaRPr/>
          </a:p>
          <a:p>
            <a:pPr marL="0" lvl="0" indent="0" algn="l" rtl="0">
              <a:spcBef>
                <a:spcPts val="0"/>
              </a:spcBef>
              <a:spcAft>
                <a:spcPts val="0"/>
              </a:spcAft>
              <a:buNone/>
            </a:pPr>
            <a:r>
              <a:rPr lang="es-MX"/>
              <a:t>También es posible que deba pagar una cantidad fija de dinero por día, o un "copago", cuando es un paciente hospitalizado en un hospital o centro de enfermería especializada.</a:t>
            </a:r>
            <a:endParaRPr/>
          </a:p>
          <a:p>
            <a:pPr marL="0" lvl="0" indent="0" algn="l" rtl="0">
              <a:spcBef>
                <a:spcPts val="0"/>
              </a:spcBef>
              <a:spcAft>
                <a:spcPts val="0"/>
              </a:spcAft>
              <a:buNone/>
            </a:pPr>
            <a:endParaRPr/>
          </a:p>
          <a:p>
            <a:pPr marL="0" lvl="0" indent="0" algn="l" rtl="0">
              <a:spcBef>
                <a:spcPts val="0"/>
              </a:spcBef>
              <a:spcAft>
                <a:spcPts val="0"/>
              </a:spcAft>
              <a:buNone/>
            </a:pPr>
            <a:r>
              <a:rPr lang="es-MX"/>
              <a:t>NO se requiere copago para la atención médica en el hogar o la atención de cuidados paliativos. Debe cumplir con ciertos requisitos para obtener atención médica en el hogar o atención de hospicio cubierta.</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s-MX"/>
              <a:t>No hay un máximo de desembolso directo con el Medicare original. (Hablaremos sobre el Seguro de Suplemento de Medicare (o Medigap) y cómo puede ayudar con estos costos en la siguiente sección).</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s-MX"/>
              <a:t>Tenga en cuenta que los costos cambian cada año. Para ver los costos actuales de la Parte A del Seguro Hospitalario, visite </a:t>
            </a:r>
            <a:r>
              <a:rPr lang="es-MX" sz="1800" u="sng">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www.medicare.gov/basics/costs/medicare-costs</a:t>
            </a:r>
            <a:r>
              <a:rPr lang="es-MX" sz="1800" u="sng">
                <a:solidFill>
                  <a:srgbClr val="1F3864"/>
                </a:solidFill>
                <a:latin typeface="Calibri"/>
                <a:ea typeface="Calibri"/>
                <a:cs typeface="Calibri"/>
                <a:sym typeface="Calibri"/>
              </a:rPr>
              <a:t> .</a:t>
            </a:r>
            <a:endParaRPr/>
          </a:p>
          <a:p>
            <a:pPr marL="171450" lvl="0" indent="-95250" algn="l" rtl="0">
              <a:spcBef>
                <a:spcPts val="0"/>
              </a:spcBef>
              <a:spcAft>
                <a:spcPts val="0"/>
              </a:spcAft>
              <a:buClr>
                <a:schemeClr val="dk1"/>
              </a:buClr>
              <a:buSzPts val="1200"/>
              <a:buFont typeface="Arial"/>
              <a:buNone/>
            </a:pPr>
            <a:endParaRPr/>
          </a:p>
        </p:txBody>
      </p:sp>
      <p:sp>
        <p:nvSpPr>
          <p:cNvPr id="268" name="Google Shape;268;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Este gráfico muestra los costos de la Parte A relacionados con una hospitalización.</a:t>
            </a:r>
            <a:endParaRPr/>
          </a:p>
          <a:p>
            <a:pPr marL="171450" lvl="0" indent="-171450" algn="l" rtl="0">
              <a:spcBef>
                <a:spcPts val="0"/>
              </a:spcBef>
              <a:spcAft>
                <a:spcPts val="0"/>
              </a:spcAft>
              <a:buClr>
                <a:schemeClr val="dk1"/>
              </a:buClr>
              <a:buSzPts val="1200"/>
              <a:buFont typeface="Arial"/>
              <a:buChar char="•"/>
            </a:pPr>
            <a:r>
              <a:rPr lang="es-MX"/>
              <a:t>Durante los primeros 60 días en un hospital, el paciente debe pagar el deducible de la Parte A; Medicare paga el resto de los costos cubiertos.</a:t>
            </a:r>
            <a:endParaRPr/>
          </a:p>
          <a:p>
            <a:pPr marL="171450" lvl="0" indent="-171450" algn="l" rtl="0">
              <a:spcBef>
                <a:spcPts val="0"/>
              </a:spcBef>
              <a:spcAft>
                <a:spcPts val="0"/>
              </a:spcAft>
              <a:buClr>
                <a:schemeClr val="dk1"/>
              </a:buClr>
              <a:buSzPts val="1200"/>
              <a:buFont typeface="Arial"/>
              <a:buChar char="•"/>
            </a:pPr>
            <a:r>
              <a:rPr lang="es-MX"/>
              <a:t>Para los días 61-90, el paciente debe pagar una cantidad fija por día, llamado copago. Esta cantidad cambia cada año calendario. Medicare paga el resto.</a:t>
            </a:r>
            <a:endParaRPr/>
          </a:p>
          <a:p>
            <a:pPr marL="171450" lvl="0" indent="-171450" algn="l" rtl="0">
              <a:spcBef>
                <a:spcPts val="0"/>
              </a:spcBef>
              <a:spcAft>
                <a:spcPts val="0"/>
              </a:spcAft>
              <a:buClr>
                <a:schemeClr val="dk1"/>
              </a:buClr>
              <a:buSzPts val="1200"/>
              <a:buFont typeface="Arial"/>
              <a:buChar char="•"/>
            </a:pPr>
            <a:r>
              <a:rPr lang="es-MX"/>
              <a:t>Para los días 91 a 150, el paciente paga un conjunto, un copago más alto por día y Medicare paga el resto.</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Arial"/>
              <a:buNone/>
            </a:pPr>
            <a:r>
              <a:rPr lang="es-MX"/>
              <a:t>Para ver los costos actuales de la Parte A del Seguro Hospitalario, visite </a:t>
            </a:r>
            <a:r>
              <a:rPr lang="es-MX" sz="1800" u="sng">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www.medicare.gov/basics/costs/medicare-costs</a:t>
            </a:r>
            <a:r>
              <a:rPr lang="es-MX" sz="1800" u="sng">
                <a:solidFill>
                  <a:srgbClr val="1F3864"/>
                </a:solidFill>
                <a:latin typeface="Calibri"/>
                <a:ea typeface="Calibri"/>
                <a:cs typeface="Calibri"/>
                <a:sym typeface="Calibri"/>
              </a:rPr>
              <a:t> .</a:t>
            </a:r>
            <a:endParaRPr/>
          </a:p>
          <a:p>
            <a:pPr marL="171450" lvl="0" indent="-95250" algn="l" rtl="0">
              <a:spcBef>
                <a:spcPts val="0"/>
              </a:spcBef>
              <a:spcAft>
                <a:spcPts val="0"/>
              </a:spcAft>
              <a:buClr>
                <a:schemeClr val="dk1"/>
              </a:buClr>
              <a:buSzPts val="1200"/>
              <a:buFont typeface="Arial"/>
              <a:buNone/>
            </a:pPr>
            <a:endParaRPr/>
          </a:p>
        </p:txBody>
      </p:sp>
      <p:sp>
        <p:nvSpPr>
          <p:cNvPr id="279" name="Google Shape;279;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Este proyecto cuenta con el apoyo de una subvención de la Administración Federal para la Vida Comunitaria.</a:t>
            </a:r>
            <a:endParaRPr/>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Después de un día de hospitalización que dura al menos tres días, la Parte A de Medicare puede cubrir una estadía en un centro de enfermería especializada. </a:t>
            </a:r>
            <a:endParaRPr/>
          </a:p>
          <a:p>
            <a:pPr marL="171450" lvl="0" indent="-171450" algn="l" rtl="0">
              <a:spcBef>
                <a:spcPts val="0"/>
              </a:spcBef>
              <a:spcAft>
                <a:spcPts val="0"/>
              </a:spcAft>
              <a:buClr>
                <a:schemeClr val="dk1"/>
              </a:buClr>
              <a:buSzPts val="1200"/>
              <a:buFont typeface="Arial"/>
              <a:buChar char="•"/>
            </a:pPr>
            <a:r>
              <a:rPr lang="es-MX"/>
              <a:t>Durante los primeros 20 días, después de que se cumpla el deducible de hospitalización para pacientes hospitalizados, Medicare paga todos los costos cubiertos.</a:t>
            </a:r>
            <a:endParaRPr/>
          </a:p>
          <a:p>
            <a:pPr marL="171450" lvl="0" indent="-171450" algn="l" rtl="0">
              <a:spcBef>
                <a:spcPts val="0"/>
              </a:spcBef>
              <a:spcAft>
                <a:spcPts val="0"/>
              </a:spcAft>
              <a:buClr>
                <a:schemeClr val="dk1"/>
              </a:buClr>
              <a:buSzPts val="1200"/>
              <a:buFont typeface="Arial"/>
              <a:buChar char="•"/>
            </a:pPr>
            <a:r>
              <a:rPr lang="es-MX"/>
              <a:t>Para el día 21 – 100 usted paga una cantidad fija por día (un copago diario), y Medicare paga el resto.</a:t>
            </a:r>
            <a:endParaRPr/>
          </a:p>
          <a:p>
            <a:pPr marL="171450" lvl="0" indent="-171450" algn="l" rtl="0">
              <a:spcBef>
                <a:spcPts val="0"/>
              </a:spcBef>
              <a:spcAft>
                <a:spcPts val="0"/>
              </a:spcAft>
              <a:buClr>
                <a:schemeClr val="dk1"/>
              </a:buClr>
              <a:buSzPts val="1200"/>
              <a:buFont typeface="Arial"/>
              <a:buChar char="•"/>
            </a:pPr>
            <a:r>
              <a:rPr lang="es-MX"/>
              <a:t>Medicare no cubre ningún costo después del día 100. </a:t>
            </a:r>
            <a:endParaRPr/>
          </a:p>
          <a:p>
            <a:pPr marL="0" lvl="0" indent="0" algn="l" rtl="0">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Calibri"/>
              <a:buNone/>
            </a:pPr>
            <a:r>
              <a:rPr lang="es-MX"/>
              <a:t>Para ver los montos actuales de copago de la Parte A, visite </a:t>
            </a:r>
            <a:r>
              <a:rPr lang="es-MX" sz="1800" u="sng">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www.medicare.gov/basics/costs/medicare-costs</a:t>
            </a:r>
            <a:r>
              <a:rPr lang="es-MX" sz="1800" u="sng">
                <a:solidFill>
                  <a:srgbClr val="1F3864"/>
                </a:solidFill>
                <a:latin typeface="Calibri"/>
                <a:ea typeface="Calibri"/>
                <a:cs typeface="Calibri"/>
                <a:sym typeface="Calibri"/>
              </a:rPr>
              <a: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Arial"/>
              <a:buNone/>
            </a:pPr>
            <a:endParaRPr/>
          </a:p>
        </p:txBody>
      </p:sp>
      <p:sp>
        <p:nvSpPr>
          <p:cNvPr id="289" name="Google Shape;289;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Su estado en cuanto a hospitalización es una decisión médica compleja que se basa en el criterio de su médico y en la necesidad de atención médica en un hospital.  </a:t>
            </a:r>
            <a:endParaRPr/>
          </a:p>
          <a:p>
            <a:pPr marL="171450" lvl="0" indent="-171450" algn="l" rtl="0">
              <a:spcBef>
                <a:spcPts val="0"/>
              </a:spcBef>
              <a:spcAft>
                <a:spcPts val="0"/>
              </a:spcAft>
              <a:buClr>
                <a:schemeClr val="dk1"/>
              </a:buClr>
              <a:buSzPts val="1200"/>
              <a:buFont typeface="Arial"/>
              <a:buChar char="•"/>
            </a:pPr>
            <a:r>
              <a:rPr lang="es-MX"/>
              <a:t>Usted es un paciente internado si ha sido ingresado formalmente al hospital con una orden del médico.  </a:t>
            </a:r>
            <a:endParaRPr/>
          </a:p>
          <a:p>
            <a:pPr marL="171450" lvl="0" indent="-171450" algn="l" rtl="0">
              <a:spcBef>
                <a:spcPts val="0"/>
              </a:spcBef>
              <a:spcAft>
                <a:spcPts val="0"/>
              </a:spcAft>
              <a:buClr>
                <a:schemeClr val="dk1"/>
              </a:buClr>
              <a:buSzPts val="1200"/>
              <a:buFont typeface="Arial"/>
              <a:buChar char="•"/>
            </a:pPr>
            <a:r>
              <a:rPr lang="es-MX"/>
              <a:t>SI el médico no ha escrito una orden para que usted sea ingresado, usted es un paciente ambulatorio.  Acudir a la Sala de Urgencias se considera como paciente ambulatorio.</a:t>
            </a:r>
            <a:endParaRPr/>
          </a:p>
          <a:p>
            <a:pPr marL="171450" lvl="0" indent="-171450" algn="l" rtl="0">
              <a:spcBef>
                <a:spcPts val="0"/>
              </a:spcBef>
              <a:spcAft>
                <a:spcPts val="0"/>
              </a:spcAft>
              <a:buClr>
                <a:schemeClr val="dk1"/>
              </a:buClr>
              <a:buSzPts val="1200"/>
              <a:buFont typeface="Arial"/>
              <a:buChar char="•"/>
            </a:pPr>
            <a:r>
              <a:rPr lang="es-MX"/>
              <a:t>Si usted está en el hospital para un “estado de observación”, es un paciente ambulatorio– aun cuando pase ahí la noche. Medicare Parte A no paga nada. La Parte B paga los servicios del médico y los hospitalarios de paciente ambulatorio después de que usted haya pagado sus deducibles, coaseguro y copagos.</a:t>
            </a:r>
            <a:endParaRPr/>
          </a:p>
          <a:p>
            <a:pPr marL="171450" lvl="0" indent="-171450" algn="l" rtl="0">
              <a:spcBef>
                <a:spcPts val="0"/>
              </a:spcBef>
              <a:spcAft>
                <a:spcPts val="0"/>
              </a:spcAft>
              <a:buClr>
                <a:schemeClr val="dk1"/>
              </a:buClr>
              <a:buSzPts val="1200"/>
              <a:buFont typeface="Arial"/>
              <a:buChar char="•"/>
            </a:pPr>
            <a:r>
              <a:rPr lang="es-MX"/>
              <a:t>De los medicamentos que reciba durante una permanencia para observación, es probable que necesite hacer un desembolso y presentar un formulario de reclamación para su plan de medicamentos para que reciba un reembolso.  Puede solicitar un formulario de reclamación para una farmacia que no esté en la red para su plan de la Parte D.</a:t>
            </a:r>
            <a:endParaRPr/>
          </a:p>
          <a:p>
            <a:pPr marL="0" lvl="0" indent="0" algn="l" rtl="0">
              <a:spcBef>
                <a:spcPts val="0"/>
              </a:spcBef>
              <a:spcAft>
                <a:spcPts val="0"/>
              </a:spcAft>
              <a:buNone/>
            </a:pPr>
            <a:endParaRPr/>
          </a:p>
          <a:p>
            <a:pPr marL="171450" marR="0" lvl="0" indent="-171450" algn="l" rtl="0">
              <a:lnSpc>
                <a:spcPct val="110000"/>
              </a:lnSpc>
              <a:spcBef>
                <a:spcPts val="578"/>
              </a:spcBef>
              <a:spcAft>
                <a:spcPts val="0"/>
              </a:spcAft>
              <a:buClr>
                <a:schemeClr val="dk1"/>
              </a:buClr>
              <a:buSzPts val="1200"/>
              <a:buFont typeface="Arial"/>
              <a:buChar char="•"/>
            </a:pPr>
            <a:r>
              <a:rPr lang="es-MX"/>
              <a:t>Si está en el hospital más de algunas horas, pregunte al médico o al personal del hospital sobre su estado.  Si su permanencia bajo observación es por más de 24 horas, los hospitales tienen la obligación de notificarle su estado.</a:t>
            </a:r>
            <a:endParaRPr/>
          </a:p>
          <a:p>
            <a:pPr marL="171450" marR="0" lvl="0" indent="-95250" algn="l" rtl="0">
              <a:lnSpc>
                <a:spcPct val="110000"/>
              </a:lnSpc>
              <a:spcBef>
                <a:spcPts val="578"/>
              </a:spcBef>
              <a:spcAft>
                <a:spcPts val="0"/>
              </a:spcAft>
              <a:buClr>
                <a:schemeClr val="dk1"/>
              </a:buClr>
              <a:buSzPts val="1200"/>
              <a:buFont typeface="Arial"/>
              <a:buNone/>
            </a:pPr>
            <a:endParaRPr/>
          </a:p>
        </p:txBody>
      </p:sp>
      <p:sp>
        <p:nvSpPr>
          <p:cNvPr id="299" name="Google Shape;299;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Medicare Parte B.</a:t>
            </a:r>
            <a:endParaRPr/>
          </a:p>
        </p:txBody>
      </p:sp>
      <p:sp>
        <p:nvSpPr>
          <p:cNvPr id="310" name="Google Shape;310;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La Parte B ayuda a cubrir los servicios y suministros que sean médicamente necesarios para pacientes ambulatorios como:</a:t>
            </a:r>
            <a:endParaRPr/>
          </a:p>
          <a:p>
            <a:pPr marL="0" lvl="0" indent="0" algn="l" rtl="0">
              <a:spcBef>
                <a:spcPts val="0"/>
              </a:spcBef>
              <a:spcAft>
                <a:spcPts val="0"/>
              </a:spcAft>
              <a:buNone/>
            </a:pPr>
            <a:endParaRPr/>
          </a:p>
          <a:p>
            <a:pPr marL="342891" lvl="0" indent="-342891" algn="l" rtl="0">
              <a:spcBef>
                <a:spcPts val="451"/>
              </a:spcBef>
              <a:spcAft>
                <a:spcPts val="0"/>
              </a:spcAft>
              <a:buClr>
                <a:srgbClr val="000000"/>
              </a:buClr>
              <a:buSzPts val="1200"/>
              <a:buFont typeface="Noto Sans Symbols"/>
              <a:buChar char="▪"/>
            </a:pPr>
            <a:r>
              <a:rPr lang="es-MX" sz="1200">
                <a:solidFill>
                  <a:srgbClr val="000000"/>
                </a:solidFill>
              </a:rPr>
              <a:t>Servicios de médicos</a:t>
            </a:r>
            <a:endParaRPr/>
          </a:p>
          <a:p>
            <a:pPr marL="342891" lvl="0" indent="-342891" algn="l" rtl="0">
              <a:spcBef>
                <a:spcPts val="451"/>
              </a:spcBef>
              <a:spcAft>
                <a:spcPts val="0"/>
              </a:spcAft>
              <a:buClr>
                <a:srgbClr val="000000"/>
              </a:buClr>
              <a:buSzPts val="1200"/>
              <a:buFont typeface="Noto Sans Symbols"/>
              <a:buChar char="▪"/>
            </a:pPr>
            <a:r>
              <a:rPr lang="es-MX" sz="1200">
                <a:solidFill>
                  <a:srgbClr val="000000"/>
                </a:solidFill>
              </a:rPr>
              <a:t>Servicios y suministros médicos y quirúrgicos para pacientes ambulatorios</a:t>
            </a:r>
            <a:endParaRPr/>
          </a:p>
          <a:p>
            <a:pPr marL="342891" lvl="0" indent="-342891" algn="l" rtl="0">
              <a:spcBef>
                <a:spcPts val="451"/>
              </a:spcBef>
              <a:spcAft>
                <a:spcPts val="0"/>
              </a:spcAft>
              <a:buClr>
                <a:srgbClr val="000000"/>
              </a:buClr>
              <a:buSzPts val="1200"/>
              <a:buFont typeface="Noto Sans Symbols"/>
              <a:buChar char="▪"/>
            </a:pPr>
            <a:r>
              <a:rPr lang="es-MX" sz="1200">
                <a:solidFill>
                  <a:srgbClr val="000000"/>
                </a:solidFill>
              </a:rPr>
              <a:t>Pruebas clínicas de laboratorio</a:t>
            </a:r>
            <a:endParaRPr/>
          </a:p>
          <a:p>
            <a:pPr marL="342891" lvl="0" indent="-342891" algn="l" rtl="0">
              <a:spcBef>
                <a:spcPts val="451"/>
              </a:spcBef>
              <a:spcAft>
                <a:spcPts val="0"/>
              </a:spcAft>
              <a:buClr>
                <a:srgbClr val="000000"/>
              </a:buClr>
              <a:buSzPts val="1200"/>
              <a:buFont typeface="Noto Sans Symbols"/>
              <a:buChar char="▪"/>
            </a:pPr>
            <a:r>
              <a:rPr lang="es-MX" sz="1200">
                <a:solidFill>
                  <a:srgbClr val="000000"/>
                </a:solidFill>
              </a:rPr>
              <a:t>Equipo médico duradero resistente (es posible que se necesiten algunos proveedores)</a:t>
            </a:r>
            <a:endParaRPr/>
          </a:p>
          <a:p>
            <a:pPr marL="342891" lvl="0" indent="-342891" algn="l" rtl="0">
              <a:spcBef>
                <a:spcPts val="451"/>
              </a:spcBef>
              <a:spcAft>
                <a:spcPts val="0"/>
              </a:spcAft>
              <a:buClr>
                <a:srgbClr val="000000"/>
              </a:buClr>
              <a:buSzPts val="1200"/>
              <a:buFont typeface="Noto Sans Symbols"/>
              <a:buChar char="▪"/>
            </a:pPr>
            <a:r>
              <a:rPr lang="es-MX" sz="1200">
                <a:solidFill>
                  <a:srgbClr val="000000"/>
                </a:solidFill>
              </a:rPr>
              <a:t>Suministros para pruebas para diabéticos</a:t>
            </a:r>
            <a:endParaRPr/>
          </a:p>
          <a:p>
            <a:pPr marL="342891" lvl="0" indent="-342891" algn="l" rtl="0">
              <a:spcBef>
                <a:spcPts val="451"/>
              </a:spcBef>
              <a:spcAft>
                <a:spcPts val="0"/>
              </a:spcAft>
              <a:buClr>
                <a:srgbClr val="000000"/>
              </a:buClr>
              <a:buSzPts val="1200"/>
              <a:buFont typeface="Noto Sans Symbols"/>
              <a:buChar char="▪"/>
            </a:pPr>
            <a:r>
              <a:rPr lang="es-MX" sz="1200">
                <a:solidFill>
                  <a:srgbClr val="000000"/>
                </a:solidFill>
              </a:rPr>
              <a:t>Servicios preventivos (como inyecciones contra la influenza y un chequeo anual) y</a:t>
            </a:r>
            <a:endParaRPr/>
          </a:p>
          <a:p>
            <a:pPr marL="342891" lvl="0" indent="-342891" algn="l" rtl="0">
              <a:spcBef>
                <a:spcPts val="451"/>
              </a:spcBef>
              <a:spcAft>
                <a:spcPts val="0"/>
              </a:spcAft>
              <a:buClr>
                <a:srgbClr val="000000"/>
              </a:buClr>
              <a:buSzPts val="1200"/>
              <a:buFont typeface="Noto Sans Symbols"/>
              <a:buChar char="▪"/>
            </a:pPr>
            <a:r>
              <a:rPr lang="es-MX" sz="1200">
                <a:solidFill>
                  <a:srgbClr val="000000"/>
                </a:solidFill>
              </a:rPr>
              <a:t>Atención médica a domicilio</a:t>
            </a:r>
            <a:endParaRPr/>
          </a:p>
          <a:p>
            <a:pPr marL="0" lvl="0" indent="0" algn="l" rtl="0">
              <a:spcBef>
                <a:spcPts val="0"/>
              </a:spcBef>
              <a:spcAft>
                <a:spcPts val="0"/>
              </a:spcAft>
              <a:buNone/>
            </a:pPr>
            <a:endParaRPr/>
          </a:p>
        </p:txBody>
      </p:sp>
      <p:sp>
        <p:nvSpPr>
          <p:cNvPr id="324" name="Google Shape;324;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Para tener un seguro médico de la Parte B de Medicare, debe pagar una prima cada mes. La prima mensual cambia cada año.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s-MX"/>
              <a:t>Las personas con Medicare que tienen ingresos más altos pagan primas mensuales más altas de la Parte B de Medicare. Estas tasas de primas mensuales relacionadas con los ingresos se denominan Monto de ajuste mensual relacionado con los ingresos o IRMAA, y afectan a aproximadamente el 5% de las personas con Medicare. El Seguro Social utiliza sus registros del IRS de hace dos años para determinar si necesita pagar una prima más alta de la Parte B. </a:t>
            </a:r>
            <a:endParaRPr/>
          </a:p>
          <a:p>
            <a:pPr marL="0" lvl="0" indent="0" algn="l" rtl="0">
              <a:spcBef>
                <a:spcPts val="0"/>
              </a:spcBef>
              <a:spcAft>
                <a:spcPts val="0"/>
              </a:spcAft>
              <a:buNone/>
            </a:pPr>
            <a:endParaRPr/>
          </a:p>
          <a:p>
            <a:pPr marL="0" lvl="0" indent="0" algn="l" rtl="0">
              <a:spcBef>
                <a:spcPts val="0"/>
              </a:spcBef>
              <a:spcAft>
                <a:spcPts val="0"/>
              </a:spcAft>
              <a:buNone/>
            </a:pPr>
            <a:r>
              <a:rPr lang="es-MX"/>
              <a:t>La prima de la Parte B se puede deducir de su cheque mensual del Seguro Social. Si su prima de la Parte B no se deduce de su cheque, Medicare puede facturarle. Medicare Easy Pay permite a las personas deducir automáticamente sus pagos de primas de Medicare de una cuenta de ahorros o cheques cada mes.</a:t>
            </a:r>
            <a:endParaRPr/>
          </a:p>
          <a:p>
            <a:pPr marL="0" lvl="0" indent="0" algn="l" rtl="0">
              <a:spcBef>
                <a:spcPts val="0"/>
              </a:spcBef>
              <a:spcAft>
                <a:spcPts val="0"/>
              </a:spcAft>
              <a:buNone/>
            </a:pPr>
            <a:endParaRPr/>
          </a:p>
          <a:p>
            <a:pPr marL="0" lvl="0" indent="0" algn="l" rtl="0">
              <a:spcBef>
                <a:spcPts val="0"/>
              </a:spcBef>
              <a:spcAft>
                <a:spcPts val="0"/>
              </a:spcAft>
              <a:buNone/>
            </a:pPr>
            <a:r>
              <a:rPr lang="es-MX"/>
              <a:t>Hay un deducible </a:t>
            </a:r>
            <a:r>
              <a:rPr lang="es-MX" b="1"/>
              <a:t>anual </a:t>
            </a:r>
            <a:r>
              <a:rPr lang="es-MX"/>
              <a:t>para la Parte B. </a:t>
            </a:r>
            <a:endParaRPr/>
          </a:p>
          <a:p>
            <a:pPr marL="0" lvl="0" indent="0" algn="l" rtl="0">
              <a:spcBef>
                <a:spcPts val="0"/>
              </a:spcBef>
              <a:spcAft>
                <a:spcPts val="0"/>
              </a:spcAft>
              <a:buNone/>
            </a:pPr>
            <a:endParaRPr/>
          </a:p>
          <a:p>
            <a:pPr marL="0" lvl="0" indent="0" algn="l" rtl="0">
              <a:spcBef>
                <a:spcPts val="0"/>
              </a:spcBef>
              <a:spcAft>
                <a:spcPts val="0"/>
              </a:spcAft>
              <a:buNone/>
            </a:pPr>
            <a:r>
              <a:rPr lang="es-MX"/>
              <a:t>Para la mayoría de los servicios cubiertos, (como los servicios médicos y algunos servicios preventivos) Medicare pagará el 80% de los costos, y usted paga el coseguro, que es el 20% restante, siempre y cuando el proveedor acepte la asignación de Medicare. Eso significa que el proveedor acepta lo que Medicare paga como pago completo. Si el proveedor no "acepta la asignación", puede cobrarle otro 15%. </a:t>
            </a:r>
            <a:endParaRPr/>
          </a:p>
          <a:p>
            <a:pPr marL="0" lvl="0" indent="0" algn="l" rtl="0">
              <a:spcBef>
                <a:spcPts val="0"/>
              </a:spcBef>
              <a:spcAft>
                <a:spcPts val="0"/>
              </a:spcAft>
              <a:buNone/>
            </a:pPr>
            <a:endParaRPr/>
          </a:p>
          <a:p>
            <a:pPr marL="0" lvl="0" indent="0" algn="l" rtl="0">
              <a:spcBef>
                <a:spcPts val="0"/>
              </a:spcBef>
              <a:spcAft>
                <a:spcPts val="0"/>
              </a:spcAft>
              <a:buNone/>
            </a:pPr>
            <a:r>
              <a:rPr lang="es-MX"/>
              <a:t>*Muchos servicios preventivos de Medicare están cubiertos en su totalidad y no requieren ningún pago de su parte.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s-MX"/>
              <a:t>Para ver los costos actuales de la Parte B del Seguro Médico de Medicare, visite </a:t>
            </a:r>
            <a:r>
              <a:rPr lang="es-MX" sz="1800" u="sng">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www.medicare.gov/basics/costs/medicare-costs</a:t>
            </a:r>
            <a:r>
              <a:rPr lang="es-MX" sz="1800" u="sng">
                <a:solidFill>
                  <a:srgbClr val="1F3864"/>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336" name="Google Shape;336;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Los beneficiarios de Medicare con ingresos más elevados pagan primas mensuales de Medicare Parte B más altas. Estas primas mensuales relacionadas con los ingresos se denominan Importe de Ajuste Mensual Relacionado con los Ingresos o IRMAA (Income Related Monthly Adjustment Amount) y afectan aproximadamente al 5% de los beneficiarios de Medicare. </a:t>
            </a:r>
            <a:endParaRPr/>
          </a:p>
          <a:p>
            <a:pPr marL="0" lvl="0" indent="0" algn="l" rtl="0">
              <a:spcBef>
                <a:spcPts val="0"/>
              </a:spcBef>
              <a:spcAft>
                <a:spcPts val="0"/>
              </a:spcAft>
              <a:buNone/>
            </a:pPr>
            <a:endParaRPr/>
          </a:p>
          <a:p>
            <a:pPr marL="0" lvl="0" indent="0" algn="l" rtl="0">
              <a:spcBef>
                <a:spcPts val="0"/>
              </a:spcBef>
              <a:spcAft>
                <a:spcPts val="0"/>
              </a:spcAft>
              <a:buNone/>
            </a:pPr>
            <a:r>
              <a:rPr lang="es-MX"/>
              <a:t>Este cuadro muestra las primas de la Parte B para las personas con ingresos más elevados. El importe se basa en su declaración de la renta de dos años antes.  Para ver el importe que pagaría por su prima de la Parte B, visite www.medicare.gov/basics/costs/medicare-costs.</a:t>
            </a:r>
            <a:endParaRPr/>
          </a:p>
        </p:txBody>
      </p:sp>
      <p:sp>
        <p:nvSpPr>
          <p:cNvPr id="348" name="Google Shape;348;p2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La Parte B de Medicare cubre dos visitas preventivas (una visita de bienvenida a Medicare y una Visita Anual de Bienestar), así como una serie de exámenes y servicios adicionales destinados a ayudar a prevenir enfermedades y a detectar problemas médicos a tiempo, cuando el tratamiento funciona mejor. </a:t>
            </a:r>
            <a:endParaRPr/>
          </a:p>
          <a:p>
            <a:pPr marL="0" lvl="0" indent="0" algn="l" rtl="0">
              <a:spcBef>
                <a:spcPts val="0"/>
              </a:spcBef>
              <a:spcAft>
                <a:spcPts val="0"/>
              </a:spcAft>
              <a:buNone/>
            </a:pPr>
            <a:r>
              <a:rPr lang="es-MX"/>
              <a:t>Encontrará una descripción de estos servicios preventivos en su manual "Medicare y Usted".  </a:t>
            </a:r>
            <a:endParaRPr/>
          </a:p>
          <a:p>
            <a:pPr marL="0" lvl="0" indent="0" algn="l" rtl="0">
              <a:spcBef>
                <a:spcPts val="0"/>
              </a:spcBef>
              <a:spcAft>
                <a:spcPts val="0"/>
              </a:spcAft>
              <a:buNone/>
            </a:pPr>
            <a:endParaRPr/>
          </a:p>
          <a:p>
            <a:pPr marL="0" lvl="0" indent="0" algn="l" rtl="0">
              <a:spcBef>
                <a:spcPts val="0"/>
              </a:spcBef>
              <a:spcAft>
                <a:spcPts val="0"/>
              </a:spcAft>
              <a:buNone/>
            </a:pPr>
            <a:r>
              <a:rPr lang="es-MX"/>
              <a:t>Le animamos a revisar estos servicios y a hablar con su médico sobre su plan de prevención individual.</a:t>
            </a:r>
            <a:endParaRPr/>
          </a:p>
        </p:txBody>
      </p:sp>
      <p:sp>
        <p:nvSpPr>
          <p:cNvPr id="357" name="Google Shape;357;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r>
              <a:rPr lang="es-MX" b="1">
                <a:latin typeface="Times New Roman"/>
                <a:ea typeface="Times New Roman"/>
                <a:cs typeface="Times New Roman"/>
                <a:sym typeface="Times New Roman"/>
              </a:rPr>
              <a:t>Su visita de "Bienvenida a Medicare</a:t>
            </a:r>
            <a:r>
              <a:rPr lang="es-MX">
                <a:latin typeface="Times New Roman"/>
                <a:ea typeface="Times New Roman"/>
                <a:cs typeface="Times New Roman"/>
                <a:sym typeface="Times New Roman"/>
              </a:rPr>
              <a:t> " está cubierta durante los primeros 12 meses que tenga la Parte B.  </a:t>
            </a:r>
            <a:r>
              <a:rPr lang="es-MX" b="1">
                <a:latin typeface="Times New Roman"/>
                <a:ea typeface="Times New Roman"/>
                <a:cs typeface="Times New Roman"/>
                <a:sym typeface="Times New Roman"/>
              </a:rPr>
              <a:t>Es importante tener en cuenta que NO es un examen físico.  </a:t>
            </a:r>
            <a:r>
              <a:rPr lang="es-MX">
                <a:latin typeface="Times New Roman"/>
                <a:ea typeface="Times New Roman"/>
                <a:cs typeface="Times New Roman"/>
                <a:sym typeface="Times New Roman"/>
              </a:rPr>
              <a:t>Esta visita incluye los puntos aquí enumerados, así como una revisión de su historial médico y social relacionado con su salud.  </a:t>
            </a:r>
            <a:r>
              <a:rPr lang="es-MX"/>
              <a:t>Cuando pida su cita, comunique al consultorio médico que desea programar su visita preventiva "Bienvenido a Medicare".  La visita está cubierta por Medicare, incluyendo el deducible y el copago.  Sin embargo, si recibe pruebas o servicios adicionales, es posible que tenga que pagar un coaseguro y que se aplique el deducible de la Parte B.  </a:t>
            </a:r>
            <a:endParaRPr/>
          </a:p>
        </p:txBody>
      </p:sp>
      <p:sp>
        <p:nvSpPr>
          <p:cNvPr id="372" name="Google Shape;372;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200"/>
              <a:buFont typeface="Arial"/>
              <a:buNone/>
            </a:pPr>
            <a:r>
              <a:rPr lang="es-MX">
                <a:latin typeface="Times New Roman"/>
                <a:ea typeface="Times New Roman"/>
                <a:cs typeface="Times New Roman"/>
                <a:sym typeface="Times New Roman"/>
              </a:rPr>
              <a:t>Una vez que haya tenido la Parte B durante más de 12 meses, Medicare cubrirá una </a:t>
            </a:r>
            <a:r>
              <a:rPr lang="es-MX" b="1">
                <a:latin typeface="Times New Roman"/>
                <a:ea typeface="Times New Roman"/>
                <a:cs typeface="Times New Roman"/>
                <a:sym typeface="Times New Roman"/>
              </a:rPr>
              <a:t>visita anual de "Bienestar"</a:t>
            </a:r>
            <a:r>
              <a:rPr lang="es-MX">
                <a:latin typeface="Times New Roman"/>
                <a:ea typeface="Times New Roman"/>
                <a:cs typeface="Times New Roman"/>
                <a:sym typeface="Times New Roman"/>
              </a:rPr>
              <a:t>. </a:t>
            </a:r>
            <a:endParaRPr/>
          </a:p>
          <a:p>
            <a:pPr marL="171450" lvl="0" indent="-171450" algn="l" rtl="0">
              <a:lnSpc>
                <a:spcPct val="115000"/>
              </a:lnSpc>
              <a:spcBef>
                <a:spcPts val="600"/>
              </a:spcBef>
              <a:spcAft>
                <a:spcPts val="0"/>
              </a:spcAft>
              <a:buClr>
                <a:schemeClr val="dk1"/>
              </a:buClr>
              <a:buSzPts val="1200"/>
              <a:buFont typeface="Arial"/>
              <a:buChar char="•"/>
            </a:pPr>
            <a:r>
              <a:rPr lang="es-MX">
                <a:latin typeface="Times New Roman"/>
                <a:ea typeface="Times New Roman"/>
                <a:cs typeface="Times New Roman"/>
                <a:sym typeface="Times New Roman"/>
              </a:rPr>
              <a:t>El objetivo principal de esta visita es crear y actualizar un plan de prevención basado en su salud actual y sus factores de riesgo.  Se le pedirá que complete una "Evaluación de Riesgos para la Salud" para ayudar a su proveedor a crear un plan de prevención personalizado. </a:t>
            </a:r>
            <a:endParaRPr/>
          </a:p>
          <a:p>
            <a:pPr marL="0" lvl="0" indent="0" algn="l" rtl="0">
              <a:lnSpc>
                <a:spcPct val="115000"/>
              </a:lnSpc>
              <a:spcBef>
                <a:spcPts val="600"/>
              </a:spcBef>
              <a:spcAft>
                <a:spcPts val="0"/>
              </a:spcAft>
              <a:buNone/>
            </a:pPr>
            <a:endParaRPr>
              <a:latin typeface="Times New Roman"/>
              <a:ea typeface="Times New Roman"/>
              <a:cs typeface="Times New Roman"/>
              <a:sym typeface="Times New Roman"/>
            </a:endParaRPr>
          </a:p>
          <a:p>
            <a:pPr marL="171450" lvl="0" indent="-171450" algn="l" rtl="0">
              <a:lnSpc>
                <a:spcPct val="115000"/>
              </a:lnSpc>
              <a:spcBef>
                <a:spcPts val="600"/>
              </a:spcBef>
              <a:spcAft>
                <a:spcPts val="0"/>
              </a:spcAft>
              <a:buClr>
                <a:schemeClr val="dk1"/>
              </a:buClr>
              <a:buSzPts val="1200"/>
              <a:buFont typeface="Arial"/>
              <a:buChar char="•"/>
            </a:pPr>
            <a:r>
              <a:rPr lang="es-MX"/>
              <a:t>La visita está cubierta por Medicare una vez cada 12 meses sin costo alguno, incluidos el deducible y el copago.  Sin embargo, si recibe pruebas o servicios adicionales es posible que tenga que pagar un coaseguro y que se aplique el deducible de la Parte B.  </a:t>
            </a:r>
            <a:endParaRPr/>
          </a:p>
          <a:p>
            <a:pPr marL="171450" lvl="0" indent="-95250" algn="l" rtl="0">
              <a:lnSpc>
                <a:spcPct val="115000"/>
              </a:lnSpc>
              <a:spcBef>
                <a:spcPts val="600"/>
              </a:spcBef>
              <a:spcAft>
                <a:spcPts val="0"/>
              </a:spcAft>
              <a:buClr>
                <a:schemeClr val="dk1"/>
              </a:buClr>
              <a:buSzPts val="1200"/>
              <a:buFont typeface="Arial"/>
              <a:buNone/>
            </a:pPr>
            <a:endParaRPr/>
          </a:p>
          <a:p>
            <a:pPr marL="171450" marR="0" lvl="0" indent="-171450" algn="l" rtl="0">
              <a:lnSpc>
                <a:spcPct val="115000"/>
              </a:lnSpc>
              <a:spcBef>
                <a:spcPts val="600"/>
              </a:spcBef>
              <a:spcAft>
                <a:spcPts val="0"/>
              </a:spcAft>
              <a:buClr>
                <a:schemeClr val="dk1"/>
              </a:buClr>
              <a:buSzPts val="1200"/>
              <a:buFont typeface="Arial"/>
              <a:buChar char="•"/>
            </a:pPr>
            <a:r>
              <a:rPr lang="es-MX">
                <a:latin typeface="Times New Roman"/>
                <a:ea typeface="Times New Roman"/>
                <a:cs typeface="Times New Roman"/>
                <a:sym typeface="Times New Roman"/>
              </a:rPr>
              <a:t>Debe solicitar la </a:t>
            </a:r>
            <a:r>
              <a:rPr lang="es-MX" i="1">
                <a:latin typeface="Times New Roman"/>
                <a:ea typeface="Times New Roman"/>
                <a:cs typeface="Times New Roman"/>
                <a:sym typeface="Times New Roman"/>
              </a:rPr>
              <a:t>Visita Anual de Bienestar</a:t>
            </a:r>
            <a:r>
              <a:rPr lang="es-MX">
                <a:latin typeface="Times New Roman"/>
                <a:ea typeface="Times New Roman"/>
                <a:cs typeface="Times New Roman"/>
                <a:sym typeface="Times New Roman"/>
              </a:rPr>
              <a:t> por nombre.  </a:t>
            </a:r>
            <a:r>
              <a:rPr lang="es-MX" b="1">
                <a:latin typeface="Times New Roman"/>
                <a:ea typeface="Times New Roman"/>
                <a:cs typeface="Times New Roman"/>
                <a:sym typeface="Times New Roman"/>
              </a:rPr>
              <a:t>Además, la</a:t>
            </a:r>
            <a:r>
              <a:rPr lang="es-MX">
                <a:latin typeface="Times New Roman"/>
                <a:ea typeface="Times New Roman"/>
                <a:cs typeface="Times New Roman"/>
                <a:sym typeface="Times New Roman"/>
              </a:rPr>
              <a:t> </a:t>
            </a:r>
            <a:r>
              <a:rPr lang="es-MX" b="1">
                <a:latin typeface="Times New Roman"/>
                <a:ea typeface="Times New Roman"/>
                <a:cs typeface="Times New Roman"/>
                <a:sym typeface="Times New Roman"/>
              </a:rPr>
              <a:t>Visita Anual de Bienestar</a:t>
            </a:r>
            <a:r>
              <a:rPr lang="es-MX">
                <a:latin typeface="Times New Roman"/>
                <a:ea typeface="Times New Roman"/>
                <a:cs typeface="Times New Roman"/>
                <a:sym typeface="Times New Roman"/>
              </a:rPr>
              <a:t> NO es un examen físico. </a:t>
            </a:r>
            <a:r>
              <a:rPr lang="es-MX" b="1">
                <a:latin typeface="Times New Roman"/>
                <a:ea typeface="Times New Roman"/>
                <a:cs typeface="Times New Roman"/>
                <a:sym typeface="Times New Roman"/>
              </a:rPr>
              <a:t>Medicare no cubre un examen físico.</a:t>
            </a:r>
            <a:r>
              <a:rPr lang="es-MX">
                <a:latin typeface="Times New Roman"/>
                <a:ea typeface="Times New Roman"/>
                <a:cs typeface="Times New Roman"/>
                <a:sym typeface="Times New Roman"/>
              </a:rPr>
              <a:t>  Si programa un examen físico, es posible que tenga que pagar el costo total del mismo.</a:t>
            </a:r>
            <a:endParaRPr/>
          </a:p>
          <a:p>
            <a:pPr marL="0" lvl="0" indent="0" algn="l" rtl="0">
              <a:spcBef>
                <a:spcPts val="600"/>
              </a:spcBef>
              <a:spcAft>
                <a:spcPts val="0"/>
              </a:spcAft>
              <a:buNone/>
            </a:pPr>
            <a:endParaRPr/>
          </a:p>
        </p:txBody>
      </p:sp>
      <p:sp>
        <p:nvSpPr>
          <p:cNvPr id="385" name="Google Shape;385;p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Esto concluye la Parte 1 de la Bienvenida al programa Medicare. Espero que esta información haya sido útil. La siguiente sección de esta serie discutirá los conceptos básicos de Medicare, incluidas las Partes A y B de Medicare.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s-MX"/>
              <a:t>Esta presentación fue presentada por el Programa Estatal de Asistencia de Seguros Médicos de Wisconsin o SHIP, un servicio público local que brinda ayuda gratuita e imparcial a las personas con Medicare. Si tiene preguntas sobre Medicare, llame a una de nuestras líneas de ayuda gratuitas o comuníquese con un consejero local de SHIP Medicare hoy mismo. ¡No tiene por qué pasar por esto usted solo! </a:t>
            </a:r>
            <a:endParaRPr/>
          </a:p>
        </p:txBody>
      </p:sp>
      <p:sp>
        <p:nvSpPr>
          <p:cNvPr id="398" name="Google Shape;398;p2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Este programa proporcionará una visión general de Medicare y se divide en 6 secciones. </a:t>
            </a:r>
            <a:endParaRPr>
              <a:solidFill>
                <a:srgbClr val="FF0000"/>
              </a:solidFill>
            </a:endParaRPr>
          </a:p>
          <a:p>
            <a:pPr marL="171450" marR="0" lvl="0" indent="-171450" algn="l" rtl="0">
              <a:lnSpc>
                <a:spcPct val="100000"/>
              </a:lnSpc>
              <a:spcBef>
                <a:spcPts val="0"/>
              </a:spcBef>
              <a:spcAft>
                <a:spcPts val="0"/>
              </a:spcAft>
              <a:buClr>
                <a:srgbClr val="FF0000"/>
              </a:buClr>
              <a:buSzPts val="1200"/>
              <a:buFont typeface="Arial"/>
              <a:buChar char="•"/>
            </a:pPr>
            <a:r>
              <a:rPr lang="es-MX"/>
              <a:t>Parte 1 :  Inscripción en Medicare</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2:   Aspectos básicos de Medicare; Parte A, Parte B</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3:  Sus opciones de cobertura, Medicare Original, Seguro Suplementario de Medicare (Medigap)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4:  Planes Medicare advantage (Parte C) ; Otros tipos de cobertura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5:  Medicare Parte D (cobertura de medicamentos recetados), WI SeniorCare y el período de inscripción abierta anual</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6:  Ayuda para personas con ingresos limitados, protéjase y prevenga el fraude, la revisión y los recursos</a:t>
            </a:r>
            <a:endParaRPr/>
          </a:p>
          <a:p>
            <a:pPr marL="0" marR="0" lvl="0" indent="0" algn="l" rtl="0">
              <a:lnSpc>
                <a:spcPct val="100000"/>
              </a:lnSpc>
              <a:spcBef>
                <a:spcPts val="0"/>
              </a:spcBef>
              <a:spcAft>
                <a:spcPts val="0"/>
              </a:spcAft>
              <a:buClr>
                <a:schemeClr val="dk1"/>
              </a:buClr>
              <a:buSzPts val="1200"/>
              <a:buFont typeface="Calibri"/>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r>
              <a:rPr lang="es-MX"/>
              <a:t>Puede encontrar esta información con mayor detalle en su Manual de Medicare y Usted, que se envía por correo a las personas con Medicare y también se puede encontrar en el sitio web Medicare.gov. Para una comprensión más fácil, se le anima a ver las partes de esta serie en orden. </a:t>
            </a:r>
            <a:endParaRPr b="1">
              <a:solidFill>
                <a:srgbClr val="FF0000"/>
              </a:solidFill>
            </a:endParaRPr>
          </a:p>
          <a:p>
            <a:pPr marL="0" lvl="0" indent="0" algn="l" rtl="0">
              <a:spcBef>
                <a:spcPts val="0"/>
              </a:spcBef>
              <a:spcAft>
                <a:spcPts val="0"/>
              </a:spcAft>
              <a:buNone/>
            </a:pPr>
            <a:endParaRPr/>
          </a:p>
        </p:txBody>
      </p:sp>
      <p:sp>
        <p:nvSpPr>
          <p:cNvPr id="106" name="Google Shape;106;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Hola y bienvenidos a esta serie educativa llamada Bienvenido a Medicare. </a:t>
            </a:r>
            <a:endParaRPr/>
          </a:p>
          <a:p>
            <a:pPr marL="0" lvl="0" indent="0" algn="l" rtl="0">
              <a:spcBef>
                <a:spcPts val="0"/>
              </a:spcBef>
              <a:spcAft>
                <a:spcPts val="0"/>
              </a:spcAft>
              <a:buNone/>
            </a:pPr>
            <a:endParaRPr/>
          </a:p>
          <a:p>
            <a:pPr marL="0" lvl="0" indent="0" algn="l" rtl="0">
              <a:spcBef>
                <a:spcPts val="0"/>
              </a:spcBef>
              <a:spcAft>
                <a:spcPts val="0"/>
              </a:spcAft>
              <a:buNone/>
            </a:pPr>
            <a:r>
              <a:rPr lang="es-MX"/>
              <a:t>Este programa es presentado por el Departamento de Servicios de Salud de Wisconsin, que opera el Programa de Asistencia del Seguro de Salud del Estado de Wisconsin o SHIP, un servicio público local para personas con Medicare. Cada estado tiene un programa SHIP. En Wisconsin, puede obtener ayuda gratuita e imparcial con Medicare de consejeros locales de SHIP o de una de nuestras líneas de ayuda gratuitas.</a:t>
            </a:r>
            <a:endParaRPr/>
          </a:p>
          <a:p>
            <a:pPr marL="0" lvl="0" indent="0" algn="l" rtl="0">
              <a:spcBef>
                <a:spcPts val="0"/>
              </a:spcBef>
              <a:spcAft>
                <a:spcPts val="0"/>
              </a:spcAft>
              <a:buNone/>
            </a:pPr>
            <a:endParaRPr b="1"/>
          </a:p>
          <a:p>
            <a:pPr marL="0" lvl="0" indent="0" algn="l" rtl="0">
              <a:spcBef>
                <a:spcPts val="0"/>
              </a:spcBef>
              <a:spcAft>
                <a:spcPts val="0"/>
              </a:spcAft>
              <a:buNone/>
            </a:pPr>
            <a:r>
              <a:rPr lang="es-MX"/>
              <a:t>Puede descargar las diapositivas de esta presentación haciendo clic en el enlace en la descripción del video de YouTube o visitando gwaar.org/educational-videos-for-medicare-outreach. </a:t>
            </a:r>
            <a:endParaRPr/>
          </a:p>
        </p:txBody>
      </p:sp>
      <p:sp>
        <p:nvSpPr>
          <p:cNvPr id="407" name="Google Shape;407;p3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Este proyecto cuenta con el apoyo de una subvención de la Administración Federal para la Vida Comunitaria.</a:t>
            </a:r>
            <a:endParaRPr/>
          </a:p>
        </p:txBody>
      </p:sp>
      <p:sp>
        <p:nvSpPr>
          <p:cNvPr id="418" name="Google Shape;418;p3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Este programa proporcionará una visión general de Medicare y se divide en 6 secciones. </a:t>
            </a:r>
            <a:endParaRPr>
              <a:solidFill>
                <a:srgbClr val="FF0000"/>
              </a:solidFill>
            </a:endParaRPr>
          </a:p>
          <a:p>
            <a:pPr marL="171450" marR="0" lvl="0" indent="-171450" algn="l" rtl="0">
              <a:lnSpc>
                <a:spcPct val="100000"/>
              </a:lnSpc>
              <a:spcBef>
                <a:spcPts val="0"/>
              </a:spcBef>
              <a:spcAft>
                <a:spcPts val="0"/>
              </a:spcAft>
              <a:buClr>
                <a:srgbClr val="FF0000"/>
              </a:buClr>
              <a:buSzPts val="1200"/>
              <a:buFont typeface="Arial"/>
              <a:buChar char="•"/>
            </a:pPr>
            <a:r>
              <a:rPr lang="es-MX"/>
              <a:t>Parte 1 :  Inscripción en Medicare</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2:   Aspectos básicos de Medicare; Parte A, Parte B</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3:  Sus opciones de cobertura, Medicare Original, Seguro Suplementario de Medicare (Medigap)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4:  Planes Medicare advantage (Parte C) ; Otros tipos de cobertura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5:  Medicare Parte D (cobertura de medicamentos recetados), WI SeniorCare y el período de inscripción abierta anual</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6:  Ayuda para personas con ingresos limitados, protéjase y prevenga el fraude, la revisión y los recursos</a:t>
            </a:r>
            <a:endParaRPr/>
          </a:p>
          <a:p>
            <a:pPr marL="0" marR="0" lvl="0" indent="0" algn="l" rtl="0">
              <a:lnSpc>
                <a:spcPct val="100000"/>
              </a:lnSpc>
              <a:spcBef>
                <a:spcPts val="0"/>
              </a:spcBef>
              <a:spcAft>
                <a:spcPts val="0"/>
              </a:spcAft>
              <a:buClr>
                <a:schemeClr val="dk1"/>
              </a:buClr>
              <a:buSzPts val="1200"/>
              <a:buFont typeface="Calibri"/>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r>
              <a:rPr lang="es-MX"/>
              <a:t>Puede encontrar esta información con mayor detalle en su Manual de Medicare y Usted, que se envía por correo a las personas con Medicare y también se puede encontrar en el sitio web Medicare.gov. Para una comprensión más fácil, se le anima a ver las partes de esta serie en orden. </a:t>
            </a:r>
            <a:endParaRPr b="1">
              <a:solidFill>
                <a:srgbClr val="FF0000"/>
              </a:solidFill>
            </a:endParaRPr>
          </a:p>
          <a:p>
            <a:pPr marL="0" lvl="0" indent="0" algn="l" rtl="0">
              <a:spcBef>
                <a:spcPts val="0"/>
              </a:spcBef>
              <a:spcAft>
                <a:spcPts val="0"/>
              </a:spcAft>
              <a:buNone/>
            </a:pPr>
            <a:endParaRPr/>
          </a:p>
        </p:txBody>
      </p:sp>
      <p:sp>
        <p:nvSpPr>
          <p:cNvPr id="426" name="Google Shape;426;p3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Bienvenido a la Parte 3 de esta serie educativa.</a:t>
            </a:r>
            <a:endParaRPr/>
          </a:p>
          <a:p>
            <a:pPr marL="0" lvl="0" indent="0" algn="l" rtl="0">
              <a:spcBef>
                <a:spcPts val="0"/>
              </a:spcBef>
              <a:spcAft>
                <a:spcPts val="0"/>
              </a:spcAft>
              <a:buNone/>
            </a:pPr>
            <a:endParaRPr/>
          </a:p>
          <a:p>
            <a:pPr marL="0" lvl="0" indent="0" algn="l" rtl="0">
              <a:spcBef>
                <a:spcPts val="0"/>
              </a:spcBef>
              <a:spcAft>
                <a:spcPts val="0"/>
              </a:spcAft>
              <a:buNone/>
            </a:pPr>
            <a:r>
              <a:rPr lang="es-MX"/>
              <a:t>En esta sección, aprenderá sobre sus opciones de cobertura de Medicare, el Medicare Original y el Seguro Complementario de Medicare (o Medigap).</a:t>
            </a:r>
            <a:endParaRPr/>
          </a:p>
        </p:txBody>
      </p:sp>
      <p:sp>
        <p:nvSpPr>
          <p:cNvPr id="437" name="Google Shape;437;p3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3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Hay dos formas principales de obtener la cobertura de Medicare: el Medicare original o los planes de Medicare Advantage. Puede elegir la forma en que desea obtener su cobertura.</a:t>
            </a:r>
            <a:endParaRPr/>
          </a:p>
          <a:p>
            <a:pPr marL="0" lvl="0" indent="0" algn="l" rtl="0">
              <a:spcBef>
                <a:spcPts val="623"/>
              </a:spcBef>
              <a:spcAft>
                <a:spcPts val="0"/>
              </a:spcAft>
              <a:buNone/>
            </a:pPr>
            <a:endParaRPr/>
          </a:p>
          <a:p>
            <a:pPr marL="239276" lvl="0" indent="-239276" algn="l" rtl="0">
              <a:spcBef>
                <a:spcPts val="623"/>
              </a:spcBef>
              <a:spcAft>
                <a:spcPts val="0"/>
              </a:spcAft>
              <a:buClr>
                <a:schemeClr val="dk1"/>
              </a:buClr>
              <a:buSzPts val="1200"/>
              <a:buFont typeface="Noto Sans Symbols"/>
              <a:buChar char="▪"/>
            </a:pPr>
            <a:r>
              <a:rPr lang="es-MX"/>
              <a:t>El </a:t>
            </a:r>
            <a:r>
              <a:rPr lang="es-MX" b="1"/>
              <a:t>Medicare Original </a:t>
            </a:r>
            <a:r>
              <a:rPr lang="es-MX"/>
              <a:t>incluye la Parte A y/o la Parte B. Hemos hablado de algunas lagunas en el Medicare original, como los deducibles y el coaseguro, y usted puede añadir una cobertura adicional para ayudar a cubrir esas lagunas:  </a:t>
            </a:r>
            <a:endParaRPr/>
          </a:p>
          <a:p>
            <a:pPr marL="696476" lvl="1" indent="-239276" algn="l" rtl="0">
              <a:spcBef>
                <a:spcPts val="623"/>
              </a:spcBef>
              <a:spcAft>
                <a:spcPts val="0"/>
              </a:spcAft>
              <a:buClr>
                <a:schemeClr val="dk1"/>
              </a:buClr>
              <a:buSzPts val="1200"/>
              <a:buFont typeface="Noto Sans Symbols"/>
              <a:buChar char="▪"/>
            </a:pPr>
            <a:r>
              <a:rPr lang="es-MX"/>
              <a:t>Puede comprar una póliza de suplemento de Medicare (Medigap) para ayudar a cubrir las carencias del Medicare Original.</a:t>
            </a:r>
            <a:endParaRPr/>
          </a:p>
          <a:p>
            <a:pPr marL="696476" lvl="1" indent="-239276" algn="l" rtl="0">
              <a:spcBef>
                <a:spcPts val="623"/>
              </a:spcBef>
              <a:spcAft>
                <a:spcPts val="0"/>
              </a:spcAft>
              <a:buClr>
                <a:schemeClr val="dk1"/>
              </a:buClr>
              <a:buSzPts val="1200"/>
              <a:buFont typeface="Noto Sans Symbols"/>
              <a:buChar char="▪"/>
            </a:pPr>
            <a:r>
              <a:rPr lang="es-MX"/>
              <a:t>También puede optar por comprar la cobertura de medicamentos recetados de Medicare (Parte D) de un Plan de Medicamentos Recetados de Medicare (PDP). </a:t>
            </a:r>
            <a:endParaRPr/>
          </a:p>
          <a:p>
            <a:pPr marL="696476" lvl="1" indent="-239276" algn="l" rtl="0">
              <a:spcBef>
                <a:spcPts val="623"/>
              </a:spcBef>
              <a:spcAft>
                <a:spcPts val="0"/>
              </a:spcAft>
              <a:buClr>
                <a:schemeClr val="dk1"/>
              </a:buClr>
              <a:buSzPts val="1200"/>
              <a:buFont typeface="Noto Sans Symbols"/>
              <a:buChar char="▪"/>
            </a:pPr>
            <a:r>
              <a:rPr lang="es-MX"/>
              <a:t>Y el programa SeniorCare de Wisconsin es otra opción, ya sea solo o además de la Parte D.</a:t>
            </a:r>
            <a:endParaRPr/>
          </a:p>
          <a:p>
            <a:pPr marL="239276" lvl="0" indent="-163076" algn="l" rtl="0">
              <a:spcBef>
                <a:spcPts val="623"/>
              </a:spcBef>
              <a:spcAft>
                <a:spcPts val="0"/>
              </a:spcAft>
              <a:buClr>
                <a:schemeClr val="dk1"/>
              </a:buClr>
              <a:buSzPts val="1200"/>
              <a:buFont typeface="Noto Sans Symbols"/>
              <a:buNone/>
            </a:pPr>
            <a:endParaRPr/>
          </a:p>
          <a:p>
            <a:pPr marL="239276" lvl="0" indent="-239276" algn="l" rtl="0">
              <a:spcBef>
                <a:spcPts val="623"/>
              </a:spcBef>
              <a:spcAft>
                <a:spcPts val="0"/>
              </a:spcAft>
              <a:buClr>
                <a:schemeClr val="dk1"/>
              </a:buClr>
              <a:buSzPts val="1200"/>
              <a:buFont typeface="Noto Sans Symbols"/>
              <a:buChar char="▪"/>
            </a:pPr>
            <a:r>
              <a:rPr lang="es-MX" b="1"/>
              <a:t>Los planes Medicare Advantage  </a:t>
            </a:r>
            <a:r>
              <a:rPr lang="es-MX"/>
              <a:t>(también conocidos como Parte C) son una forma alternativa de obtener sus beneficios de Medicare.  Se ofrecen a través de compañías de seguros privadas que están aprobadas por Medicare. Existen diferentes tipos de planes Advantage, como una Organización de Mantenimiento de la Salud (HMO) o una Organización de Proveedores Preferentes (PPO), y cubren los servicios y suministros de la Parte A y la Parte B. La mayoría de los planes Medicare Advantage incluyen la cobertura de los medicamentos recetados de Medicare. Es posible que pueda añadir la cobertura de medicamentos a algunos tipos de planes si no está ya incluida. </a:t>
            </a:r>
            <a:endParaRPr/>
          </a:p>
          <a:p>
            <a:pPr marL="239276" lvl="0" indent="-239276" algn="l" rtl="0">
              <a:spcBef>
                <a:spcPts val="623"/>
              </a:spcBef>
              <a:spcAft>
                <a:spcPts val="0"/>
              </a:spcAft>
              <a:buClr>
                <a:schemeClr val="dk1"/>
              </a:buClr>
              <a:buSzPts val="1200"/>
              <a:buFont typeface="Noto Sans Symbols"/>
              <a:buChar char="▪"/>
            </a:pPr>
            <a:r>
              <a:rPr lang="es-MX"/>
              <a:t>Y SeniorCare también puede trabajar con los planes Medicare Advantage.  Hablaremos de ello más adelante.  (Las pólizas Medigap no funcionan con los planes Medicare Advantage, por lo que si se inscribe en un plan Medicare Advantage, no podrá utilizar una póliza Medigap para pagar los gastos de su bolsillo)</a:t>
            </a:r>
            <a:endParaRPr/>
          </a:p>
          <a:p>
            <a:pPr marL="249457" lvl="0" indent="0" algn="l" rtl="0">
              <a:spcBef>
                <a:spcPts val="623"/>
              </a:spcBef>
              <a:spcAft>
                <a:spcPts val="0"/>
              </a:spcAft>
              <a:buNone/>
            </a:pPr>
            <a:endParaRPr/>
          </a:p>
          <a:p>
            <a:pPr marL="249457" lvl="0" indent="0" algn="l" rtl="0">
              <a:spcBef>
                <a:spcPts val="623"/>
              </a:spcBef>
              <a:spcAft>
                <a:spcPts val="0"/>
              </a:spcAft>
              <a:buNone/>
            </a:pPr>
            <a:r>
              <a:rPr lang="es-MX"/>
              <a:t>Empecemos por ver la opción del lado izquierdo de este gráfico: el Medicare original, y luego veremos cómo funciona el Medigap con él.</a:t>
            </a:r>
            <a:endParaRPr/>
          </a:p>
          <a:p>
            <a:pPr marL="0" lvl="0" indent="0" algn="l" rtl="0">
              <a:spcBef>
                <a:spcPts val="623"/>
              </a:spcBef>
              <a:spcAft>
                <a:spcPts val="0"/>
              </a:spcAft>
              <a:buNone/>
            </a:pPr>
            <a:endParaRPr/>
          </a:p>
          <a:p>
            <a:pPr marL="0" lvl="0" indent="0" algn="l" rtl="0">
              <a:spcBef>
                <a:spcPts val="0"/>
              </a:spcBef>
              <a:spcAft>
                <a:spcPts val="0"/>
              </a:spcAft>
              <a:buNone/>
            </a:pPr>
            <a:endParaRPr/>
          </a:p>
        </p:txBody>
      </p:sp>
      <p:sp>
        <p:nvSpPr>
          <p:cNvPr id="446" name="Google Shape;446;p3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De nuevo, el Medicare Original incluye la Parte A y/o la Parte B. </a:t>
            </a:r>
            <a:endParaRPr/>
          </a:p>
          <a:p>
            <a:pPr marL="0" marR="0" lvl="0" indent="0" algn="l" rtl="0">
              <a:lnSpc>
                <a:spcPct val="100000"/>
              </a:lnSpc>
              <a:spcBef>
                <a:spcPts val="0"/>
              </a:spcBef>
              <a:spcAft>
                <a:spcPts val="0"/>
              </a:spcAft>
              <a:buClr>
                <a:schemeClr val="dk1"/>
              </a:buClr>
              <a:buSzPts val="1200"/>
              <a:buFont typeface="Calibri"/>
              <a:buNone/>
            </a:pPr>
            <a:r>
              <a:rPr lang="es-MX"/>
              <a:t>Puede acudir a cualquier médico, hospital u otro proveedor de atención de salud que esté inscrito en Medicare y que acepte nuevos pacientes de Medicare. </a:t>
            </a:r>
            <a:r>
              <a:rPr lang="es-MX">
                <a:solidFill>
                  <a:srgbClr val="000000"/>
                </a:solidFill>
              </a:rPr>
              <a:t>Los costos se ven afectados por el hecho de que acepten o no </a:t>
            </a:r>
            <a:r>
              <a:rPr lang="es-MX" b="1">
                <a:solidFill>
                  <a:srgbClr val="000000"/>
                </a:solidFill>
              </a:rPr>
              <a:t>la asignación</a:t>
            </a:r>
            <a:r>
              <a:rPr lang="es-MX">
                <a:solidFill>
                  <a:srgbClr val="000000"/>
                </a:solidFill>
              </a:rPr>
              <a:t> </a:t>
            </a:r>
            <a:r>
              <a:rPr lang="es-MX"/>
              <a:t>, que es un acuerdo por parte de su médico, u otro proveedor, para aceptar la cantidad aprobada por Medicare para el servicio, y no facturarle más que el deducible y el coaseguro de Medicare.</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s-MX"/>
              <a:t>Con el Medicare Original, puede optar por comprar una póliza Medigap para ayudar a cubrir algunos gastos que no cubre el Medicare Original. </a:t>
            </a:r>
            <a:endParaRPr/>
          </a:p>
          <a:p>
            <a:pPr marL="171450" lvl="0" indent="-171450" algn="l" rtl="0">
              <a:spcBef>
                <a:spcPts val="0"/>
              </a:spcBef>
              <a:spcAft>
                <a:spcPts val="0"/>
              </a:spcAft>
              <a:buClr>
                <a:schemeClr val="dk1"/>
              </a:buClr>
              <a:buSzPts val="1200"/>
              <a:buFont typeface="Arial"/>
              <a:buChar char="•"/>
            </a:pPr>
            <a:r>
              <a:rPr lang="es-MX"/>
              <a:t>También puede optar por comprar la cobertura de medicamentos recetados de Medicare (Parte D) de un Plan de Medicamentos Recetados de Medicare (PDP). </a:t>
            </a:r>
            <a:endParaRPr/>
          </a:p>
          <a:p>
            <a:pPr marL="0" lvl="0" indent="0" algn="l" rtl="0">
              <a:spcBef>
                <a:spcPts val="0"/>
              </a:spcBef>
              <a:spcAft>
                <a:spcPts val="0"/>
              </a:spcAft>
              <a:buNone/>
            </a:pPr>
            <a:endParaRPr/>
          </a:p>
        </p:txBody>
      </p:sp>
      <p:sp>
        <p:nvSpPr>
          <p:cNvPr id="473" name="Google Shape;473;p3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3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El Medicare original no cubre</a:t>
            </a:r>
            <a:endParaRPr/>
          </a:p>
          <a:p>
            <a:pPr marL="171450" lvl="0" indent="-171450" algn="l" rtl="0">
              <a:spcBef>
                <a:spcPts val="0"/>
              </a:spcBef>
              <a:spcAft>
                <a:spcPts val="0"/>
              </a:spcAft>
              <a:buClr>
                <a:schemeClr val="dk1"/>
              </a:buClr>
              <a:buSzPts val="1200"/>
              <a:buFont typeface="Arial"/>
              <a:buChar char="•"/>
            </a:pPr>
            <a:r>
              <a:rPr lang="es-MX"/>
              <a:t>Acupuntura</a:t>
            </a:r>
            <a:endParaRPr/>
          </a:p>
          <a:p>
            <a:pPr marL="171450" lvl="0" indent="-171450" algn="l" rtl="0">
              <a:spcBef>
                <a:spcPts val="0"/>
              </a:spcBef>
              <a:spcAft>
                <a:spcPts val="0"/>
              </a:spcAft>
              <a:buClr>
                <a:schemeClr val="dk1"/>
              </a:buClr>
              <a:buSzPts val="1200"/>
              <a:buFont typeface="Arial"/>
              <a:buChar char="•"/>
            </a:pPr>
            <a:r>
              <a:rPr lang="es-MX"/>
              <a:t>La mayoría de los cuidados dentales o las prótesis dentales</a:t>
            </a:r>
            <a:endParaRPr/>
          </a:p>
          <a:p>
            <a:pPr marL="171450" lvl="0" indent="-171450" algn="l" rtl="0">
              <a:spcBef>
                <a:spcPts val="0"/>
              </a:spcBef>
              <a:spcAft>
                <a:spcPts val="0"/>
              </a:spcAft>
              <a:buClr>
                <a:schemeClr val="dk1"/>
              </a:buClr>
              <a:buSzPts val="1200"/>
              <a:buFont typeface="Arial"/>
              <a:buChar char="•"/>
            </a:pPr>
            <a:r>
              <a:rPr lang="es-MX"/>
              <a:t>Cirugía estética</a:t>
            </a:r>
            <a:endParaRPr/>
          </a:p>
          <a:p>
            <a:pPr marL="171450" lvl="0" indent="-171450" algn="l" rtl="0">
              <a:spcBef>
                <a:spcPts val="0"/>
              </a:spcBef>
              <a:spcAft>
                <a:spcPts val="0"/>
              </a:spcAft>
              <a:buClr>
                <a:schemeClr val="dk1"/>
              </a:buClr>
              <a:buSzPts val="1200"/>
              <a:buFont typeface="Arial"/>
              <a:buChar char="•"/>
            </a:pPr>
            <a:r>
              <a:rPr lang="es-MX"/>
              <a:t>Asistencia de salud fuera de Estados Unidos</a:t>
            </a:r>
            <a:endParaRPr/>
          </a:p>
          <a:p>
            <a:pPr marL="171450" lvl="0" indent="-171450" algn="l" rtl="0">
              <a:spcBef>
                <a:spcPts val="0"/>
              </a:spcBef>
              <a:spcAft>
                <a:spcPts val="0"/>
              </a:spcAft>
              <a:buClr>
                <a:schemeClr val="dk1"/>
              </a:buClr>
              <a:buSzPts val="1200"/>
              <a:buFont typeface="Arial"/>
              <a:buChar char="•"/>
            </a:pPr>
            <a:r>
              <a:rPr lang="es-MX"/>
              <a:t>Ayuda auditiva </a:t>
            </a:r>
            <a:endParaRPr/>
          </a:p>
          <a:p>
            <a:pPr marL="171450" lvl="0" indent="-171450" algn="l" rtl="0">
              <a:spcBef>
                <a:spcPts val="0"/>
              </a:spcBef>
              <a:spcAft>
                <a:spcPts val="0"/>
              </a:spcAft>
              <a:buClr>
                <a:schemeClr val="dk1"/>
              </a:buClr>
              <a:buSzPts val="1200"/>
              <a:buFont typeface="Arial"/>
              <a:buChar char="•"/>
            </a:pPr>
            <a:r>
              <a:rPr lang="es-MX"/>
              <a:t>Cuidados de larga duración</a:t>
            </a:r>
            <a:endParaRPr/>
          </a:p>
          <a:p>
            <a:pPr marL="171450" lvl="0" indent="-171450" algn="l" rtl="0">
              <a:spcBef>
                <a:spcPts val="0"/>
              </a:spcBef>
              <a:spcAft>
                <a:spcPts val="0"/>
              </a:spcAft>
              <a:buClr>
                <a:schemeClr val="dk1"/>
              </a:buClr>
              <a:buSzPts val="1200"/>
              <a:buFont typeface="Arial"/>
              <a:buChar char="•"/>
            </a:pPr>
            <a:r>
              <a:rPr lang="es-MX"/>
              <a:t>La mayoría de los cuidados rutinarios de los pies</a:t>
            </a:r>
            <a:endParaRPr/>
          </a:p>
          <a:p>
            <a:pPr marL="171450" lvl="0" indent="-171450" algn="l" rtl="0">
              <a:spcBef>
                <a:spcPts val="0"/>
              </a:spcBef>
              <a:spcAft>
                <a:spcPts val="0"/>
              </a:spcAft>
              <a:buClr>
                <a:schemeClr val="dk1"/>
              </a:buClr>
              <a:buSzPts val="1200"/>
              <a:buFont typeface="Arial"/>
              <a:buChar char="•"/>
            </a:pPr>
            <a:r>
              <a:rPr lang="es-MX"/>
              <a:t>Cuidado rutinario de los ojos y la mayoría de los lentes</a:t>
            </a:r>
            <a:endParaRPr/>
          </a:p>
          <a:p>
            <a:pPr marL="171450" lvl="0" indent="-171450" algn="l" rtl="0">
              <a:spcBef>
                <a:spcPts val="0"/>
              </a:spcBef>
              <a:spcAft>
                <a:spcPts val="0"/>
              </a:spcAft>
              <a:buClr>
                <a:schemeClr val="dk1"/>
              </a:buClr>
              <a:buSzPts val="1200"/>
              <a:buFont typeface="Arial"/>
              <a:buChar char="•"/>
            </a:pPr>
            <a:r>
              <a:rPr lang="es-MX"/>
              <a:t>Exámenes físicos de rutina</a:t>
            </a:r>
            <a:endParaRPr/>
          </a:p>
          <a:p>
            <a:pPr marL="0" lvl="0" indent="0" algn="l" rtl="0">
              <a:spcBef>
                <a:spcPts val="0"/>
              </a:spcBef>
              <a:spcAft>
                <a:spcPts val="0"/>
              </a:spcAft>
              <a:buNone/>
            </a:pPr>
            <a:endParaRPr/>
          </a:p>
          <a:p>
            <a:pPr marL="0" lvl="0" indent="0" algn="l" rtl="0">
              <a:spcBef>
                <a:spcPts val="0"/>
              </a:spcBef>
              <a:spcAft>
                <a:spcPts val="0"/>
              </a:spcAft>
              <a:buNone/>
            </a:pPr>
            <a:r>
              <a:rPr lang="es-MX"/>
              <a:t>Si necesita estos servicios, tendrá que pagarlos usted mismo a menos que tenga otra cobertura (incluido Medicaid) que cubra los costos.  </a:t>
            </a:r>
            <a:endParaRPr/>
          </a:p>
        </p:txBody>
      </p:sp>
      <p:sp>
        <p:nvSpPr>
          <p:cNvPr id="490" name="Google Shape;490;p3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3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Suplemento de Medicare, o Seguro Medigap.</a:t>
            </a:r>
            <a:endParaRPr/>
          </a:p>
        </p:txBody>
      </p:sp>
      <p:sp>
        <p:nvSpPr>
          <p:cNvPr id="500" name="Google Shape;500;p3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3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s-MX"/>
              <a:t>Una póliza de Seguro Suplementario de Medicare (o Medigap) es un seguro privado aprobado y regulado por el Comisionado de Seguros y ayuda a cubrir las carencias de Medicare Original (como los copagos, el coaseguro y los deducibles). </a:t>
            </a:r>
            <a:endParaRPr/>
          </a:p>
          <a:p>
            <a:pPr marL="171450" lvl="0" indent="-171450" algn="l" rtl="0">
              <a:spcBef>
                <a:spcPts val="0"/>
              </a:spcBef>
              <a:spcAft>
                <a:spcPts val="0"/>
              </a:spcAft>
              <a:buClr>
                <a:schemeClr val="dk1"/>
              </a:buClr>
              <a:buSzPts val="1200"/>
              <a:buFont typeface="Arial"/>
              <a:buChar char="•"/>
            </a:pPr>
            <a:r>
              <a:rPr lang="es-MX"/>
              <a:t>Debe tener la Parte A y la Parte B para comprar una póliza Medigap.</a:t>
            </a:r>
            <a:endParaRPr/>
          </a:p>
          <a:p>
            <a:pPr marL="171450" lvl="0" indent="-171450" algn="l" rtl="0">
              <a:spcBef>
                <a:spcPts val="0"/>
              </a:spcBef>
              <a:spcAft>
                <a:spcPts val="0"/>
              </a:spcAft>
              <a:buClr>
                <a:schemeClr val="dk1"/>
              </a:buClr>
              <a:buSzPts val="1200"/>
              <a:buFont typeface="Arial"/>
              <a:buChar char="•"/>
            </a:pPr>
            <a:r>
              <a:rPr lang="es-MX"/>
              <a:t>Usted paga una prima mensual por una póliza Medigap, y los costos dependen de la compañía de seguros, de las prestaciones opcionales seleccionadas, de su edad y del lugar donde vive.</a:t>
            </a:r>
            <a:endParaRPr/>
          </a:p>
          <a:p>
            <a:pPr marL="171450" lvl="0" indent="-171450" algn="l" rtl="0">
              <a:spcBef>
                <a:spcPts val="0"/>
              </a:spcBef>
              <a:spcAft>
                <a:spcPts val="0"/>
              </a:spcAft>
              <a:buClr>
                <a:schemeClr val="dk1"/>
              </a:buClr>
              <a:buSzPts val="1200"/>
              <a:buFont typeface="Arial"/>
              <a:buChar char="•"/>
            </a:pPr>
            <a:r>
              <a:rPr lang="es-MX"/>
              <a:t>Una vez que Medicare paga su parte de las cantidades aprobadas por Medicare para los gastos de atención de salud cubiertos, entonces su póliza Medigap paga su parte. </a:t>
            </a:r>
            <a:endParaRPr/>
          </a:p>
          <a:p>
            <a:pPr marL="171450" lvl="0" indent="-171450" algn="l" rtl="0">
              <a:spcBef>
                <a:spcPts val="0"/>
              </a:spcBef>
              <a:spcAft>
                <a:spcPts val="0"/>
              </a:spcAft>
              <a:buClr>
                <a:schemeClr val="dk1"/>
              </a:buClr>
              <a:buSzPts val="1200"/>
              <a:buFont typeface="Arial"/>
              <a:buChar char="•"/>
            </a:pPr>
            <a:r>
              <a:rPr lang="es-MX"/>
              <a:t>Una póliza de Medigap no incluye la cobertura de medicamentos recetados.</a:t>
            </a:r>
            <a:endParaRPr/>
          </a:p>
          <a:p>
            <a:pPr marL="171450" lvl="0" indent="-171450" algn="l" rtl="0">
              <a:spcBef>
                <a:spcPts val="0"/>
              </a:spcBef>
              <a:spcAft>
                <a:spcPts val="0"/>
              </a:spcAft>
              <a:buClr>
                <a:schemeClr val="dk1"/>
              </a:buClr>
              <a:buSzPts val="1200"/>
              <a:buFont typeface="Arial"/>
              <a:buChar char="•"/>
            </a:pPr>
            <a:r>
              <a:rPr lang="es-MX"/>
              <a:t>No es necesario revisar su cobertura cada año.</a:t>
            </a:r>
            <a:endParaRPr/>
          </a:p>
          <a:p>
            <a:pPr marL="0" lvl="0" indent="0" algn="l" rtl="0">
              <a:spcBef>
                <a:spcPts val="0"/>
              </a:spcBef>
              <a:spcAft>
                <a:spcPts val="0"/>
              </a:spcAft>
              <a:buNone/>
            </a:pPr>
            <a:endParaRPr/>
          </a:p>
        </p:txBody>
      </p:sp>
      <p:sp>
        <p:nvSpPr>
          <p:cNvPr id="509" name="Google Shape;509;p3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3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Existen diferentes tipos de pólizas Medigap.  </a:t>
            </a:r>
            <a:endParaRPr/>
          </a:p>
          <a:p>
            <a:pPr marL="171450" lvl="0" indent="-171450" algn="l" rtl="0">
              <a:spcBef>
                <a:spcPts val="0"/>
              </a:spcBef>
              <a:spcAft>
                <a:spcPts val="0"/>
              </a:spcAft>
              <a:buClr>
                <a:schemeClr val="dk1"/>
              </a:buClr>
              <a:buSzPts val="1200"/>
              <a:buFont typeface="Arial"/>
              <a:buChar char="•"/>
            </a:pPr>
            <a:r>
              <a:rPr lang="es-MX"/>
              <a:t>Con las pólizas tradicionales de Medigap, los costos pueden basarse en:</a:t>
            </a:r>
            <a:endParaRPr/>
          </a:p>
          <a:p>
            <a:pPr marL="628650" lvl="1" indent="-171450" algn="l" rtl="0">
              <a:spcBef>
                <a:spcPts val="0"/>
              </a:spcBef>
              <a:spcAft>
                <a:spcPts val="0"/>
              </a:spcAft>
              <a:buClr>
                <a:schemeClr val="dk1"/>
              </a:buClr>
              <a:buSzPts val="1200"/>
              <a:buFont typeface="Arial"/>
              <a:buChar char="•"/>
            </a:pPr>
            <a:r>
              <a:rPr lang="es-MX"/>
              <a:t>Edad alcanzada: sus primas son más elevadas a medida que alcanza rangos de edad más elevados. O--</a:t>
            </a:r>
            <a:endParaRPr/>
          </a:p>
          <a:p>
            <a:pPr marL="628650" lvl="1" indent="-171450" algn="l" rtl="0">
              <a:spcBef>
                <a:spcPts val="0"/>
              </a:spcBef>
              <a:spcAft>
                <a:spcPts val="0"/>
              </a:spcAft>
              <a:buClr>
                <a:schemeClr val="dk1"/>
              </a:buClr>
              <a:buSzPts val="1200"/>
              <a:buFont typeface="Arial"/>
              <a:buChar char="•"/>
            </a:pPr>
            <a:r>
              <a:rPr lang="es-MX"/>
              <a:t>Edad de Emisión: las primas se fijan a la edad que usted tiene en el momento de adquirir la póliza y no aumentarán porque usted envejezca. Las primas pueden aumentar por otros motivos y pueden aumentar cada año debido a los ajustes del costo de la vida. </a:t>
            </a:r>
            <a:endParaRPr/>
          </a:p>
          <a:p>
            <a:pPr marL="171450" lvl="0" indent="-171450" algn="l" rtl="0">
              <a:spcBef>
                <a:spcPts val="0"/>
              </a:spcBef>
              <a:spcAft>
                <a:spcPts val="0"/>
              </a:spcAft>
              <a:buClr>
                <a:schemeClr val="dk1"/>
              </a:buClr>
              <a:buSzPts val="1200"/>
              <a:buFont typeface="Arial"/>
              <a:buChar char="•"/>
            </a:pPr>
            <a:r>
              <a:rPr lang="es-MX"/>
              <a:t>También hay políticas de reparto de costos,</a:t>
            </a:r>
            <a:endParaRPr/>
          </a:p>
          <a:p>
            <a:pPr marL="171450" lvl="0" indent="-171450" algn="l" rtl="0">
              <a:spcBef>
                <a:spcPts val="0"/>
              </a:spcBef>
              <a:spcAft>
                <a:spcPts val="0"/>
              </a:spcAft>
              <a:buClr>
                <a:schemeClr val="dk1"/>
              </a:buClr>
              <a:buSzPts val="1200"/>
              <a:buFont typeface="Arial"/>
              <a:buChar char="•"/>
            </a:pPr>
            <a:r>
              <a:rPr lang="es-MX"/>
              <a:t>Pólizas de Alto Deducible, y </a:t>
            </a:r>
            <a:endParaRPr/>
          </a:p>
          <a:p>
            <a:pPr marL="171450" lvl="0" indent="-171450" algn="l" rtl="0">
              <a:spcBef>
                <a:spcPts val="0"/>
              </a:spcBef>
              <a:spcAft>
                <a:spcPts val="0"/>
              </a:spcAft>
              <a:buClr>
                <a:schemeClr val="dk1"/>
              </a:buClr>
              <a:buSzPts val="1200"/>
              <a:buFont typeface="Arial"/>
              <a:buChar char="•"/>
            </a:pPr>
            <a:r>
              <a:rPr lang="es-MX"/>
              <a:t>Pólizas Medicare Select</a:t>
            </a:r>
            <a:endParaRPr/>
          </a:p>
          <a:p>
            <a:pPr marL="0" lvl="0" indent="0" algn="l" rtl="0">
              <a:spcBef>
                <a:spcPts val="0"/>
              </a:spcBef>
              <a:spcAft>
                <a:spcPts val="0"/>
              </a:spcAft>
              <a:buNone/>
            </a:pPr>
            <a:endParaRPr/>
          </a:p>
          <a:p>
            <a:pPr marL="0" lvl="0" indent="0" algn="l" rtl="0">
              <a:spcBef>
                <a:spcPts val="0"/>
              </a:spcBef>
              <a:spcAft>
                <a:spcPts val="0"/>
              </a:spcAft>
              <a:buNone/>
            </a:pPr>
            <a:r>
              <a:rPr lang="es-MX"/>
              <a:t>Para más detalles, puede solicitar una publicación a la Oficina del Comisionado de Seguros de WI llamada  "Guía WI del Seguro de Salud para Personas con Medicare" o puede consultarlo en su página web.  (Esa información de contacto se compartirá en una diapositiva posterior) </a:t>
            </a:r>
            <a:endParaRPr/>
          </a:p>
        </p:txBody>
      </p:sp>
      <p:sp>
        <p:nvSpPr>
          <p:cNvPr id="518" name="Google Shape;518;p3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Parte 1, Inscripción en Medicare. </a:t>
            </a:r>
            <a:endParaRPr/>
          </a:p>
        </p:txBody>
      </p:sp>
      <p:sp>
        <p:nvSpPr>
          <p:cNvPr id="117" name="Google Shape;117;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4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b="1"/>
              <a:t>Los beneficios básicos para una póliza Medigap</a:t>
            </a:r>
            <a:r>
              <a:rPr lang="es-MX"/>
              <a:t>: incluyen la cobertura del coseguro del 20% después de la Parte B de Medicare para la mayoría de los servicios, cubre los copagos de la Parte A para hospitalización y atención de enfermería especializada, atención psiquiátrica adicional, las primeras 3 pintas de sangre (si es necesario) y 40 visitas adicionales de atención médica domiciliaria.</a:t>
            </a:r>
            <a:endParaRPr/>
          </a:p>
          <a:p>
            <a:pPr marL="0" lvl="0" indent="0" algn="l" rtl="0">
              <a:spcBef>
                <a:spcPts val="120"/>
              </a:spcBef>
              <a:spcAft>
                <a:spcPts val="0"/>
              </a:spcAft>
              <a:buNone/>
            </a:pPr>
            <a:endParaRPr sz="800"/>
          </a:p>
          <a:p>
            <a:pPr marL="0" lvl="0" indent="0" algn="l" rtl="0">
              <a:spcBef>
                <a:spcPts val="180"/>
              </a:spcBef>
              <a:spcAft>
                <a:spcPts val="0"/>
              </a:spcAft>
              <a:buNone/>
            </a:pPr>
            <a:r>
              <a:rPr lang="es-MX" b="1"/>
              <a:t>Todas las pólizas de Medigap vendidas en WI deben incluir algunos beneficios adicionales:</a:t>
            </a:r>
            <a:r>
              <a:rPr lang="es-MX"/>
              <a:t> Esto incluye el costo habitual/habitual de la atención quiropráctica no cubierta por Medicare, así como la cobertura de 30 días de atención en un centro de enfermería especializada no cubierta por Medicare sin hospitalización previa requerida.</a:t>
            </a:r>
            <a:endParaRPr i="1"/>
          </a:p>
          <a:p>
            <a:pPr marL="0" lvl="0" indent="0" algn="l" rtl="0">
              <a:spcBef>
                <a:spcPts val="120"/>
              </a:spcBef>
              <a:spcAft>
                <a:spcPts val="0"/>
              </a:spcAft>
              <a:buNone/>
            </a:pPr>
            <a:endParaRPr sz="800" b="1"/>
          </a:p>
          <a:p>
            <a:pPr marL="0" lvl="0" indent="0" algn="l" rtl="0">
              <a:spcBef>
                <a:spcPts val="0"/>
              </a:spcBef>
              <a:spcAft>
                <a:spcPts val="0"/>
              </a:spcAft>
              <a:buNone/>
            </a:pPr>
            <a:r>
              <a:rPr lang="es-MX"/>
              <a:t>Una vez más, los beneficios obligatorios de Wisconsin solo se aplican a las políticas que se </a:t>
            </a:r>
            <a:r>
              <a:rPr lang="es-MX" i="1"/>
              <a:t>emitieron </a:t>
            </a:r>
            <a:r>
              <a:rPr lang="es-MX"/>
              <a:t>en el estado de Wisconsin.</a:t>
            </a:r>
            <a:endParaRPr/>
          </a:p>
        </p:txBody>
      </p:sp>
      <p:sp>
        <p:nvSpPr>
          <p:cNvPr id="529" name="Google Shape;529;p4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4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 importante decidir qué "Cláusulas Opcionales", o Beneficios Extra, le puede interesar adquirir con su póliza Medigap.</a:t>
            </a:r>
            <a:endParaRPr/>
          </a:p>
          <a:p>
            <a:pPr marL="0" lvl="0" indent="0" algn="l" rtl="0">
              <a:spcBef>
                <a:spcPts val="0"/>
              </a:spcBef>
              <a:spcAft>
                <a:spcPts val="0"/>
              </a:spcAft>
              <a:buNone/>
            </a:pPr>
            <a:endParaRPr/>
          </a:p>
          <a:p>
            <a:pPr marL="0" lvl="0" indent="0" algn="l" rtl="0">
              <a:spcBef>
                <a:spcPts val="0"/>
              </a:spcBef>
              <a:spcAft>
                <a:spcPts val="0"/>
              </a:spcAft>
              <a:buNone/>
            </a:pPr>
            <a:r>
              <a:rPr lang="es-MX"/>
              <a:t>Si toma la cláusula adicional de deducible de la Parte A, ese deducible lo paga su póliza Medigap.</a:t>
            </a:r>
            <a:endParaRPr/>
          </a:p>
          <a:p>
            <a:pPr marL="0" lvl="0" indent="0" algn="l" rtl="0">
              <a:spcBef>
                <a:spcPts val="0"/>
              </a:spcBef>
              <a:spcAft>
                <a:spcPts val="0"/>
              </a:spcAft>
              <a:buNone/>
            </a:pPr>
            <a:r>
              <a:rPr lang="es-MX"/>
              <a:t>También puede decidir si quiere las cláusulas de la Parte B para el deducible, los copagos o los gastos en exceso, la salud adicional en el hogar o los viajes de emergencia al extranjero.  Tenga en cuenta que, a partir del 1 de enero de 2020, la cláusula de deducibilidad de la Parte B ya no es una opción para las personas que acaban de cumplir con los requisitos de Medicare. Todavía está disponible para aquellos que eran elegibles antes del 1 de enero de 2020)</a:t>
            </a:r>
            <a:endParaRPr/>
          </a:p>
          <a:p>
            <a:pPr marL="0" lvl="0" indent="0" algn="l" rtl="0">
              <a:spcBef>
                <a:spcPts val="0"/>
              </a:spcBef>
              <a:spcAft>
                <a:spcPts val="0"/>
              </a:spcAft>
              <a:buNone/>
            </a:pPr>
            <a:endParaRPr/>
          </a:p>
          <a:p>
            <a:pPr marL="0" lvl="0" indent="0" algn="l" rtl="0">
              <a:spcBef>
                <a:spcPts val="0"/>
              </a:spcBef>
              <a:spcAft>
                <a:spcPts val="0"/>
              </a:spcAft>
              <a:buNone/>
            </a:pPr>
            <a:r>
              <a:rPr lang="es-MX"/>
              <a:t>Antes de comparar el costo de las diferentes pólizas, asegúrese de decidir qué cláusulas quiere.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38" name="Google Shape;538;p4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4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Estos son los pasos que debe seguir si está interesado en comprar una póliza Medigap:</a:t>
            </a:r>
            <a:endParaRPr/>
          </a:p>
          <a:p>
            <a:pPr marL="0" lvl="0" indent="0" algn="l" rtl="0">
              <a:spcBef>
                <a:spcPts val="0"/>
              </a:spcBef>
              <a:spcAft>
                <a:spcPts val="0"/>
              </a:spcAft>
              <a:buNone/>
            </a:pPr>
            <a:endParaRPr/>
          </a:p>
          <a:p>
            <a:pPr marL="342900" lvl="0" indent="-342900" algn="l" rtl="0">
              <a:spcBef>
                <a:spcPts val="0"/>
              </a:spcBef>
              <a:spcAft>
                <a:spcPts val="0"/>
              </a:spcAft>
              <a:buClr>
                <a:schemeClr val="dk1"/>
              </a:buClr>
              <a:buSzPts val="1200"/>
              <a:buFont typeface="Noto Sans Symbols"/>
              <a:buChar char="▪"/>
            </a:pPr>
            <a:r>
              <a:rPr lang="es-MX" sz="1200"/>
              <a:t>PASO 1:	Decida qué prestaciones (o Cláusulas Adicionales) desea.</a:t>
            </a:r>
            <a:endParaRPr/>
          </a:p>
          <a:p>
            <a:pPr marL="342900" lvl="0" indent="-342900" algn="l" rtl="0">
              <a:spcBef>
                <a:spcPts val="1200"/>
              </a:spcBef>
              <a:spcAft>
                <a:spcPts val="0"/>
              </a:spcAft>
              <a:buClr>
                <a:schemeClr val="dk1"/>
              </a:buClr>
              <a:buSzPts val="1200"/>
              <a:buFont typeface="Noto Sans Symbols"/>
              <a:buChar char="▪"/>
            </a:pPr>
            <a:r>
              <a:rPr lang="es-MX" sz="1200"/>
              <a:t>PASO 2: 	Averigüe qué compañías de seguros venden pólizas Medigap en su estado. </a:t>
            </a:r>
            <a:endParaRPr/>
          </a:p>
          <a:p>
            <a:pPr marL="342900" lvl="0" indent="-342900" algn="l" rtl="0">
              <a:spcBef>
                <a:spcPts val="1200"/>
              </a:spcBef>
              <a:spcAft>
                <a:spcPts val="0"/>
              </a:spcAft>
              <a:buClr>
                <a:schemeClr val="dk1"/>
              </a:buClr>
              <a:buSzPts val="1200"/>
              <a:buFont typeface="Noto Sans Symbols"/>
              <a:buChar char="▪"/>
            </a:pPr>
            <a:r>
              <a:rPr lang="es-MX" sz="1200"/>
              <a:t>PASO 3: 	Llame a las compañías de seguros que venden las pólizas de Medigap y compare los costos.</a:t>
            </a:r>
            <a:endParaRPr/>
          </a:p>
          <a:p>
            <a:pPr marL="342900" lvl="0" indent="-342900" algn="l" rtl="0">
              <a:spcBef>
                <a:spcPts val="1200"/>
              </a:spcBef>
              <a:spcAft>
                <a:spcPts val="0"/>
              </a:spcAft>
              <a:buClr>
                <a:schemeClr val="dk1"/>
              </a:buClr>
              <a:buSzPts val="1200"/>
              <a:buFont typeface="Noto Sans Symbols"/>
              <a:buChar char="▪"/>
            </a:pPr>
            <a:r>
              <a:rPr lang="es-MX" sz="1200"/>
              <a:t>PASO 4:	Compre la póliza Medigap. </a:t>
            </a:r>
            <a:endParaRPr/>
          </a:p>
          <a:p>
            <a:pPr marL="0" lvl="0" indent="0" algn="l" rtl="0">
              <a:spcBef>
                <a:spcPts val="0"/>
              </a:spcBef>
              <a:spcAft>
                <a:spcPts val="0"/>
              </a:spcAft>
              <a:buNone/>
            </a:pPr>
            <a:endParaRPr/>
          </a:p>
        </p:txBody>
      </p:sp>
      <p:sp>
        <p:nvSpPr>
          <p:cNvPr id="548" name="Google Shape;548;p4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4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El mejor momento para comprar una póliza Medigap es durante el periodo de inscripción abierta de Medigap. Este periodo tiene una duración de 6 meses y comienza el primer día del mes en que usted tenga 65 años o más </a:t>
            </a:r>
            <a:r>
              <a:rPr lang="es-MX" b="1" u="sng"/>
              <a:t>y</a:t>
            </a:r>
            <a:r>
              <a:rPr lang="es-MX"/>
              <a:t> esté inscrito en la Parte B de Medicare. Si lo solicita durante el OEP de Medigap, se considera su "Periodo de Emisión Garantizada" y podrá comprar cualquier póliza de Medigap que la compañía venda, incluso si tiene problemas de salud, por el mismo precio que las personas con buena salud. Si no adquiere un plan dentro de su OEP de 6 meses, las compañías de seguros pueden denegar la cobertura basándose en su estado de salud.</a:t>
            </a:r>
            <a:endParaRPr/>
          </a:p>
          <a:p>
            <a:pPr marL="0" lvl="0" indent="0" algn="l" rtl="0">
              <a:spcBef>
                <a:spcPts val="641"/>
              </a:spcBef>
              <a:spcAft>
                <a:spcPts val="0"/>
              </a:spcAft>
              <a:buNone/>
            </a:pPr>
            <a:endParaRPr/>
          </a:p>
          <a:p>
            <a:pPr marL="0" lvl="0" indent="0" algn="l" rtl="0">
              <a:spcBef>
                <a:spcPts val="641"/>
              </a:spcBef>
              <a:spcAft>
                <a:spcPts val="0"/>
              </a:spcAft>
              <a:buNone/>
            </a:pPr>
            <a:r>
              <a:rPr lang="es-MX"/>
              <a:t>Aunque la compañía de seguros no puede obligarle a esperar para que comience su </a:t>
            </a:r>
            <a:r>
              <a:rPr lang="es-MX" b="1"/>
              <a:t>cobertura</a:t>
            </a:r>
            <a:r>
              <a:rPr lang="es-MX"/>
              <a:t>, sí puede hacerlo para la cobertura relacionada con una enfermedad preexistente. Recuerde que en el caso de los servicios cubiertos por Medicare, el Medicare Original seguirá cubriendo la afección, aunque la póliza Medigap no cubra sus gastos de bolsillo. Puede comprar una póliza Medigap siempre que una compañía de seguros le venda una. </a:t>
            </a:r>
            <a:endParaRPr/>
          </a:p>
          <a:p>
            <a:pPr marL="0" lvl="0" indent="0" algn="l" rtl="0">
              <a:spcBef>
                <a:spcPts val="0"/>
              </a:spcBef>
              <a:spcAft>
                <a:spcPts val="0"/>
              </a:spcAft>
              <a:buNone/>
            </a:pPr>
            <a:endParaRPr/>
          </a:p>
        </p:txBody>
      </p:sp>
      <p:sp>
        <p:nvSpPr>
          <p:cNvPr id="559" name="Google Shape;559;p4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4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¿Recuerda las normas sobre el retraso de la Parte B?  Si retrasa la inscripción en la Parte B porque usted o su cónyuge siguen trabajando y tienen una cobertura de salud Grupal basada en ese empleo, su OEP de Medigap también se retrasa hasta que se inscriba en la Parte B.  </a:t>
            </a:r>
            <a:endParaRPr/>
          </a:p>
          <a:p>
            <a:pPr marL="0" lvl="0" indent="0" algn="l" rtl="0">
              <a:spcBef>
                <a:spcPts val="0"/>
              </a:spcBef>
              <a:spcAft>
                <a:spcPts val="0"/>
              </a:spcAft>
              <a:buNone/>
            </a:pPr>
            <a:endParaRPr/>
          </a:p>
          <a:p>
            <a:pPr marL="0" lvl="0" indent="0" algn="l" rtl="0">
              <a:spcBef>
                <a:spcPts val="0"/>
              </a:spcBef>
              <a:spcAft>
                <a:spcPts val="0"/>
              </a:spcAft>
              <a:buNone/>
            </a:pPr>
            <a:r>
              <a:rPr lang="es-MX"/>
              <a:t>Una vez que termine su cobertura o su empleo y se inscriba en la Parte B, comenzará su OEP de 6 meses de Medigap.</a:t>
            </a:r>
            <a:endParaRPr/>
          </a:p>
          <a:p>
            <a:pPr marL="0" lvl="0" indent="0" algn="l" rtl="0">
              <a:spcBef>
                <a:spcPts val="0"/>
              </a:spcBef>
              <a:spcAft>
                <a:spcPts val="0"/>
              </a:spcAft>
              <a:buNone/>
            </a:pPr>
            <a:endParaRPr/>
          </a:p>
          <a:p>
            <a:pPr marL="0" lvl="0" indent="0" algn="l" rtl="0">
              <a:spcBef>
                <a:spcPts val="0"/>
              </a:spcBef>
              <a:spcAft>
                <a:spcPts val="0"/>
              </a:spcAft>
              <a:buNone/>
            </a:pPr>
            <a:r>
              <a:rPr lang="es-MX"/>
              <a:t>Para aquellos que puedan tener Medicare debido a una discapacidad, obtendrán una segunda OEP cuando cumplan los 65 años. </a:t>
            </a:r>
            <a:endParaRPr/>
          </a:p>
        </p:txBody>
      </p:sp>
      <p:sp>
        <p:nvSpPr>
          <p:cNvPr id="570" name="Google Shape;570;p4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4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Estas son otras ocasiones en las que puede recibir la emisión de garantía (y no ser denegada) de una póliza Medigap:</a:t>
            </a:r>
            <a:endParaRPr/>
          </a:p>
          <a:p>
            <a:pPr marL="0" lvl="0" indent="0" algn="l" rtl="0">
              <a:spcBef>
                <a:spcPts val="0"/>
              </a:spcBef>
              <a:spcAft>
                <a:spcPts val="0"/>
              </a:spcAft>
              <a:buNone/>
            </a:pPr>
            <a:endParaRPr/>
          </a:p>
          <a:p>
            <a:pPr marL="800100" lvl="1" indent="-342900" algn="l" rtl="0">
              <a:spcBef>
                <a:spcPts val="0"/>
              </a:spcBef>
              <a:spcAft>
                <a:spcPts val="0"/>
              </a:spcAft>
              <a:buClr>
                <a:schemeClr val="dk1"/>
              </a:buClr>
              <a:buSzPts val="2000"/>
              <a:buFont typeface="Noto Sans Symbols"/>
              <a:buChar char="▪"/>
            </a:pPr>
            <a:r>
              <a:rPr lang="es-MX" sz="2000"/>
              <a:t>Si su plan Medicare Advantage termina o deja de prestar atención en su área de servicio.</a:t>
            </a:r>
            <a:endParaRPr/>
          </a:p>
          <a:p>
            <a:pPr marL="800100" lvl="1" indent="-342900" algn="l" rtl="0">
              <a:spcBef>
                <a:spcPts val="0"/>
              </a:spcBef>
              <a:spcAft>
                <a:spcPts val="0"/>
              </a:spcAft>
              <a:buClr>
                <a:schemeClr val="dk1"/>
              </a:buClr>
              <a:buSzPts val="2000"/>
              <a:buFont typeface="Noto Sans Symbols"/>
              <a:buChar char="▪"/>
            </a:pPr>
            <a:r>
              <a:rPr lang="es-MX" sz="2000"/>
              <a:t>Si se muda fuera del área de servicio del plan.</a:t>
            </a:r>
            <a:endParaRPr/>
          </a:p>
          <a:p>
            <a:pPr marL="800100" lvl="1" indent="-342900" algn="l" rtl="0">
              <a:spcBef>
                <a:spcPts val="0"/>
              </a:spcBef>
              <a:spcAft>
                <a:spcPts val="0"/>
              </a:spcAft>
              <a:buClr>
                <a:schemeClr val="dk1"/>
              </a:buClr>
              <a:buSzPts val="2000"/>
              <a:buFont typeface="Noto Sans Symbols"/>
              <a:buChar char="▪"/>
            </a:pPr>
            <a:r>
              <a:rPr lang="es-MX" sz="2000"/>
              <a:t>Si el plan de salud grupal de su empleador finaliza una parte o la totalidad de su cobertura.  </a:t>
            </a:r>
            <a:endParaRPr/>
          </a:p>
          <a:p>
            <a:pPr marL="800100" lvl="1" indent="-342900" algn="l" rtl="0">
              <a:spcBef>
                <a:spcPts val="0"/>
              </a:spcBef>
              <a:spcAft>
                <a:spcPts val="0"/>
              </a:spcAft>
              <a:buClr>
                <a:schemeClr val="dk1"/>
              </a:buClr>
              <a:buSzPts val="2000"/>
              <a:buFont typeface="Noto Sans Symbols"/>
              <a:buChar char="▪"/>
            </a:pPr>
            <a:r>
              <a:rPr lang="es-MX" sz="2000"/>
              <a:t>Si el plan grupal de su empresa aumenta el costo en más de un 25% en un periodo de 12 meses.</a:t>
            </a:r>
            <a:endParaRPr/>
          </a:p>
          <a:p>
            <a:pPr marL="800100" lvl="1" indent="-342900" algn="l" rtl="0">
              <a:spcBef>
                <a:spcPts val="0"/>
              </a:spcBef>
              <a:spcAft>
                <a:spcPts val="0"/>
              </a:spcAft>
              <a:buClr>
                <a:schemeClr val="dk1"/>
              </a:buClr>
              <a:buSzPts val="2000"/>
              <a:buFont typeface="Noto Sans Symbols"/>
              <a:buChar char="▪"/>
            </a:pPr>
            <a:r>
              <a:rPr lang="es-MX" sz="2000"/>
              <a:t>Si está en el período de prueba del plan Medicare Advantage.  </a:t>
            </a:r>
            <a:r>
              <a:rPr lang="es-MX" sz="2000" i="1"/>
              <a:t>(Se trata de un periodo de 12 meses la primera vez que se inscribe en un plan MA.  Sólo tiene un periodo de prueba en toda su vida)</a:t>
            </a:r>
            <a:endParaRPr/>
          </a:p>
          <a:p>
            <a:pPr marL="0" lvl="0" indent="0" algn="l" rtl="0">
              <a:spcBef>
                <a:spcPts val="0"/>
              </a:spcBef>
              <a:spcAft>
                <a:spcPts val="0"/>
              </a:spcAft>
              <a:buNone/>
            </a:pPr>
            <a:r>
              <a:rPr lang="es-MX"/>
              <a:t>Para la emisión garantizada de una póliza de Medigap, debe solicitarla dentro de los 63 días siguientes a la finalización de su otra cobertura.</a:t>
            </a:r>
            <a:endParaRPr/>
          </a:p>
        </p:txBody>
      </p:sp>
      <p:sp>
        <p:nvSpPr>
          <p:cNvPr id="580" name="Google Shape;580;p4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4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Si tiene preguntas o desea más información sobre las pólizas de Medigap, puede ponerse en contacto con la línea de ayuda de WI Medigap en el 1-800-242-1060.</a:t>
            </a:r>
            <a:endParaRPr/>
          </a:p>
          <a:p>
            <a:pPr marL="0" lvl="0" indent="0" algn="l" rtl="0">
              <a:spcBef>
                <a:spcPts val="0"/>
              </a:spcBef>
              <a:spcAft>
                <a:spcPts val="0"/>
              </a:spcAft>
              <a:buNone/>
            </a:pPr>
            <a:endParaRPr/>
          </a:p>
          <a:p>
            <a:pPr marL="0" lvl="0" indent="0" algn="l" rtl="0">
              <a:spcBef>
                <a:spcPts val="0"/>
              </a:spcBef>
              <a:spcAft>
                <a:spcPts val="0"/>
              </a:spcAft>
              <a:buNone/>
            </a:pPr>
            <a:r>
              <a:rPr lang="es-MX"/>
              <a:t>Para obtener información o recibir publicaciones sobre las pólizas aprobadas por WI, póngase en contacto con el Comisionado de Seguros de WI en el teléfono 1-800-236-8517 o búsquelo en línea en: oci.wi.gov.</a:t>
            </a:r>
            <a:endParaRPr/>
          </a:p>
          <a:p>
            <a:pPr marL="0" lvl="0" indent="0" algn="l" rtl="0">
              <a:spcBef>
                <a:spcPts val="0"/>
              </a:spcBef>
              <a:spcAft>
                <a:spcPts val="0"/>
              </a:spcAft>
              <a:buNone/>
            </a:pPr>
            <a:endParaRPr/>
          </a:p>
          <a:p>
            <a:pPr marL="0" lvl="0" indent="0" algn="l" rtl="0">
              <a:spcBef>
                <a:spcPts val="0"/>
              </a:spcBef>
              <a:spcAft>
                <a:spcPts val="0"/>
              </a:spcAft>
              <a:buNone/>
            </a:pPr>
            <a:r>
              <a:rPr lang="es-MX"/>
              <a:t>También puede llamar a Medicare al 1-800-633-4227 o visitar el sitio web de Medicare en www.medicare.gov.</a:t>
            </a:r>
            <a:endParaRPr/>
          </a:p>
          <a:p>
            <a:pPr marL="0" lvl="0" indent="0" algn="l" rtl="0">
              <a:spcBef>
                <a:spcPts val="0"/>
              </a:spcBef>
              <a:spcAft>
                <a:spcPts val="0"/>
              </a:spcAft>
              <a:buNone/>
            </a:pPr>
            <a:endParaRPr/>
          </a:p>
        </p:txBody>
      </p:sp>
      <p:sp>
        <p:nvSpPr>
          <p:cNvPr id="590" name="Google Shape;590;p4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4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Esto concluye la Parte 1 de la Bienvenida al programa Medicare. Espero que esta información haya sido útil. La siguiente sección de esta serie discutirá los conceptos básicos de Medicare, incluidas las Partes A y B de Medicare.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s-MX"/>
              <a:t>Esta presentación fue presentada por el Programa Estatal de Asistencia de Seguros Médicos de Wisconsin o SHIP, un servicio público local que brinda ayuda gratuita e imparcial a las personas con Medicare. Si tiene preguntas sobre Medicare, llame a una de nuestras líneas de ayuda gratuitas o comuníquese con un consejero local de SHIP Medicare hoy mismo. ¡No tiene por qué pasar por esto usted solo! </a:t>
            </a:r>
            <a:endParaRPr/>
          </a:p>
        </p:txBody>
      </p:sp>
      <p:sp>
        <p:nvSpPr>
          <p:cNvPr id="603" name="Google Shape;603;p4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4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Hola y bienvenidos a esta serie educativa llamada Bienvenido a Medicare. </a:t>
            </a:r>
            <a:endParaRPr/>
          </a:p>
          <a:p>
            <a:pPr marL="0" lvl="0" indent="0" algn="l" rtl="0">
              <a:spcBef>
                <a:spcPts val="0"/>
              </a:spcBef>
              <a:spcAft>
                <a:spcPts val="0"/>
              </a:spcAft>
              <a:buNone/>
            </a:pPr>
            <a:endParaRPr/>
          </a:p>
          <a:p>
            <a:pPr marL="0" lvl="0" indent="0" algn="l" rtl="0">
              <a:spcBef>
                <a:spcPts val="0"/>
              </a:spcBef>
              <a:spcAft>
                <a:spcPts val="0"/>
              </a:spcAft>
              <a:buNone/>
            </a:pPr>
            <a:r>
              <a:rPr lang="es-MX"/>
              <a:t>Este programa es presentado por el Departamento de Servicios de Salud de Wisconsin, que opera el Programa de Asistencia del Seguro de Salud del Estado de Wisconsin o SHIP, un servicio público local para personas con Medicare. Cada estado tiene un programa SHIP. En Wisconsin, puede obtener ayuda gratuita e imparcial con Medicare de consejeros locales de SHIP o de una de nuestras líneas de ayuda gratuitas.</a:t>
            </a:r>
            <a:endParaRPr/>
          </a:p>
          <a:p>
            <a:pPr marL="0" lvl="0" indent="0" algn="l" rtl="0">
              <a:spcBef>
                <a:spcPts val="0"/>
              </a:spcBef>
              <a:spcAft>
                <a:spcPts val="0"/>
              </a:spcAft>
              <a:buNone/>
            </a:pPr>
            <a:endParaRPr b="1"/>
          </a:p>
          <a:p>
            <a:pPr marL="0" lvl="0" indent="0" algn="l" rtl="0">
              <a:spcBef>
                <a:spcPts val="0"/>
              </a:spcBef>
              <a:spcAft>
                <a:spcPts val="0"/>
              </a:spcAft>
              <a:buNone/>
            </a:pPr>
            <a:r>
              <a:rPr lang="es-MX"/>
              <a:t>Puede descargar las diapositivas de esta presentación haciendo clic en el enlace en la descripción del video de YouTube o visitando gwaar.org/educational-videos-for-medicare-outreach. </a:t>
            </a:r>
            <a:endParaRPr/>
          </a:p>
        </p:txBody>
      </p:sp>
      <p:sp>
        <p:nvSpPr>
          <p:cNvPr id="612" name="Google Shape;612;p4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4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Este proyecto cuenta con el apoyo de una subvención de la Administración Federal para la Vida Comunitaria.</a:t>
            </a:r>
            <a:endParaRPr/>
          </a:p>
        </p:txBody>
      </p:sp>
      <p:sp>
        <p:nvSpPr>
          <p:cNvPr id="623" name="Google Shape;623;p4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Lo primero que querrá saber, es cómo y cuándo inscribirse en Medicare.</a:t>
            </a:r>
            <a:endParaRPr/>
          </a:p>
          <a:p>
            <a:pPr marL="342900" lvl="0" indent="-342900" algn="l" rtl="0">
              <a:spcBef>
                <a:spcPts val="0"/>
              </a:spcBef>
              <a:spcAft>
                <a:spcPts val="0"/>
              </a:spcAft>
              <a:buClr>
                <a:schemeClr val="dk1"/>
              </a:buClr>
              <a:buSzPts val="2200"/>
              <a:buFont typeface="Noto Sans Symbols"/>
              <a:buChar char="▪"/>
            </a:pPr>
            <a:r>
              <a:rPr lang="es-MX"/>
              <a:t>Si ya recibe beneficios del Seguro Social o de la Jubilación Ferroviaria, se le inscribirá automáticamente en las Partes A y B el primer día del mes en que cumpla 65 años.</a:t>
            </a:r>
            <a:endParaRPr/>
          </a:p>
          <a:p>
            <a:pPr marL="342900" lvl="0" indent="-342900" algn="l" rtl="0">
              <a:spcBef>
                <a:spcPts val="1200"/>
              </a:spcBef>
              <a:spcAft>
                <a:spcPts val="0"/>
              </a:spcAft>
              <a:buClr>
                <a:schemeClr val="dk1"/>
              </a:buClr>
              <a:buSzPts val="2200"/>
              <a:buFont typeface="Noto Sans Symbols"/>
              <a:buChar char="▪"/>
            </a:pPr>
            <a:r>
              <a:rPr lang="es-MX"/>
              <a:t>Si tiene cerca de 65 años y actualmente no recibe beneficios del Seguro Social, debe inscribirse en la Parte A y B con el </a:t>
            </a:r>
            <a:r>
              <a:rPr lang="es-MX" b="1"/>
              <a:t>Seguro Social  </a:t>
            </a:r>
            <a:r>
              <a:rPr lang="es-MX"/>
              <a:t>durante su </a:t>
            </a:r>
            <a:r>
              <a:rPr lang="es-MX" i="1"/>
              <a:t>Período de Inscripción Inicial</a:t>
            </a:r>
            <a:r>
              <a:rPr lang="es-MX"/>
              <a:t>.  (Más sobre eso en la siguiente diapositiva).</a:t>
            </a:r>
            <a:endParaRPr/>
          </a:p>
          <a:p>
            <a:pPr marL="800100" lvl="1" indent="-342900" algn="l" rtl="0">
              <a:lnSpc>
                <a:spcPct val="110000"/>
              </a:lnSpc>
              <a:spcBef>
                <a:spcPts val="1200"/>
              </a:spcBef>
              <a:spcAft>
                <a:spcPts val="0"/>
              </a:spcAft>
              <a:buClr>
                <a:schemeClr val="dk1"/>
              </a:buClr>
              <a:buSzPts val="2200"/>
              <a:buFont typeface="Noto Sans Symbols"/>
              <a:buChar char="▪"/>
            </a:pPr>
            <a:r>
              <a:rPr lang="es-MX"/>
              <a:t>Inscríbase en línea en </a:t>
            </a:r>
            <a:r>
              <a:rPr lang="es-MX" b="1"/>
              <a:t>ssa.gov </a:t>
            </a:r>
            <a:r>
              <a:rPr lang="es-MX"/>
              <a:t> o </a:t>
            </a:r>
            <a:endParaRPr/>
          </a:p>
          <a:p>
            <a:pPr marL="800100" lvl="1" indent="-342900" algn="l" rtl="0">
              <a:lnSpc>
                <a:spcPct val="110000"/>
              </a:lnSpc>
              <a:spcBef>
                <a:spcPts val="600"/>
              </a:spcBef>
              <a:spcAft>
                <a:spcPts val="0"/>
              </a:spcAft>
              <a:buClr>
                <a:schemeClr val="dk1"/>
              </a:buClr>
              <a:buSzPts val="2200"/>
              <a:buFont typeface="Noto Sans Symbols"/>
              <a:buChar char="▪"/>
            </a:pPr>
            <a:r>
              <a:rPr lang="es-MX" sz="2200"/>
              <a:t>Llame al Seguro Social al </a:t>
            </a:r>
            <a:r>
              <a:rPr lang="es-MX" sz="2200" b="1"/>
              <a:t> 1-800-772-1213 </a:t>
            </a:r>
            <a:r>
              <a:rPr lang="es-MX" sz="2200"/>
              <a:t>(las personas con dificultades auditivas y que usan TTY pueden llamar al </a:t>
            </a:r>
            <a:r>
              <a:rPr lang="es-MX" sz="3600" b="1">
                <a:solidFill>
                  <a:srgbClr val="212121"/>
                </a:solidFill>
                <a:latin typeface="Arial"/>
                <a:ea typeface="Arial"/>
                <a:cs typeface="Arial"/>
                <a:sym typeface="Arial"/>
              </a:rPr>
              <a:t> 1-800-325-0778</a:t>
            </a:r>
            <a:r>
              <a:rPr lang="es-MX" sz="3600">
                <a:solidFill>
                  <a:srgbClr val="212121"/>
                </a:solidFill>
                <a:latin typeface="Arial"/>
                <a:ea typeface="Arial"/>
                <a:cs typeface="Arial"/>
                <a:sym typeface="Arial"/>
              </a:rPr>
              <a:t>)</a:t>
            </a:r>
            <a:endParaRPr sz="2200" b="1"/>
          </a:p>
          <a:p>
            <a:pPr marL="800100" lvl="1" indent="-342900" algn="l" rtl="0">
              <a:lnSpc>
                <a:spcPct val="110000"/>
              </a:lnSpc>
              <a:spcBef>
                <a:spcPts val="600"/>
              </a:spcBef>
              <a:spcAft>
                <a:spcPts val="0"/>
              </a:spcAft>
              <a:buClr>
                <a:schemeClr val="dk1"/>
              </a:buClr>
              <a:buSzPts val="2200"/>
              <a:buFont typeface="Noto Sans Symbols"/>
              <a:buChar char="▪"/>
            </a:pPr>
            <a:r>
              <a:rPr lang="es-MX"/>
              <a:t>O visite su Oficina local del Seguro Social</a:t>
            </a:r>
            <a:endParaRPr sz="2200">
              <a:solidFill>
                <a:srgbClr val="FF0000"/>
              </a:solidFill>
            </a:endParaRPr>
          </a:p>
          <a:p>
            <a:pPr marL="342900" lvl="0" indent="-342900" algn="l" rtl="0">
              <a:spcBef>
                <a:spcPts val="600"/>
              </a:spcBef>
              <a:spcAft>
                <a:spcPts val="0"/>
              </a:spcAft>
              <a:buClr>
                <a:schemeClr val="dk1"/>
              </a:buClr>
              <a:buSzPts val="2200"/>
              <a:buFont typeface="Noto Sans Symbols"/>
              <a:buChar char="▪"/>
            </a:pPr>
            <a:r>
              <a:rPr lang="es-MX"/>
              <a:t>Si es menor de 65 años y está discapacitado, se le inscribirá automáticamente en Medicare después de recibir 24 meses consecutivos de Seguro de Incapacidad del Seguro Social, también conocido como SSDI.</a:t>
            </a:r>
            <a:endParaRPr/>
          </a:p>
          <a:p>
            <a:pPr marL="0" lvl="0" indent="0" algn="l" rtl="0">
              <a:spcBef>
                <a:spcPts val="1200"/>
              </a:spcBef>
              <a:spcAft>
                <a:spcPts val="0"/>
              </a:spcAft>
              <a:buNone/>
            </a:pPr>
            <a:endParaRPr/>
          </a:p>
          <a:p>
            <a:pPr marL="0" lvl="0" indent="0" algn="l" rtl="0">
              <a:spcBef>
                <a:spcPts val="0"/>
              </a:spcBef>
              <a:spcAft>
                <a:spcPts val="0"/>
              </a:spcAft>
              <a:buNone/>
            </a:pPr>
            <a:r>
              <a:rPr lang="es-MX"/>
              <a:t>Y aquí hay un consejo: si se inscribe en </a:t>
            </a:r>
            <a:r>
              <a:rPr lang="es-MX" b="1"/>
              <a:t>Medicare.gov</a:t>
            </a:r>
            <a:r>
              <a:rPr lang="es-MX"/>
              <a:t>, puede</a:t>
            </a:r>
            <a:r>
              <a:rPr lang="es-MX" sz="1200">
                <a:solidFill>
                  <a:schemeClr val="dk1"/>
                </a:solidFill>
                <a:latin typeface="Calibri"/>
                <a:ea typeface="Calibri"/>
                <a:cs typeface="Calibri"/>
                <a:sym typeface="Calibri"/>
              </a:rPr>
              <a:t> usarlo para administrar su información personal sobre los beneficios originales de Medicare. Es un sitio gratuito y seguro que le permite verificar fácilmente la información en línea sobre su cobertura, estado de inscripción y reclamos de Medicare. </a:t>
            </a:r>
            <a:endParaRPr/>
          </a:p>
        </p:txBody>
      </p:sp>
      <p:sp>
        <p:nvSpPr>
          <p:cNvPr id="128" name="Google Shape;128;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5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5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Este programa proporcionará una visión general de Medicare y se divide en 6 secciones. </a:t>
            </a:r>
            <a:endParaRPr>
              <a:solidFill>
                <a:srgbClr val="FF0000"/>
              </a:solidFill>
            </a:endParaRPr>
          </a:p>
          <a:p>
            <a:pPr marL="171450" marR="0" lvl="0" indent="-171450" algn="l" rtl="0">
              <a:lnSpc>
                <a:spcPct val="100000"/>
              </a:lnSpc>
              <a:spcBef>
                <a:spcPts val="0"/>
              </a:spcBef>
              <a:spcAft>
                <a:spcPts val="0"/>
              </a:spcAft>
              <a:buClr>
                <a:srgbClr val="FF0000"/>
              </a:buClr>
              <a:buSzPts val="1200"/>
              <a:buFont typeface="Arial"/>
              <a:buChar char="•"/>
            </a:pPr>
            <a:r>
              <a:rPr lang="es-MX"/>
              <a:t>Parte 1 :  Inscripción en Medicare</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2:   Aspectos básicos de Medicare; Parte A, Parte B</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3:  Sus opciones de cobertura, Medicare Original, Seguro Suplementario de Medicare (Medigap)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4:  Planes Medicare advantage (Parte C) ; Otros tipos de cobertura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5:  Medicare Parte D (cobertura de medicamentos recetados), WI SeniorCare y el período de inscripción abierta anual</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6:  Ayuda para personas con ingresos limitados, protéjase y prevenga el fraude, la revisión y los recursos</a:t>
            </a:r>
            <a:endParaRPr/>
          </a:p>
          <a:p>
            <a:pPr marL="0" marR="0" lvl="0" indent="0" algn="l" rtl="0">
              <a:lnSpc>
                <a:spcPct val="100000"/>
              </a:lnSpc>
              <a:spcBef>
                <a:spcPts val="0"/>
              </a:spcBef>
              <a:spcAft>
                <a:spcPts val="0"/>
              </a:spcAft>
              <a:buClr>
                <a:schemeClr val="dk1"/>
              </a:buClr>
              <a:buSzPts val="1200"/>
              <a:buFont typeface="Calibri"/>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r>
              <a:rPr lang="es-MX"/>
              <a:t>Puede encontrar esta información con mayor detalle en su Manual de Medicare y Usted, que se envía por correo a las personas con Medicare y también se puede encontrar en el sitio web Medicare.gov. Para una comprensión más fácil, se le anima a ver las partes de esta serie en orden. </a:t>
            </a:r>
            <a:endParaRPr b="1">
              <a:solidFill>
                <a:srgbClr val="FF0000"/>
              </a:solidFill>
            </a:endParaRPr>
          </a:p>
          <a:p>
            <a:pPr marL="0" lvl="0" indent="0" algn="l" rtl="0">
              <a:spcBef>
                <a:spcPts val="0"/>
              </a:spcBef>
              <a:spcAft>
                <a:spcPts val="0"/>
              </a:spcAft>
              <a:buNone/>
            </a:pPr>
            <a:endParaRPr/>
          </a:p>
        </p:txBody>
      </p:sp>
      <p:sp>
        <p:nvSpPr>
          <p:cNvPr id="631" name="Google Shape;631;p5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5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Bienvenido a la Parte 4 de esta serie.  En esta sección conocerá los planes Medicare Advantage (también conocidos como Medicare Parte C ) así como una breve información sobre otros tipos de cobertura de salud.  </a:t>
            </a:r>
            <a:endParaRPr/>
          </a:p>
        </p:txBody>
      </p:sp>
      <p:sp>
        <p:nvSpPr>
          <p:cNvPr id="642" name="Google Shape;642;p5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5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Volvamos a nuestro gráfico que muestra nuestras opciones de cobertura.  Los planes Medicare Advantage son una forma alternativa de recibir la cobertura de Medicare.</a:t>
            </a:r>
            <a:endParaRPr/>
          </a:p>
        </p:txBody>
      </p:sp>
      <p:sp>
        <p:nvSpPr>
          <p:cNvPr id="652" name="Google Shape;652;p5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5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Los planes Medicare Advantage cubren todos los servicios y suministros de la Parte A y de la Parte B, y suelen incluir la Parte D. Están gestionados por compañías de seguros privadas aprobadas por Medicare.  Debe tener tanto la Parte A como la B para inscribirse en un plan Medicare Advantage.  En la mayoría de los planes, tiene que usar a médicos, hospitales y otros proveedores que estén en la red del plan o pagará más o todos los costos.  Los proveedores pueden unirse o abandonar la red de un plan en cualquier momento del año.  Si esto ocurre, es posible que tenga que elegir un nuevo proveedor. Por lo general, no puede cambiar de planes durante el año si esto ocurre.</a:t>
            </a:r>
            <a:endParaRPr/>
          </a:p>
          <a:p>
            <a:pPr marL="0" lvl="0" indent="0" algn="l" rtl="0">
              <a:spcBef>
                <a:spcPts val="0"/>
              </a:spcBef>
              <a:spcAft>
                <a:spcPts val="0"/>
              </a:spcAft>
              <a:buNone/>
            </a:pPr>
            <a:endParaRPr/>
          </a:p>
        </p:txBody>
      </p:sp>
      <p:sp>
        <p:nvSpPr>
          <p:cNvPr id="680" name="Google Shape;680;p5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5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p5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b="0" i="0"/>
              <a:t>Existen varios tipos de planes Medicare Advantage.  </a:t>
            </a:r>
            <a:r>
              <a:rPr lang="es-MX" i="0"/>
              <a:t>Los planes de </a:t>
            </a:r>
            <a:r>
              <a:rPr lang="es-MX" b="1" i="0"/>
              <a:t>La Organización para el Mantenimiento de la Salud (HMO) de Medicare </a:t>
            </a:r>
            <a:r>
              <a:rPr lang="es-MX" b="0" i="0"/>
              <a:t>tienen redes de proveedores y usted recibe la atención y los servicios de los médicos u hospitales de la red del plan. Si recibe atención fuera de la red, es posible que tenga que pagar el costo total. </a:t>
            </a:r>
            <a:r>
              <a:rPr lang="es-MX" i="0"/>
              <a:t>Los planes de </a:t>
            </a:r>
            <a:r>
              <a:rPr lang="es-MX" b="1" i="0"/>
              <a:t>La Organización de Proveedores Preferidos (PPO) de Medicare </a:t>
            </a:r>
            <a:r>
              <a:rPr lang="es-MX" b="0" i="0"/>
              <a:t>también tienen una red de médicos y hospitales, pero con un plan PPO, también puede utilizar proveedores fuera de la red para los servicios cubiertos, normalmente por un costo mayor.</a:t>
            </a:r>
            <a:endParaRPr/>
          </a:p>
          <a:p>
            <a:pPr marL="0" lvl="0" indent="0" algn="l" rtl="0">
              <a:spcBef>
                <a:spcPts val="0"/>
              </a:spcBef>
              <a:spcAft>
                <a:spcPts val="0"/>
              </a:spcAft>
              <a:buNone/>
            </a:pPr>
            <a:r>
              <a:rPr lang="es-MX" i="0"/>
              <a:t>Los planes </a:t>
            </a:r>
            <a:r>
              <a:rPr lang="es-MX" b="1" i="0"/>
              <a:t>Privados de Pago por Servicio (PFFS) de Medicare </a:t>
            </a:r>
            <a:r>
              <a:rPr lang="es-MX" b="0" i="0"/>
              <a:t>le permiten acudir a cualquier médico u hospital aprobado por Medicare que acepte las condiciones de pago del plan y acceda a atenderle. También puede acudir a cualquiera de los proveedores de la red que hayan aceptado tratar siempre a los miembros del plan. También puede elegir un proveedor fuera de la red que acepte las condiciones del plan, pero puede pagar más.</a:t>
            </a:r>
            <a:endParaRPr/>
          </a:p>
          <a:p>
            <a:pPr marL="0" lvl="0" indent="0" algn="l" rtl="0">
              <a:spcBef>
                <a:spcPts val="0"/>
              </a:spcBef>
              <a:spcAft>
                <a:spcPts val="0"/>
              </a:spcAft>
              <a:buNone/>
            </a:pPr>
            <a:r>
              <a:rPr lang="es-MX" b="1" i="0"/>
              <a:t>Los Planes de Necesidades Especiales de Medicare (SNP) </a:t>
            </a:r>
            <a:r>
              <a:rPr lang="es-MX" b="0" i="0"/>
              <a:t>están diseñados para ofrecer una gestión de los cuidados centrada, una experiencia especial de los proveedores del plan y prestaciones adaptadas a grupos específicos, entre los que se incluyen: personas que viven en determinadas instituciones (como una residencia de adultos mayores), personas con derecho tanto a Medicare como a Medicaid y personas con enfermedades crónicas o discapacitantes específicas.</a:t>
            </a:r>
            <a:endParaRPr/>
          </a:p>
          <a:p>
            <a:pPr marL="0" lvl="0" indent="0" algn="l" rtl="0">
              <a:spcBef>
                <a:spcPts val="0"/>
              </a:spcBef>
              <a:spcAft>
                <a:spcPts val="0"/>
              </a:spcAft>
              <a:buNone/>
            </a:pPr>
            <a:r>
              <a:rPr lang="es-MX" b="1" i="0"/>
              <a:t>Los Planes de Cuentas de Ahorro Médico de Medicare (MSA) </a:t>
            </a:r>
            <a:r>
              <a:rPr lang="es-MX" b="0" i="0"/>
              <a:t>combinan un plan de salud con deducible alto con una cuenta bancaria.  Medicare deposita el dinero en la cuenta y usted lo utiliza para pagar los servicios de salud. </a:t>
            </a:r>
            <a:r>
              <a:rPr lang="es-MX" i="1"/>
              <a:t>*</a:t>
            </a:r>
            <a:r>
              <a:rPr lang="es-MX" b="0" i="1"/>
              <a:t>*Puede </a:t>
            </a:r>
            <a:r>
              <a:rPr lang="es-MX" i="1"/>
              <a:t>añadir un plan de la Parte D a un plan privado de pago por servicio, o a un Plan de Cuenta de Ahorros Médicos (MSA) de Medicare que no tenga incluida la cobertura de medicamentos. NO puede añadir la cobertura de la Parte D a un plan HMO o PPO que no tenga ya cobertura de medicamentos. </a:t>
            </a:r>
            <a:endParaRPr/>
          </a:p>
        </p:txBody>
      </p:sp>
      <p:sp>
        <p:nvSpPr>
          <p:cNvPr id="699" name="Google Shape;699;p5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5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5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4694" lvl="0" indent="-174694" algn="l" rtl="0">
              <a:spcBef>
                <a:spcPts val="0"/>
              </a:spcBef>
              <a:spcAft>
                <a:spcPts val="0"/>
              </a:spcAft>
              <a:buClr>
                <a:schemeClr val="dk1"/>
              </a:buClr>
              <a:buSzPts val="1200"/>
              <a:buFont typeface="Noto Sans Symbols"/>
              <a:buChar char="▪"/>
            </a:pPr>
            <a:r>
              <a:rPr lang="es-MX"/>
              <a:t>Si se inscribe en un Plan Medicare Advantage, usted </a:t>
            </a:r>
            <a:endParaRPr/>
          </a:p>
          <a:p>
            <a:pPr marL="354241" lvl="1" indent="-176311" algn="l" rtl="0">
              <a:spcBef>
                <a:spcPts val="0"/>
              </a:spcBef>
              <a:spcAft>
                <a:spcPts val="0"/>
              </a:spcAft>
              <a:buClr>
                <a:schemeClr val="dk1"/>
              </a:buClr>
              <a:buSzPts val="1200"/>
              <a:buFont typeface="Arial"/>
              <a:buChar char="•"/>
            </a:pPr>
            <a:r>
              <a:rPr lang="es-MX"/>
              <a:t>Siguen estando en Medicare con los mismos derechos y protecciones.</a:t>
            </a:r>
            <a:endParaRPr/>
          </a:p>
          <a:p>
            <a:pPr marL="354241" lvl="1" indent="-176311" algn="l" rtl="0">
              <a:spcBef>
                <a:spcPts val="0"/>
              </a:spcBef>
              <a:spcAft>
                <a:spcPts val="0"/>
              </a:spcAft>
              <a:buClr>
                <a:schemeClr val="dk1"/>
              </a:buClr>
              <a:buSzPts val="1200"/>
              <a:buFont typeface="Arial"/>
              <a:buChar char="•"/>
            </a:pPr>
            <a:r>
              <a:rPr lang="es-MX"/>
              <a:t>Debe seguir las normas del plan sobre cómo obtener los servicios (por ejemplo, si necesita una derivación para ver a un especialista o si tiene que acudir a los proveedores de una red.  Estas normas pueden cambiar cada año)</a:t>
            </a:r>
            <a:endParaRPr/>
          </a:p>
          <a:p>
            <a:pPr marL="354241" lvl="1" indent="-176311" algn="l" rtl="0">
              <a:spcBef>
                <a:spcPts val="0"/>
              </a:spcBef>
              <a:spcAft>
                <a:spcPts val="0"/>
              </a:spcAft>
              <a:buClr>
                <a:schemeClr val="dk1"/>
              </a:buClr>
              <a:buSzPts val="1200"/>
              <a:buFont typeface="Arial"/>
              <a:buChar char="•"/>
            </a:pPr>
            <a:r>
              <a:rPr lang="es-MX"/>
              <a:t>Puede elegir un plan que incluya la cobertura de medicamentos recetados. </a:t>
            </a:r>
            <a:endParaRPr/>
          </a:p>
          <a:p>
            <a:pPr marL="354241" marR="0" lvl="1" indent="-176311" algn="l" rtl="0">
              <a:lnSpc>
                <a:spcPct val="100000"/>
              </a:lnSpc>
              <a:spcBef>
                <a:spcPts val="0"/>
              </a:spcBef>
              <a:spcAft>
                <a:spcPts val="0"/>
              </a:spcAft>
              <a:buClr>
                <a:schemeClr val="dk1"/>
              </a:buClr>
              <a:buSzPts val="1200"/>
              <a:buFont typeface="Arial"/>
              <a:buChar char="•"/>
            </a:pPr>
            <a:r>
              <a:rPr lang="es-MX"/>
              <a:t>Los planes Medicare Advantage no pueden cobrar más que el Medicare Original por ciertos servicios como la quimioterapia, la diálisis y la atención en un centro de enfermería especializada</a:t>
            </a:r>
            <a:endParaRPr/>
          </a:p>
          <a:p>
            <a:pPr marL="354241" marR="0" lvl="1" indent="-176311" algn="l" rtl="0">
              <a:lnSpc>
                <a:spcPct val="100000"/>
              </a:lnSpc>
              <a:spcBef>
                <a:spcPts val="0"/>
              </a:spcBef>
              <a:spcAft>
                <a:spcPts val="0"/>
              </a:spcAft>
              <a:buClr>
                <a:schemeClr val="dk1"/>
              </a:buClr>
              <a:buSzPts val="1200"/>
              <a:buFont typeface="Arial"/>
              <a:buChar char="•"/>
            </a:pPr>
            <a:r>
              <a:rPr lang="es-MX"/>
              <a:t>Cada plan de Medicare Advantage puede tener diferentes beneficios y gastos compartidos.</a:t>
            </a:r>
            <a:endParaRPr/>
          </a:p>
          <a:p>
            <a:pPr marL="354241" lvl="1" indent="-176311" algn="l" rtl="0">
              <a:spcBef>
                <a:spcPts val="0"/>
              </a:spcBef>
              <a:spcAft>
                <a:spcPts val="0"/>
              </a:spcAft>
              <a:buClr>
                <a:schemeClr val="dk1"/>
              </a:buClr>
              <a:buSzPts val="1200"/>
              <a:buFont typeface="Arial"/>
              <a:buChar char="•"/>
            </a:pPr>
            <a:r>
              <a:rPr lang="es-MX"/>
              <a:t>Puede elegir un plan que incluya prestaciones adicionales como las de la vista o las dentales (que no están cubiertas por el Medicare original)</a:t>
            </a:r>
            <a:endParaRPr/>
          </a:p>
          <a:p>
            <a:pPr marL="174697" lvl="0" indent="-98497" algn="l" rtl="0">
              <a:spcBef>
                <a:spcPts val="0"/>
              </a:spcBef>
              <a:spcAft>
                <a:spcPts val="0"/>
              </a:spcAft>
              <a:buClr>
                <a:schemeClr val="dk1"/>
              </a:buClr>
              <a:buSzPts val="1200"/>
              <a:buFont typeface="Noto Sans Symbols"/>
              <a:buNone/>
            </a:pPr>
            <a:endParaRPr b="1"/>
          </a:p>
          <a:p>
            <a:pPr marL="174697" lvl="0" indent="-174697" algn="l" rtl="0">
              <a:spcBef>
                <a:spcPts val="0"/>
              </a:spcBef>
              <a:spcAft>
                <a:spcPts val="0"/>
              </a:spcAft>
              <a:buClr>
                <a:schemeClr val="dk1"/>
              </a:buClr>
              <a:buSzPts val="1200"/>
              <a:buFont typeface="Noto Sans Symbols"/>
              <a:buChar char="▪"/>
            </a:pPr>
            <a:r>
              <a:rPr lang="es-MX" b="1"/>
              <a:t>No puede utilizar una póliza de Medigap con un Plan Medicare Advantage .</a:t>
            </a:r>
            <a:endParaRPr/>
          </a:p>
          <a:p>
            <a:pPr marL="0" lvl="0" indent="0" algn="l" rtl="0">
              <a:spcBef>
                <a:spcPts val="0"/>
              </a:spcBef>
              <a:spcAft>
                <a:spcPts val="0"/>
              </a:spcAft>
              <a:buNone/>
            </a:pPr>
            <a:endParaRPr/>
          </a:p>
        </p:txBody>
      </p:sp>
      <p:sp>
        <p:nvSpPr>
          <p:cNvPr id="718" name="Google Shape;718;p5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5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Si se inscribe en un plan Medicare Advantage, continuará pagando su prima mensual de la Parte B de Medicare. (Las personas que tienen ingresos y recursos limitados pueden ser elegibles para recibir asistencia con los costos de Medicare a través de programas de beneficios diseñados para esa situación. Esto se discutirá en la Parte 5 de esta serie).</a:t>
            </a:r>
            <a:endParaRPr/>
          </a:p>
          <a:p>
            <a:pPr marL="0" lvl="0" indent="0" algn="l" rtl="0">
              <a:spcBef>
                <a:spcPts val="589"/>
              </a:spcBef>
              <a:spcAft>
                <a:spcPts val="0"/>
              </a:spcAft>
              <a:buNone/>
            </a:pPr>
            <a:endParaRPr/>
          </a:p>
          <a:p>
            <a:pPr marL="0" lvl="0" indent="0" algn="l" rtl="0">
              <a:spcBef>
                <a:spcPts val="0"/>
              </a:spcBef>
              <a:spcAft>
                <a:spcPts val="0"/>
              </a:spcAft>
              <a:buNone/>
            </a:pPr>
            <a:r>
              <a:rPr lang="es-MX"/>
              <a:t>También hay otros costos que puede tener que pagar, como</a:t>
            </a:r>
            <a:endParaRPr/>
          </a:p>
          <a:p>
            <a:pPr marL="167422" lvl="0" indent="-167422" algn="l" rtl="0">
              <a:spcBef>
                <a:spcPts val="0"/>
              </a:spcBef>
              <a:spcAft>
                <a:spcPts val="0"/>
              </a:spcAft>
              <a:buClr>
                <a:schemeClr val="dk1"/>
              </a:buClr>
              <a:buSzPts val="1200"/>
              <a:buFont typeface="Noto Sans Symbols"/>
              <a:buChar char="▪"/>
            </a:pPr>
            <a:r>
              <a:rPr lang="es-MX"/>
              <a:t>Una prima mensual adicional al plan</a:t>
            </a:r>
            <a:endParaRPr/>
          </a:p>
          <a:p>
            <a:pPr marL="167422" lvl="0" indent="-167422" algn="l" rtl="0">
              <a:spcBef>
                <a:spcPts val="0"/>
              </a:spcBef>
              <a:spcAft>
                <a:spcPts val="0"/>
              </a:spcAft>
              <a:buClr>
                <a:schemeClr val="dk1"/>
              </a:buClr>
              <a:buSzPts val="1200"/>
              <a:buFont typeface="Noto Sans Symbols"/>
              <a:buChar char="▪"/>
            </a:pPr>
            <a:r>
              <a:rPr lang="es-MX"/>
              <a:t>Deducibles, coseguros y copagos</a:t>
            </a:r>
            <a:endParaRPr/>
          </a:p>
          <a:p>
            <a:pPr marL="384096" lvl="1" indent="-165930" algn="l" rtl="0">
              <a:spcBef>
                <a:spcPts val="0"/>
              </a:spcBef>
              <a:spcAft>
                <a:spcPts val="0"/>
              </a:spcAft>
              <a:buClr>
                <a:schemeClr val="dk1"/>
              </a:buClr>
              <a:buSzPts val="1200"/>
              <a:buFont typeface="Arial"/>
              <a:buChar char="•"/>
            </a:pPr>
            <a:r>
              <a:rPr lang="es-MX"/>
              <a:t>Estos costos son</a:t>
            </a:r>
            <a:endParaRPr/>
          </a:p>
          <a:p>
            <a:pPr marL="552400" lvl="1" indent="-165261" algn="l" rtl="0">
              <a:spcBef>
                <a:spcPts val="0"/>
              </a:spcBef>
              <a:spcAft>
                <a:spcPts val="0"/>
              </a:spcAft>
              <a:buClr>
                <a:schemeClr val="dk1"/>
              </a:buClr>
              <a:buSzPts val="600"/>
              <a:buFont typeface="Noto Sans Symbols"/>
              <a:buChar char="❑"/>
            </a:pPr>
            <a:r>
              <a:rPr lang="es-MX"/>
              <a:t>diferentes de Medicare Original </a:t>
            </a:r>
            <a:endParaRPr/>
          </a:p>
          <a:p>
            <a:pPr marL="552400" lvl="1" indent="-165261" algn="l" rtl="0">
              <a:spcBef>
                <a:spcPts val="0"/>
              </a:spcBef>
              <a:spcAft>
                <a:spcPts val="0"/>
              </a:spcAft>
              <a:buClr>
                <a:schemeClr val="dk1"/>
              </a:buClr>
              <a:buSzPts val="600"/>
              <a:buFont typeface="Noto Sans Symbols"/>
              <a:buChar char="❑"/>
            </a:pPr>
            <a:r>
              <a:rPr lang="es-MX"/>
              <a:t>varía de un plan a otro</a:t>
            </a:r>
            <a:endParaRPr/>
          </a:p>
          <a:p>
            <a:pPr marL="552400" lvl="1" indent="-165261" algn="l" rtl="0">
              <a:spcBef>
                <a:spcPts val="0"/>
              </a:spcBef>
              <a:spcAft>
                <a:spcPts val="0"/>
              </a:spcAft>
              <a:buClr>
                <a:schemeClr val="dk1"/>
              </a:buClr>
              <a:buSzPts val="600"/>
              <a:buFont typeface="Noto Sans Symbols"/>
              <a:buChar char="❑"/>
            </a:pPr>
            <a:r>
              <a:rPr lang="es-MX"/>
              <a:t>Y puede ser más alto si ve a un médico que está fuera de la red</a:t>
            </a:r>
            <a:endParaRPr/>
          </a:p>
          <a:p>
            <a:pPr marL="385608" lvl="0" indent="-165261" algn="l" rtl="0">
              <a:spcBef>
                <a:spcPts val="0"/>
              </a:spcBef>
              <a:spcAft>
                <a:spcPts val="0"/>
              </a:spcAft>
              <a:buClr>
                <a:schemeClr val="dk1"/>
              </a:buClr>
              <a:buSzPts val="1200"/>
              <a:buFont typeface="Arial"/>
              <a:buChar char="•"/>
            </a:pPr>
            <a:r>
              <a:rPr lang="es-MX"/>
              <a:t>Todos los planes Medicare Advantage tienen un desembolso máximo. Una vez que alcance este límite, no pagará nada por los servicios cubiertos. Este límite puede ser diferente entre los planes Medicare Advantage y puede cambiar cada año. Esto es algo que debe tener en cuenta al elegir un plan.</a:t>
            </a:r>
            <a:endParaRPr/>
          </a:p>
          <a:p>
            <a:pPr marL="220346" lvl="0" indent="0" algn="l" rtl="0">
              <a:spcBef>
                <a:spcPts val="0"/>
              </a:spcBef>
              <a:spcAft>
                <a:spcPts val="0"/>
              </a:spcAft>
              <a:buClr>
                <a:schemeClr val="dk1"/>
              </a:buClr>
              <a:buSzPts val="1200"/>
              <a:buFont typeface="Arial"/>
              <a:buNone/>
            </a:pPr>
            <a:endParaRPr/>
          </a:p>
          <a:p>
            <a:pPr marL="220346" marR="0" lvl="0" indent="0" algn="l" rtl="0">
              <a:lnSpc>
                <a:spcPct val="100000"/>
              </a:lnSpc>
              <a:spcBef>
                <a:spcPts val="0"/>
              </a:spcBef>
              <a:spcAft>
                <a:spcPts val="0"/>
              </a:spcAft>
              <a:buClr>
                <a:schemeClr val="dk1"/>
              </a:buClr>
              <a:buSzPts val="1200"/>
              <a:buFont typeface="Arial"/>
              <a:buNone/>
            </a:pPr>
            <a:r>
              <a:rPr lang="es-MX"/>
              <a:t>Para ver los costos actuales de la Parte C del Plan Medicare Advantage, compare los planes en </a:t>
            </a:r>
            <a:r>
              <a:rPr lang="es-MX" sz="1800" u="sng">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www.medicare.gov</a:t>
            </a:r>
            <a:r>
              <a:rPr lang="es-MX" sz="1800" u="sng">
                <a:solidFill>
                  <a:srgbClr val="1F3864"/>
                </a:solidFill>
                <a:latin typeface="Calibri"/>
                <a:ea typeface="Calibri"/>
                <a:cs typeface="Calibri"/>
                <a:sym typeface="Calibri"/>
              </a:rPr>
              <a:t>.</a:t>
            </a:r>
            <a:endParaRPr/>
          </a:p>
          <a:p>
            <a:pPr marL="220346" lvl="0" indent="0" algn="l" rtl="0">
              <a:spcBef>
                <a:spcPts val="0"/>
              </a:spcBef>
              <a:spcAft>
                <a:spcPts val="0"/>
              </a:spcAft>
              <a:buClr>
                <a:schemeClr val="dk1"/>
              </a:buClr>
              <a:buSzPts val="1200"/>
              <a:buFont typeface="Arial"/>
              <a:buNone/>
            </a:pPr>
            <a:endParaRPr/>
          </a:p>
          <a:p>
            <a:pPr marL="385608" lvl="0" indent="-89061" algn="l" rtl="0">
              <a:spcBef>
                <a:spcPts val="589"/>
              </a:spcBef>
              <a:spcAft>
                <a:spcPts val="0"/>
              </a:spcAft>
              <a:buClr>
                <a:schemeClr val="dk1"/>
              </a:buClr>
              <a:buSzPts val="1200"/>
              <a:buFont typeface="Arial"/>
              <a:buNone/>
            </a:pPr>
            <a:endParaRPr/>
          </a:p>
        </p:txBody>
      </p:sp>
      <p:sp>
        <p:nvSpPr>
          <p:cNvPr id="737" name="Google Shape;737;p5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5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5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A la hora de tomar sus decisiones sobre la cobertura de Medicare, es importante tener en cuenta las ventajas y desventajas de los planes Medicare Advantage.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s-MX"/>
              <a:t>POR FAVOR TENGA EN CUENTA QUE LOS PLANES DE MEDICARE ADVANTAGE PUEDEN EFECTUAR CAMBIOS EN SU COBERTURA, COSTOS, ÁREA DE SERVICIO Y OTRAS COSAS CADA AÑO.  Estos cambios se recogen en una "Notificación Anual de Cambios" que el plan envía cada año a finales de septiembre. Debe revisar este aviso y considerar si el plan seguirá siendo el mejor para usted en el próximo año. Puede comparar su plan con otros planes disponibles y hacer cualquier cambio durante el Periodo de Inscripción Abierto Anual de Medicare.  Esto se analizará más a fondo en la Parte 4 de esta serie. </a:t>
            </a:r>
            <a:endParaRPr/>
          </a:p>
        </p:txBody>
      </p:sp>
      <p:sp>
        <p:nvSpPr>
          <p:cNvPr id="757" name="Google Shape;757;p5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5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p5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Además de lo que ya hemos discutido, muchas personas reciben su cobertura de atención médica a través de otros tipos de seguro de salud.</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s-MX"/>
              <a:t>Algunos empleadores ofrecen </a:t>
            </a:r>
            <a:r>
              <a:rPr lang="es-MX" b="1"/>
              <a:t>planes de salud grupales para jubilados.</a:t>
            </a:r>
            <a:endParaRPr/>
          </a:p>
          <a:p>
            <a:pPr marL="628650" lvl="1" indent="-171450" algn="l" rtl="0">
              <a:spcBef>
                <a:spcPts val="0"/>
              </a:spcBef>
              <a:spcAft>
                <a:spcPts val="0"/>
              </a:spcAft>
              <a:buClr>
                <a:schemeClr val="dk1"/>
              </a:buClr>
              <a:buSzPts val="1200"/>
              <a:buFont typeface="Arial"/>
              <a:buChar char="•"/>
            </a:pPr>
            <a:r>
              <a:rPr lang="es-MX"/>
              <a:t>Si su empleador proporciona este tipo de plan, es importante consultar con el plan los detalles de la cobertura.</a:t>
            </a:r>
            <a:endParaRPr/>
          </a:p>
          <a:p>
            <a:pPr marL="628650" lvl="1" indent="-171450" algn="l" rtl="0">
              <a:spcBef>
                <a:spcPts val="0"/>
              </a:spcBef>
              <a:spcAft>
                <a:spcPts val="0"/>
              </a:spcAft>
              <a:buClr>
                <a:schemeClr val="dk1"/>
              </a:buClr>
              <a:buSzPts val="1200"/>
              <a:buFont typeface="Arial"/>
              <a:buChar char="•"/>
            </a:pPr>
            <a:r>
              <a:rPr lang="es-MX"/>
              <a:t>Algunos de estos planes ofrecen cobertura acreditable de medicamentos recetados. </a:t>
            </a:r>
            <a:endParaRPr/>
          </a:p>
          <a:p>
            <a:pPr marL="628650" lvl="1" indent="-171450" algn="l" rtl="0">
              <a:spcBef>
                <a:spcPts val="0"/>
              </a:spcBef>
              <a:spcAft>
                <a:spcPts val="0"/>
              </a:spcAft>
              <a:buClr>
                <a:schemeClr val="dk1"/>
              </a:buClr>
              <a:buSzPts val="1200"/>
              <a:buFont typeface="Arial"/>
              <a:buChar char="•"/>
            </a:pPr>
            <a:r>
              <a:rPr lang="es-MX"/>
              <a:t>Comuníquese con su empleador o administrador de beneficios sindicales para averiguar cómo funciona su seguro con Medicare.</a:t>
            </a:r>
            <a:endParaRPr/>
          </a:p>
          <a:p>
            <a:pPr marL="171450" lvl="0" indent="-171450" algn="l" rtl="0">
              <a:spcBef>
                <a:spcPts val="0"/>
              </a:spcBef>
              <a:spcAft>
                <a:spcPts val="0"/>
              </a:spcAft>
              <a:buClr>
                <a:schemeClr val="dk1"/>
              </a:buClr>
              <a:buSzPts val="1200"/>
              <a:buFont typeface="Arial"/>
              <a:buChar char="•"/>
            </a:pPr>
            <a:r>
              <a:rPr lang="es-MX"/>
              <a:t>Otro tipo de cobertura de atención médica es la cobertura militar. Esto se proporciona a través de la Administración de Veteranos (VA) o TriCare.</a:t>
            </a:r>
            <a:endParaRPr/>
          </a:p>
          <a:p>
            <a:pPr marL="171450" lvl="0" indent="-171450" algn="l" rtl="0">
              <a:spcBef>
                <a:spcPts val="0"/>
              </a:spcBef>
              <a:spcAft>
                <a:spcPts val="0"/>
              </a:spcAft>
              <a:buClr>
                <a:schemeClr val="dk1"/>
              </a:buClr>
              <a:buSzPts val="1200"/>
              <a:buFont typeface="Arial"/>
              <a:buChar char="•"/>
            </a:pPr>
            <a:r>
              <a:rPr lang="es-MX"/>
              <a:t>Y para aquellos que tienen ingresos limitados, la cobertura de atención médica está disponible a través de Medicaid y otros programas de asistencia financiera. </a:t>
            </a:r>
            <a:endParaRPr/>
          </a:p>
          <a:p>
            <a:pPr marL="0" lvl="0" indent="0" algn="l" rtl="0">
              <a:spcBef>
                <a:spcPts val="0"/>
              </a:spcBef>
              <a:spcAft>
                <a:spcPts val="0"/>
              </a:spcAft>
              <a:buClr>
                <a:schemeClr val="dk1"/>
              </a:buClr>
              <a:buSzPts val="1200"/>
              <a:buFont typeface="Arial"/>
              <a:buNone/>
            </a:pPr>
            <a:endParaRPr/>
          </a:p>
          <a:p>
            <a:pPr marL="171450" lvl="0" indent="-95250" algn="l" rtl="0">
              <a:spcBef>
                <a:spcPts val="0"/>
              </a:spcBef>
              <a:spcAft>
                <a:spcPts val="0"/>
              </a:spcAft>
              <a:buClr>
                <a:schemeClr val="dk1"/>
              </a:buClr>
              <a:buSzPts val="1200"/>
              <a:buFont typeface="Arial"/>
              <a:buNone/>
            </a:pPr>
            <a:endParaRPr/>
          </a:p>
        </p:txBody>
      </p:sp>
      <p:sp>
        <p:nvSpPr>
          <p:cNvPr id="766" name="Google Shape;766;p5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5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5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Esto concluye la Parte 1 de la Bienvenida al programa Medicare. Espero que esta información haya sido útil. La siguiente sección de esta serie discutirá los conceptos básicos de Medicare, incluidas las Partes A y B de Medicare.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s-MX"/>
              <a:t>Esta presentación fue presentada por el Programa Estatal de Asistencia de Seguros Médicos de Wisconsin o SHIP, un servicio público local que brinda ayuda gratuita e imparcial a las personas con Medicare. Si tiene preguntas sobre Medicare, llame a una de nuestras líneas de ayuda gratuitas o comuníquese con un consejero local de SHIP Medicare hoy mismo. ¡No tiene por qué pasar por esto usted solo! </a:t>
            </a:r>
            <a:endParaRPr/>
          </a:p>
        </p:txBody>
      </p:sp>
      <p:sp>
        <p:nvSpPr>
          <p:cNvPr id="777" name="Google Shape;777;p5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10000"/>
              </a:lnSpc>
              <a:spcBef>
                <a:spcPts val="0"/>
              </a:spcBef>
              <a:spcAft>
                <a:spcPts val="0"/>
              </a:spcAft>
              <a:buNone/>
            </a:pPr>
            <a:r>
              <a:rPr lang="es-MX"/>
              <a:t>Si no está inscrito automáticamente, su primera oportunidad para inscribirse en Medicare es durante su </a:t>
            </a:r>
            <a:r>
              <a:rPr lang="es-MX" b="1"/>
              <a:t>Período Inicial de Inscripción</a:t>
            </a:r>
            <a:r>
              <a:rPr lang="es-MX"/>
              <a:t>, el cual dura 7 meses e incluye los 3 meses anteriores a que cumpla 65 años, el mes en que los cumpla y 3 meses después de que los haya cumplido.  Su cobertura comienza según cuándo se inscriba. Si se inscribe durante los primeros 3 meses, su cobertura comenzará el primer día del mes en que cumpla 65 años. Si se inscribe después, su cobertura comenzará más tarde, dependiendo de la fecha en que se inscriba.</a:t>
            </a:r>
            <a:endParaRPr/>
          </a:p>
          <a:p>
            <a:pPr marL="0" lvl="0" indent="0" algn="l" rtl="0">
              <a:lnSpc>
                <a:spcPct val="110000"/>
              </a:lnSpc>
              <a:spcBef>
                <a:spcPts val="600"/>
              </a:spcBef>
              <a:spcAft>
                <a:spcPts val="0"/>
              </a:spcAft>
              <a:buClr>
                <a:schemeClr val="dk1"/>
              </a:buClr>
              <a:buSzPts val="1200"/>
              <a:buFont typeface="Noto Sans Symbols"/>
              <a:buNone/>
            </a:pPr>
            <a:endParaRPr/>
          </a:p>
          <a:p>
            <a:pPr marL="0" lvl="0" indent="0" algn="l" rtl="0">
              <a:lnSpc>
                <a:spcPct val="90000"/>
              </a:lnSpc>
              <a:spcBef>
                <a:spcPts val="0"/>
              </a:spcBef>
              <a:spcAft>
                <a:spcPts val="0"/>
              </a:spcAft>
              <a:buClr>
                <a:schemeClr val="dk1"/>
              </a:buClr>
              <a:buSzPts val="2400"/>
              <a:buFont typeface="Noto Sans Symbols"/>
              <a:buNone/>
            </a:pPr>
            <a:r>
              <a:rPr lang="es-MX" sz="2400" b="1"/>
              <a:t>Existe también un Período Especial de Inscripción–</a:t>
            </a:r>
            <a:r>
              <a:rPr lang="es-MX" sz="2000"/>
              <a:t>Si se espera para inscribirse en la Parte B porque usted o su cónyuge aún está trabajando y tiene cobertura en un plan colectivo de atención médica, puede inscribirse durante los 8 meses después del mes en que termine la cobertura del plan colectivo, O BIEN, de que termine el empleo (lo que suceda primero).  </a:t>
            </a:r>
            <a:r>
              <a:rPr lang="es-MX" sz="2000" b="1"/>
              <a:t>No habrá ninguna sanción.</a:t>
            </a:r>
            <a:endParaRPr/>
          </a:p>
          <a:p>
            <a:pPr marL="0" lvl="0" indent="0" algn="l" rtl="0">
              <a:lnSpc>
                <a:spcPct val="90000"/>
              </a:lnSpc>
              <a:spcBef>
                <a:spcPts val="0"/>
              </a:spcBef>
              <a:spcAft>
                <a:spcPts val="0"/>
              </a:spcAft>
              <a:buNone/>
            </a:pPr>
            <a:endParaRPr sz="2400" b="1"/>
          </a:p>
          <a:p>
            <a:pPr marL="0" lvl="0" indent="0" algn="l" rtl="0">
              <a:lnSpc>
                <a:spcPct val="90000"/>
              </a:lnSpc>
              <a:spcBef>
                <a:spcPts val="0"/>
              </a:spcBef>
              <a:spcAft>
                <a:spcPts val="0"/>
              </a:spcAft>
              <a:buClr>
                <a:schemeClr val="dk1"/>
              </a:buClr>
              <a:buSzPts val="2400"/>
              <a:buFont typeface="Noto Sans Symbols"/>
              <a:buNone/>
            </a:pPr>
            <a:r>
              <a:rPr lang="es-MX" sz="2400" b="1"/>
              <a:t>El Período General de Inscripción va del </a:t>
            </a:r>
            <a:r>
              <a:rPr lang="es-MX" sz="2000"/>
              <a:t>1 de enero al 31 de marzo y es para las personas que no se hayan inscrito durante la inscripción inicial–ni durante un período especial de inscripción.  Hay una </a:t>
            </a:r>
            <a:r>
              <a:rPr lang="es-MX" sz="2000" b="1"/>
              <a:t>sanción: </a:t>
            </a:r>
            <a:r>
              <a:rPr lang="es-MX" sz="2000" b="0"/>
              <a:t>El</a:t>
            </a:r>
            <a:r>
              <a:rPr lang="es-MX" sz="2000" b="1"/>
              <a:t> </a:t>
            </a:r>
            <a:r>
              <a:rPr lang="es-MX" sz="2000"/>
              <a:t>costo de la prima de la Parte B aumentará 10% por cada período completo de 12 meses que tarde en inscribirse.  Su cobertura comienza el 1 de julio.</a:t>
            </a:r>
            <a:endParaRPr/>
          </a:p>
          <a:p>
            <a:pPr marL="0" lvl="0" indent="0" algn="l" rtl="0">
              <a:lnSpc>
                <a:spcPct val="90000"/>
              </a:lnSpc>
              <a:spcBef>
                <a:spcPts val="0"/>
              </a:spcBef>
              <a:spcAft>
                <a:spcPts val="0"/>
              </a:spcAft>
              <a:buClr>
                <a:schemeClr val="dk1"/>
              </a:buClr>
              <a:buSzPts val="2000"/>
              <a:buFont typeface="Noto Sans Symbols"/>
              <a:buNone/>
            </a:pPr>
            <a:endParaRPr sz="2000"/>
          </a:p>
          <a:p>
            <a:pPr marL="0" lvl="0" indent="0" algn="l" rtl="0">
              <a:lnSpc>
                <a:spcPct val="90000"/>
              </a:lnSpc>
              <a:spcBef>
                <a:spcPts val="0"/>
              </a:spcBef>
              <a:spcAft>
                <a:spcPts val="0"/>
              </a:spcAft>
              <a:buClr>
                <a:schemeClr val="dk1"/>
              </a:buClr>
              <a:buSzPts val="2000"/>
              <a:buFont typeface="Noto Sans Symbols"/>
              <a:buNone/>
            </a:pPr>
            <a:r>
              <a:rPr lang="es-MX" sz="2000"/>
              <a:t>Para evitar la sanción, asegúrese de inscribirse durante su período inicial de inscripción o en un período especial de inscripción.</a:t>
            </a:r>
            <a:endParaRPr/>
          </a:p>
        </p:txBody>
      </p:sp>
      <p:sp>
        <p:nvSpPr>
          <p:cNvPr id="136" name="Google Shape;136;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6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6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Hola y bienvenidos a esta serie educativa llamada Bienvenido a Medicare. </a:t>
            </a:r>
            <a:endParaRPr/>
          </a:p>
          <a:p>
            <a:pPr marL="0" lvl="0" indent="0" algn="l" rtl="0">
              <a:spcBef>
                <a:spcPts val="0"/>
              </a:spcBef>
              <a:spcAft>
                <a:spcPts val="0"/>
              </a:spcAft>
              <a:buNone/>
            </a:pPr>
            <a:endParaRPr/>
          </a:p>
          <a:p>
            <a:pPr marL="0" lvl="0" indent="0" algn="l" rtl="0">
              <a:spcBef>
                <a:spcPts val="0"/>
              </a:spcBef>
              <a:spcAft>
                <a:spcPts val="0"/>
              </a:spcAft>
              <a:buNone/>
            </a:pPr>
            <a:r>
              <a:rPr lang="es-MX"/>
              <a:t>Este programa es presentado por el Departamento de Servicios de Salud de Wisconsin, que opera el Programa de Asistencia del Seguro de Salud del Estado de Wisconsin o SHIP, un servicio público local para personas con Medicare. Cada estado tiene un programa SHIP. En Wisconsin, puede obtener ayuda gratuita e imparcial con Medicare de consejeros locales de SHIP o de una de nuestras líneas de ayuda gratuitas.</a:t>
            </a:r>
            <a:endParaRPr/>
          </a:p>
          <a:p>
            <a:pPr marL="0" lvl="0" indent="0" algn="l" rtl="0">
              <a:spcBef>
                <a:spcPts val="0"/>
              </a:spcBef>
              <a:spcAft>
                <a:spcPts val="0"/>
              </a:spcAft>
              <a:buNone/>
            </a:pPr>
            <a:endParaRPr b="1"/>
          </a:p>
          <a:p>
            <a:pPr marL="0" lvl="0" indent="0" algn="l" rtl="0">
              <a:spcBef>
                <a:spcPts val="0"/>
              </a:spcBef>
              <a:spcAft>
                <a:spcPts val="0"/>
              </a:spcAft>
              <a:buNone/>
            </a:pPr>
            <a:r>
              <a:rPr lang="es-MX"/>
              <a:t>Puede descargar las diapositivas de esta presentación haciendo clic en el enlace en la descripción del video de YouTube o visitando gwaar.org/educational-videos-for-medicare-outreach. </a:t>
            </a:r>
            <a:endParaRPr/>
          </a:p>
        </p:txBody>
      </p:sp>
      <p:sp>
        <p:nvSpPr>
          <p:cNvPr id="786" name="Google Shape;786;p6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6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Este proyecto cuenta con el apoyo de una subvención de la Administración Federal para la Vida Comunitaria.</a:t>
            </a:r>
            <a:endParaRPr/>
          </a:p>
        </p:txBody>
      </p:sp>
      <p:sp>
        <p:nvSpPr>
          <p:cNvPr id="797" name="Google Shape;797;p6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6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Este programa proporcionará una visión general de Medicare y se divide en 6 secciones. </a:t>
            </a:r>
            <a:endParaRPr>
              <a:solidFill>
                <a:srgbClr val="FF0000"/>
              </a:solidFill>
            </a:endParaRPr>
          </a:p>
          <a:p>
            <a:pPr marL="171450" marR="0" lvl="0" indent="-171450" algn="l" rtl="0">
              <a:lnSpc>
                <a:spcPct val="100000"/>
              </a:lnSpc>
              <a:spcBef>
                <a:spcPts val="0"/>
              </a:spcBef>
              <a:spcAft>
                <a:spcPts val="0"/>
              </a:spcAft>
              <a:buClr>
                <a:srgbClr val="FF0000"/>
              </a:buClr>
              <a:buSzPts val="1200"/>
              <a:buFont typeface="Arial"/>
              <a:buChar char="•"/>
            </a:pPr>
            <a:r>
              <a:rPr lang="es-MX"/>
              <a:t>Parte 1 :  Inscripción en Medicare</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2:   Aspectos básicos de Medicare; Parte A, Parte B</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3:  Sus opciones de cobertura, Medicare Original, Seguro Suplementario de Medicare (Medigap)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4:  Planes Medicare advantage (Parte C) ; Otros tipos de cobertura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5:  Medicare Parte D (cobertura de medicamentos recetados), WI SeniorCare y el período de inscripción abierta anual</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6:  Ayuda para personas con ingresos limitados, protéjase y prevenga el fraude, la revisión y los recursos</a:t>
            </a:r>
            <a:endParaRPr/>
          </a:p>
          <a:p>
            <a:pPr marL="0" marR="0" lvl="0" indent="0" algn="l" rtl="0">
              <a:lnSpc>
                <a:spcPct val="100000"/>
              </a:lnSpc>
              <a:spcBef>
                <a:spcPts val="0"/>
              </a:spcBef>
              <a:spcAft>
                <a:spcPts val="0"/>
              </a:spcAft>
              <a:buClr>
                <a:schemeClr val="dk1"/>
              </a:buClr>
              <a:buSzPts val="1200"/>
              <a:buFont typeface="Calibri"/>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r>
              <a:rPr lang="es-MX"/>
              <a:t>Puede encontrar esta información con mayor detalle en su Manual de Medicare y Usted, que se envía por correo a las personas con Medicare y también se puede encontrar en el sitio web Medicare.gov. Para una comprensión más fácil, se le anima a ver las partes de esta serie en orden. </a:t>
            </a:r>
            <a:endParaRPr b="1">
              <a:solidFill>
                <a:srgbClr val="FF0000"/>
              </a:solidFill>
            </a:endParaRPr>
          </a:p>
          <a:p>
            <a:pPr marL="0" lvl="0" indent="0" algn="l" rtl="0">
              <a:spcBef>
                <a:spcPts val="0"/>
              </a:spcBef>
              <a:spcAft>
                <a:spcPts val="0"/>
              </a:spcAft>
              <a:buNone/>
            </a:pPr>
            <a:endParaRPr/>
          </a:p>
        </p:txBody>
      </p:sp>
      <p:sp>
        <p:nvSpPr>
          <p:cNvPr id="805" name="Google Shape;805;p6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6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p6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Bienvenido a la Parte 5 de esta serie educativa.  En esta sección aprenderá sobre la cobertura de medicamentos recetados, incluyendo la Parte D de Medicare, y Wisconsin SeniorCare, así como el Período Anual de Inscripción Abierta de Medicare.</a:t>
            </a:r>
            <a:endParaRPr/>
          </a:p>
        </p:txBody>
      </p:sp>
      <p:sp>
        <p:nvSpPr>
          <p:cNvPr id="816" name="Google Shape;816;p6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6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p6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Recuerde que hay dos maneras de recibir la cobertura de medicamentos recetados de la Parte D de Medicare:  Ya sea a través de un plan independiente de la Parte D, o a través de un plan Medicare Advantage que incluya la cobertura de medicamentos.  Y no se olvide del programa de asistencia para medicamentos recetados de Wisconsin, llamado SeniorCare, del que hablaremos en unos minutos.</a:t>
            </a:r>
            <a:endParaRPr/>
          </a:p>
        </p:txBody>
      </p:sp>
      <p:sp>
        <p:nvSpPr>
          <p:cNvPr id="826" name="Google Shape;826;p6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6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Noto Sans Symbols"/>
              <a:buChar char="▪"/>
            </a:pPr>
            <a:r>
              <a:rPr lang="es-MX"/>
              <a:t>La Parte D de Medicare es la cobertura de medicamentos recetados de Medicare.</a:t>
            </a:r>
            <a:endParaRPr/>
          </a:p>
          <a:p>
            <a:pPr marL="171450" lvl="0" indent="-171450" algn="l" rtl="0">
              <a:spcBef>
                <a:spcPts val="611"/>
              </a:spcBef>
              <a:spcAft>
                <a:spcPts val="0"/>
              </a:spcAft>
              <a:buClr>
                <a:schemeClr val="dk1"/>
              </a:buClr>
              <a:buSzPts val="1200"/>
              <a:buFont typeface="Noto Sans Symbols"/>
              <a:buChar char="▪"/>
            </a:pPr>
            <a:r>
              <a:rPr lang="es-MX"/>
              <a:t>Si eligió el Medicare Original y quiere la cobertura de medicamentos recetados, debe elegir e inscribirse en un Plan de Medicamentos Recetados de Medicare. Normalmente se paga una prima mensual.</a:t>
            </a:r>
            <a:endParaRPr/>
          </a:p>
          <a:p>
            <a:pPr marL="171450" lvl="0" indent="-171450" algn="l" rtl="0">
              <a:spcBef>
                <a:spcPts val="611"/>
              </a:spcBef>
              <a:spcAft>
                <a:spcPts val="0"/>
              </a:spcAft>
              <a:buClr>
                <a:schemeClr val="dk1"/>
              </a:buClr>
              <a:buSzPts val="1200"/>
              <a:buFont typeface="Noto Sans Symbols"/>
              <a:buChar char="▪"/>
            </a:pPr>
            <a:r>
              <a:rPr lang="es-MX"/>
              <a:t>Estos planes son gestionados por empresas privadas que tienen un contrato con Medicare.</a:t>
            </a:r>
            <a:endParaRPr/>
          </a:p>
          <a:p>
            <a:pPr marL="171450" lvl="0" indent="-171450" algn="l" rtl="0">
              <a:spcBef>
                <a:spcPts val="0"/>
              </a:spcBef>
              <a:spcAft>
                <a:spcPts val="0"/>
              </a:spcAft>
              <a:buClr>
                <a:schemeClr val="dk1"/>
              </a:buClr>
              <a:buSzPts val="1200"/>
              <a:buFont typeface="Noto Sans Symbols"/>
              <a:buChar char="▪"/>
            </a:pPr>
            <a:r>
              <a:rPr lang="es-MX"/>
              <a:t>De nuevo, la cobertura de la Parte D se ofrece a través de los Planes de Medicamentos Recetados de Medicare (PDP) y a través de los Planes Medicare Advantage con cobertura de medicamentos recetados. </a:t>
            </a:r>
            <a:endParaRPr/>
          </a:p>
          <a:p>
            <a:pPr marL="457200" lvl="1" indent="0" algn="l" rtl="0">
              <a:spcBef>
                <a:spcPts val="451"/>
              </a:spcBef>
              <a:spcAft>
                <a:spcPts val="0"/>
              </a:spcAft>
              <a:buClr>
                <a:schemeClr val="dk1"/>
              </a:buClr>
              <a:buSzPts val="1200"/>
              <a:buFont typeface="Noto Sans Symbols"/>
              <a:buNone/>
            </a:pPr>
            <a:endParaRPr/>
          </a:p>
        </p:txBody>
      </p:sp>
      <p:sp>
        <p:nvSpPr>
          <p:cNvPr id="856" name="Google Shape;856;p6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6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7" name="Google Shape;867;p6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Hay ciertos momentos en los que puede inscribirse en un plan de la Parte D:</a:t>
            </a:r>
            <a:endParaRPr/>
          </a:p>
          <a:p>
            <a:pPr marL="0" lvl="0" indent="0" algn="l" rtl="0">
              <a:spcBef>
                <a:spcPts val="611"/>
              </a:spcBef>
              <a:spcAft>
                <a:spcPts val="0"/>
              </a:spcAft>
              <a:buNone/>
            </a:pPr>
            <a:endParaRPr/>
          </a:p>
          <a:p>
            <a:pPr marL="219065" lvl="0" indent="-219065" algn="l" rtl="0">
              <a:spcBef>
                <a:spcPts val="451"/>
              </a:spcBef>
              <a:spcAft>
                <a:spcPts val="0"/>
              </a:spcAft>
              <a:buClr>
                <a:srgbClr val="000000"/>
              </a:buClr>
              <a:buSzPts val="2200"/>
              <a:buFont typeface="Noto Sans Symbols"/>
              <a:buChar char="▪"/>
            </a:pPr>
            <a:r>
              <a:rPr lang="es-MX"/>
              <a:t>Su primera oportunidad de inscribirse es su Período de Inscripción Inicial.</a:t>
            </a:r>
            <a:endParaRPr/>
          </a:p>
          <a:p>
            <a:pPr marL="676265" lvl="1" indent="-219065" algn="l" rtl="0">
              <a:spcBef>
                <a:spcPts val="451"/>
              </a:spcBef>
              <a:spcAft>
                <a:spcPts val="0"/>
              </a:spcAft>
              <a:buClr>
                <a:srgbClr val="000000"/>
              </a:buClr>
              <a:buSzPts val="2000"/>
              <a:buFont typeface="Noto Sans Symbols"/>
              <a:buChar char="▪"/>
            </a:pPr>
            <a:r>
              <a:rPr lang="es-MX">
                <a:solidFill>
                  <a:srgbClr val="000000"/>
                </a:solidFill>
              </a:rPr>
              <a:t>Este período comienza 3 </a:t>
            </a:r>
            <a:r>
              <a:rPr lang="es-MX"/>
              <a:t>meses antes de comenzar Medicare, e incluye el mes en que comienza Medicare y 3 meses después de comenzar Medicare.</a:t>
            </a:r>
            <a:endParaRPr sz="2000">
              <a:solidFill>
                <a:srgbClr val="000000"/>
              </a:solidFill>
            </a:endParaRPr>
          </a:p>
          <a:p>
            <a:pPr marL="219065" lvl="0" indent="-219065" algn="l" rtl="0">
              <a:spcBef>
                <a:spcPts val="451"/>
              </a:spcBef>
              <a:spcAft>
                <a:spcPts val="0"/>
              </a:spcAft>
              <a:buClr>
                <a:srgbClr val="000000"/>
              </a:buClr>
              <a:buSzPts val="2200"/>
              <a:buFont typeface="Noto Sans Symbols"/>
              <a:buChar char="▪"/>
            </a:pPr>
            <a:r>
              <a:rPr lang="es-MX"/>
              <a:t>También hay un Período de Inscripción Abierta Anual</a:t>
            </a:r>
            <a:endParaRPr/>
          </a:p>
          <a:p>
            <a:pPr marL="676265" lvl="1" indent="-219065" algn="l" rtl="0">
              <a:spcBef>
                <a:spcPts val="451"/>
              </a:spcBef>
              <a:spcAft>
                <a:spcPts val="0"/>
              </a:spcAft>
              <a:buClr>
                <a:schemeClr val="dk1"/>
              </a:buClr>
              <a:buSzPts val="2000"/>
              <a:buFont typeface="Noto Sans Symbols"/>
              <a:buChar char="▪"/>
            </a:pPr>
            <a:r>
              <a:rPr lang="es-MX"/>
              <a:t>Que es del 15 de octubre al 7 de diciembre</a:t>
            </a:r>
            <a:r>
              <a:rPr lang="es-MX" baseline="30000"/>
              <a:t> </a:t>
            </a:r>
            <a:r>
              <a:rPr lang="es-MX"/>
              <a:t>de cada año para la cobertura a partir del 1 de enero del año siguiente. </a:t>
            </a:r>
            <a:endParaRPr sz="2000">
              <a:solidFill>
                <a:srgbClr val="000000"/>
              </a:solidFill>
            </a:endParaRPr>
          </a:p>
          <a:p>
            <a:pPr marL="219065" lvl="0" indent="-219065" algn="l" rtl="0">
              <a:spcBef>
                <a:spcPts val="451"/>
              </a:spcBef>
              <a:spcAft>
                <a:spcPts val="0"/>
              </a:spcAft>
              <a:buClr>
                <a:srgbClr val="000000"/>
              </a:buClr>
              <a:buSzPts val="2200"/>
              <a:buFont typeface="Noto Sans Symbols"/>
              <a:buChar char="▪"/>
            </a:pPr>
            <a:r>
              <a:rPr lang="es-MX"/>
              <a:t>Y para las personas que ya están inscritas en un plan Medicare Advantage:  hay un período de inscripción abierta de Medicare Advantage:  del 1 de enero al 31 de marzo: de nuevo, esto es solo para las personas que ya están inscritas en el plan MA.</a:t>
            </a:r>
            <a:endParaRPr/>
          </a:p>
          <a:p>
            <a:pPr marL="219065" lvl="0" indent="-219065" algn="l" rtl="0">
              <a:spcBef>
                <a:spcPts val="451"/>
              </a:spcBef>
              <a:spcAft>
                <a:spcPts val="0"/>
              </a:spcAft>
              <a:buClr>
                <a:srgbClr val="000000"/>
              </a:buClr>
              <a:buSzPts val="2200"/>
              <a:buFont typeface="Noto Sans Symbols"/>
              <a:buChar char="▪"/>
            </a:pPr>
            <a:r>
              <a:rPr lang="es-MX"/>
              <a:t>También hay periodos especiales de inscripción.</a:t>
            </a:r>
            <a:endParaRPr/>
          </a:p>
          <a:p>
            <a:pPr marL="628650" lvl="1" indent="-171450" algn="l" rtl="0">
              <a:lnSpc>
                <a:spcPct val="110000"/>
              </a:lnSpc>
              <a:spcBef>
                <a:spcPts val="0"/>
              </a:spcBef>
              <a:spcAft>
                <a:spcPts val="0"/>
              </a:spcAft>
              <a:buClr>
                <a:schemeClr val="dk1"/>
              </a:buClr>
              <a:buSzPts val="1200"/>
              <a:buFont typeface="Arial"/>
              <a:buChar char="•"/>
            </a:pPr>
            <a:r>
              <a:rPr lang="es-MX"/>
              <a:t>En ciertas circunstancias, como mudarse fuera del área de servicio de su plan, puede ser elegible para un período de inscripción especial que le permitiría cambiar su cobertura de medicamentos recetados de Medicare fuera de los otros períodos de inscripción. </a:t>
            </a:r>
            <a:endParaRPr/>
          </a:p>
        </p:txBody>
      </p:sp>
      <p:sp>
        <p:nvSpPr>
          <p:cNvPr id="868" name="Google Shape;868;p6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6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6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Los costos de los planes de la Parte D de Medicare incluyen primas, deducibles y copagos o coseguros.</a:t>
            </a:r>
            <a:endParaRPr/>
          </a:p>
          <a:p>
            <a:pPr marL="171450" marR="0" lvl="0" indent="-171450" algn="l" rtl="0">
              <a:lnSpc>
                <a:spcPct val="100000"/>
              </a:lnSpc>
              <a:spcBef>
                <a:spcPts val="0"/>
              </a:spcBef>
              <a:spcAft>
                <a:spcPts val="0"/>
              </a:spcAft>
              <a:buClr>
                <a:schemeClr val="dk1"/>
              </a:buClr>
              <a:buSzPts val="1200"/>
              <a:buFont typeface="Arial"/>
              <a:buChar char="•"/>
            </a:pPr>
            <a:r>
              <a:rPr lang="es-MX"/>
              <a:t>Los costos varían según el plan y cambian cada año.</a:t>
            </a:r>
            <a:endParaRPr/>
          </a:p>
          <a:p>
            <a:pPr marL="171450" marR="0" lvl="0" indent="-171450" algn="l" rtl="0">
              <a:lnSpc>
                <a:spcPct val="100000"/>
              </a:lnSpc>
              <a:spcBef>
                <a:spcPts val="0"/>
              </a:spcBef>
              <a:spcAft>
                <a:spcPts val="0"/>
              </a:spcAft>
              <a:buClr>
                <a:schemeClr val="dk1"/>
              </a:buClr>
              <a:buSzPts val="1200"/>
              <a:buFont typeface="Arial"/>
              <a:buChar char="•"/>
            </a:pPr>
            <a:r>
              <a:rPr lang="es-MX"/>
              <a:t>Los planes de la Parte D pueden tener un deducible. Algunos planes pueden no tener un deducible o pueden tener un deducible más bajo.</a:t>
            </a:r>
            <a:endParaRPr/>
          </a:p>
          <a:p>
            <a:pPr marL="171450" marR="0" lvl="0" indent="-171450" algn="l" rtl="0">
              <a:lnSpc>
                <a:spcPct val="100000"/>
              </a:lnSpc>
              <a:spcBef>
                <a:spcPts val="0"/>
              </a:spcBef>
              <a:spcAft>
                <a:spcPts val="0"/>
              </a:spcAft>
              <a:buClr>
                <a:schemeClr val="dk1"/>
              </a:buClr>
              <a:buSzPts val="1200"/>
              <a:buFont typeface="Arial"/>
              <a:buChar char="•"/>
            </a:pPr>
            <a:r>
              <a:rPr lang="es-MX"/>
              <a:t>Los copagos y el coseguro varían según el medicamento, el plan y la farmacia.</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s-MX"/>
              <a:t>Por lo tanto, sus costos de cobertura de medicamentos recetados dependerán del plan que elija, qué medicamentos recetados toma, si va a una farmacia de la red de su plan y si recibe Extra Help para pagar sus costos de medicamentos. (En unos minutos discutiremos cómo encontrar y comparar planes).</a:t>
            </a:r>
            <a:endParaRPr/>
          </a:p>
          <a:p>
            <a:pPr marL="0" marR="0" lvl="0" indent="0" algn="l" rtl="0">
              <a:lnSpc>
                <a:spcPct val="100000"/>
              </a:lnSpc>
              <a:spcBef>
                <a:spcPts val="0"/>
              </a:spcBef>
              <a:spcAft>
                <a:spcPts val="0"/>
              </a:spcAft>
              <a:buClr>
                <a:schemeClr val="dk1"/>
              </a:buClr>
              <a:buSzPts val="1200"/>
              <a:buFont typeface="Calibri"/>
              <a:buNone/>
            </a:pPr>
            <a:r>
              <a:rPr lang="es-MX" b="1"/>
              <a:t>*Por favor tome nota: </a:t>
            </a:r>
            <a:r>
              <a:rPr lang="es-MX"/>
              <a:t>las personas que tienen ingresos más altos pueden pagar una cantidad adicional además de sus primas mensuales en función de su nivel de ingresos informado en su declaración de impuestos. Esto se aplica solo a alrededor del 5% de las personas con Medicare.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s-MX"/>
              <a:t>Los costos cambian cada año. Para ver los costos actuales en la Parte D, compare los planes en </a:t>
            </a:r>
            <a:r>
              <a:rPr lang="es-MX" sz="1800" u="sng">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www.medicare.gov</a:t>
            </a:r>
            <a:r>
              <a:rPr lang="es-MX"/>
              <a:t>.</a:t>
            </a:r>
            <a:endParaRPr/>
          </a:p>
        </p:txBody>
      </p:sp>
      <p:sp>
        <p:nvSpPr>
          <p:cNvPr id="894" name="Google Shape;894;p6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6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5" name="Google Shape;905;p6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¡La penalización por inscripción tardía de la Parte D es algo que querrá evitar!</a:t>
            </a:r>
            <a:endParaRPr/>
          </a:p>
          <a:p>
            <a:pPr marL="0" lvl="0" indent="0" algn="l" rtl="0">
              <a:spcBef>
                <a:spcPts val="0"/>
              </a:spcBef>
              <a:spcAft>
                <a:spcPts val="0"/>
              </a:spcAft>
              <a:buNone/>
            </a:pPr>
            <a:endParaRPr/>
          </a:p>
          <a:p>
            <a:pPr marL="0" lvl="0" indent="0" algn="l" rtl="0">
              <a:spcBef>
                <a:spcPts val="0"/>
              </a:spcBef>
              <a:spcAft>
                <a:spcPts val="0"/>
              </a:spcAft>
              <a:buNone/>
            </a:pPr>
            <a:r>
              <a:rPr lang="es-MX"/>
              <a:t>Si no se inscribe en la Parte D durante su Período de Inscripción Inicial y no tiene otra cobertura de medicamentos acreditable, puede incurrir en una Penalización por Inscripción Tardía. La multa es del 1% de la prima mensual nacional promedio por cada mes que demore la inscripción, y se agregará a su prima mensual SI y cuando se inscriba en un plan de la Parte D, y continuará mientras esté inscrito.</a:t>
            </a:r>
            <a:endParaRPr/>
          </a:p>
          <a:p>
            <a:pPr marL="0" lvl="0" indent="0" algn="l" rtl="0">
              <a:spcBef>
                <a:spcPts val="0"/>
              </a:spcBef>
              <a:spcAft>
                <a:spcPts val="0"/>
              </a:spcAft>
              <a:buNone/>
            </a:pPr>
            <a:endParaRPr/>
          </a:p>
          <a:p>
            <a:pPr marL="0" lvl="0" indent="0" algn="l" rtl="0">
              <a:spcBef>
                <a:spcPts val="0"/>
              </a:spcBef>
              <a:spcAft>
                <a:spcPts val="0"/>
              </a:spcAft>
              <a:buNone/>
            </a:pPr>
            <a:r>
              <a:rPr lang="es-MX"/>
              <a:t>* La cobertura acreditable es otra cobertura de medicamentos recetados que se espera que pague en promedio al menos tanto como la cobertura estándar de la Parte D de Medicare. La cobertura de medicamentos para veteranos y  WI SeniorCare se consideran cobertura acreditable. Algunos tipos de cobertura del empleador también se consideran cobertura acreditable, pero es importante preguntar.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06" name="Google Shape;906;p6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6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p6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1" indent="0" algn="l" rtl="0">
              <a:spcBef>
                <a:spcPts val="0"/>
              </a:spcBef>
              <a:spcAft>
                <a:spcPts val="0"/>
              </a:spcAft>
              <a:buNone/>
            </a:pPr>
            <a:r>
              <a:rPr lang="es-MX"/>
              <a:t>Este gráfico resume las fases de cobertura de la Parte D de Medicare. Estas cantidades cambian cada año.</a:t>
            </a:r>
            <a:endParaRPr/>
          </a:p>
          <a:p>
            <a:pPr marL="0" lvl="1" indent="0" algn="l" rtl="0">
              <a:spcBef>
                <a:spcPts val="623"/>
              </a:spcBef>
              <a:spcAft>
                <a:spcPts val="0"/>
              </a:spcAft>
              <a:buNone/>
            </a:pPr>
            <a:endParaRPr b="0">
              <a:solidFill>
                <a:srgbClr val="000000"/>
              </a:solidFill>
            </a:endParaRPr>
          </a:p>
          <a:p>
            <a:pPr marL="0" lvl="1" indent="0" algn="l" rtl="0">
              <a:spcBef>
                <a:spcPts val="623"/>
              </a:spcBef>
              <a:spcAft>
                <a:spcPts val="0"/>
              </a:spcAft>
              <a:buNone/>
            </a:pPr>
            <a:r>
              <a:rPr lang="es-MX"/>
              <a:t>Si su plan tiene un deducible, usted paga el costo total de sus medicamentos hasta que alcance su deducible.</a:t>
            </a:r>
            <a:endParaRPr/>
          </a:p>
          <a:p>
            <a:pPr marL="0" lvl="1" indent="0" algn="l" rtl="0">
              <a:spcBef>
                <a:spcPts val="623"/>
              </a:spcBef>
              <a:spcAft>
                <a:spcPts val="0"/>
              </a:spcAft>
              <a:buNone/>
            </a:pPr>
            <a:endParaRPr b="0">
              <a:solidFill>
                <a:srgbClr val="000000"/>
              </a:solidFill>
            </a:endParaRPr>
          </a:p>
          <a:p>
            <a:pPr marL="171450" lvl="1" indent="-171450" algn="l" rtl="0">
              <a:spcBef>
                <a:spcPts val="623"/>
              </a:spcBef>
              <a:spcAft>
                <a:spcPts val="0"/>
              </a:spcAft>
              <a:buClr>
                <a:srgbClr val="000000"/>
              </a:buClr>
              <a:buSzPts val="1200"/>
              <a:buFont typeface="Arial"/>
              <a:buChar char="•"/>
            </a:pPr>
            <a:r>
              <a:rPr lang="es-MX"/>
              <a:t>Durante su Período de cobertura inicial, pagará un copago o una cantidad de coseguro por sus medicamentos, que no será más del 25% del costo del medicamento (o una estructura de nivel actuarialmente equivalente). Algunos planes pueden tener medicamentos genéricos de bajo costo con copagos muy bajos durante este período de cobertura inicial.</a:t>
            </a:r>
            <a:endParaRPr/>
          </a:p>
          <a:p>
            <a:pPr marL="171450" lvl="1" indent="-171450" algn="l" rtl="0">
              <a:spcBef>
                <a:spcPts val="623"/>
              </a:spcBef>
              <a:spcAft>
                <a:spcPts val="0"/>
              </a:spcAft>
              <a:buClr>
                <a:srgbClr val="000000"/>
              </a:buClr>
              <a:buSzPts val="1200"/>
              <a:buFont typeface="Arial"/>
              <a:buChar char="•"/>
            </a:pPr>
            <a:r>
              <a:rPr lang="es-MX"/>
              <a:t>Si sus costos totales de medicamentos alcanzan el límite establecido (la cantidad cambia cada año), alcanza la brecha de cobertura. (Los costos totales de medicamentos incluyen tanto lo que usted paga como lo que su plan paga por sus medicamentos). </a:t>
            </a:r>
            <a:endParaRPr/>
          </a:p>
          <a:p>
            <a:pPr marL="171450" lvl="1" indent="-171450" algn="l" rtl="0">
              <a:spcBef>
                <a:spcPts val="623"/>
              </a:spcBef>
              <a:spcAft>
                <a:spcPts val="0"/>
              </a:spcAft>
              <a:buClr>
                <a:srgbClr val="000000"/>
              </a:buClr>
              <a:buSzPts val="1200"/>
              <a:buFont typeface="Arial"/>
              <a:buChar char="•"/>
            </a:pPr>
            <a:r>
              <a:rPr lang="es-MX"/>
              <a:t>Durante la brecha de cobertura, usted paga el 25% por los medicamentos de marca y el 25% del costo de los medicamentos genéricos. </a:t>
            </a:r>
            <a:endParaRPr/>
          </a:p>
          <a:p>
            <a:pPr marL="171450" lvl="1" indent="-171450" algn="l" rtl="0">
              <a:spcBef>
                <a:spcPts val="623"/>
              </a:spcBef>
              <a:spcAft>
                <a:spcPts val="0"/>
              </a:spcAft>
              <a:buClr>
                <a:srgbClr val="000000"/>
              </a:buClr>
              <a:buSzPts val="1200"/>
              <a:buFont typeface="Arial"/>
              <a:buChar char="•"/>
            </a:pPr>
            <a:r>
              <a:rPr lang="es-MX"/>
              <a:t>Si sus gastos por cuenta propia de medicamentos alcanzan el límite establecido (la cantidad cambia cada año), alcanza el Período de cobertura catastrófica y sus copagos de medicamentos recetados se reducen significativamente durante el resto del año. Específicamente, usted pagará el más alto del 5% o un pequeño copago (la cantidad exacta cambia cada año). </a:t>
            </a:r>
            <a:endParaRPr/>
          </a:p>
          <a:p>
            <a:pPr marL="0" lvl="1" indent="0" algn="l" rtl="0">
              <a:spcBef>
                <a:spcPts val="623"/>
              </a:spcBef>
              <a:spcAft>
                <a:spcPts val="0"/>
              </a:spcAft>
              <a:buNone/>
            </a:pPr>
            <a:endParaRPr b="0">
              <a:solidFill>
                <a:srgbClr val="000000"/>
              </a:solidFill>
            </a:endParaRPr>
          </a:p>
          <a:p>
            <a:pPr marL="0" marR="0" lvl="1" indent="0" algn="l" rtl="0">
              <a:lnSpc>
                <a:spcPct val="100000"/>
              </a:lnSpc>
              <a:spcBef>
                <a:spcPts val="623"/>
              </a:spcBef>
              <a:spcAft>
                <a:spcPts val="0"/>
              </a:spcAft>
              <a:buClr>
                <a:schemeClr val="dk1"/>
              </a:buClr>
              <a:buSzPts val="1800"/>
              <a:buFont typeface="Quattrocento Sans"/>
              <a:buNone/>
            </a:pPr>
            <a:r>
              <a:rPr lang="es-MX"/>
              <a:t>Los copagos por la insulina cubierta tienen un límite de $ 35 por el suministro de un mes.</a:t>
            </a:r>
            <a:endParaRPr/>
          </a:p>
          <a:p>
            <a:pPr marL="0" marR="0" lvl="1" indent="0" algn="l" rtl="0">
              <a:lnSpc>
                <a:spcPct val="100000"/>
              </a:lnSpc>
              <a:spcBef>
                <a:spcPts val="623"/>
              </a:spcBef>
              <a:spcAft>
                <a:spcPts val="0"/>
              </a:spcAft>
              <a:buClr>
                <a:schemeClr val="dk1"/>
              </a:buClr>
              <a:buSzPts val="1200"/>
              <a:buFont typeface="Calibri"/>
              <a:buNone/>
            </a:pPr>
            <a:endParaRPr/>
          </a:p>
          <a:p>
            <a:pPr marL="0" marR="0" lvl="1" indent="0" algn="l" rtl="0">
              <a:lnSpc>
                <a:spcPct val="100000"/>
              </a:lnSpc>
              <a:spcBef>
                <a:spcPts val="623"/>
              </a:spcBef>
              <a:spcAft>
                <a:spcPts val="0"/>
              </a:spcAft>
              <a:buClr>
                <a:schemeClr val="dk1"/>
              </a:buClr>
              <a:buSzPts val="1200"/>
              <a:buFont typeface="Calibri"/>
              <a:buNone/>
            </a:pPr>
            <a:r>
              <a:rPr lang="es-MX"/>
              <a:t>Los costos cambian cada año. Para ver los costos actuales en la Parte D, visite </a:t>
            </a:r>
            <a:r>
              <a:rPr lang="es-MX" sz="1800" u="sng">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www.medicare.gov/basics/costs/medicare-costs</a:t>
            </a:r>
            <a:endParaRPr/>
          </a:p>
          <a:p>
            <a:pPr marL="0" lvl="1" indent="0" algn="l" rtl="0">
              <a:spcBef>
                <a:spcPts val="623"/>
              </a:spcBef>
              <a:spcAft>
                <a:spcPts val="0"/>
              </a:spcAft>
              <a:buNone/>
            </a:pPr>
            <a:r>
              <a:rPr lang="es-MX"/>
              <a:t>o compare los planes en www.medicare.gov. </a:t>
            </a:r>
            <a:endParaRPr/>
          </a:p>
          <a:p>
            <a:pPr marL="0" lvl="0" indent="0" algn="l" rtl="0">
              <a:spcBef>
                <a:spcPts val="590"/>
              </a:spcBef>
              <a:spcAft>
                <a:spcPts val="0"/>
              </a:spcAft>
              <a:buNone/>
            </a:pPr>
            <a:endParaRPr/>
          </a:p>
        </p:txBody>
      </p:sp>
      <p:sp>
        <p:nvSpPr>
          <p:cNvPr id="916" name="Google Shape;916;p6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10000"/>
              </a:lnSpc>
              <a:spcBef>
                <a:spcPts val="0"/>
              </a:spcBef>
              <a:spcAft>
                <a:spcPts val="0"/>
              </a:spcAft>
              <a:buNone/>
            </a:pPr>
            <a:r>
              <a:rPr lang="es-MX"/>
              <a:t>Ahora consideremos la cobertura de Medicare y del empleador. Muchas personas continúan trabajando después de cumplir 65 años, por lo que es importante tener claro estos puntos. </a:t>
            </a:r>
            <a:r>
              <a:rPr lang="es-MX" b="1" i="1"/>
              <a:t>La mayoría de las personas obtienen la Parte A de forma gratuita, por lo que si todavía están trabajando, se inscriben en la Parte A, pero pueden retrasar la Parte B hasta que se jubilen.</a:t>
            </a:r>
            <a:endParaRPr/>
          </a:p>
          <a:p>
            <a:pPr marL="0" lvl="0" indent="0" algn="l" rtl="0">
              <a:lnSpc>
                <a:spcPct val="110000"/>
              </a:lnSpc>
              <a:spcBef>
                <a:spcPts val="600"/>
              </a:spcBef>
              <a:spcAft>
                <a:spcPts val="0"/>
              </a:spcAft>
              <a:buNone/>
            </a:pPr>
            <a:endParaRPr/>
          </a:p>
          <a:p>
            <a:pPr marL="342900" lvl="0" indent="-342900" algn="l" rtl="0">
              <a:spcBef>
                <a:spcPts val="0"/>
              </a:spcBef>
              <a:spcAft>
                <a:spcPts val="0"/>
              </a:spcAft>
              <a:buClr>
                <a:schemeClr val="dk1"/>
              </a:buClr>
              <a:buSzPts val="2400"/>
              <a:buFont typeface="Arial"/>
              <a:buChar char="•"/>
            </a:pPr>
            <a:r>
              <a:rPr lang="es-MX"/>
              <a:t>Puede retrasar la inscripción en Medicare si</a:t>
            </a:r>
            <a:endParaRPr/>
          </a:p>
          <a:p>
            <a:pPr marL="742950" lvl="1" indent="-285750" algn="l" rtl="0">
              <a:spcBef>
                <a:spcPts val="0"/>
              </a:spcBef>
              <a:spcAft>
                <a:spcPts val="0"/>
              </a:spcAft>
              <a:buClr>
                <a:schemeClr val="dk1"/>
              </a:buClr>
              <a:buSzPts val="1200"/>
              <a:buFont typeface="Arial"/>
              <a:buChar char="•"/>
            </a:pPr>
            <a:r>
              <a:rPr lang="es-MX"/>
              <a:t>Usted/su cónyuge está trabajando actualmente, </a:t>
            </a:r>
            <a:r>
              <a:rPr lang="es-MX" b="1" i="1"/>
              <a:t>y</a:t>
            </a:r>
            <a:endParaRPr/>
          </a:p>
          <a:p>
            <a:pPr marL="742950" lvl="1" indent="-285750" algn="l" rtl="0">
              <a:spcBef>
                <a:spcPts val="0"/>
              </a:spcBef>
              <a:spcAft>
                <a:spcPts val="0"/>
              </a:spcAft>
              <a:buClr>
                <a:schemeClr val="dk1"/>
              </a:buClr>
              <a:buSzPts val="1200"/>
              <a:buFont typeface="Arial"/>
              <a:buChar char="•"/>
            </a:pPr>
            <a:r>
              <a:rPr lang="es-MX"/>
              <a:t>Está cubierto por un plan de salud grupal basado en ese empleo</a:t>
            </a:r>
            <a:r>
              <a:rPr lang="es-MX" b="1"/>
              <a:t>, y</a:t>
            </a:r>
            <a:endParaRPr/>
          </a:p>
          <a:p>
            <a:pPr marL="742950" lvl="1" indent="-285750" algn="l" rtl="0">
              <a:spcBef>
                <a:spcPts val="0"/>
              </a:spcBef>
              <a:spcAft>
                <a:spcPts val="0"/>
              </a:spcAft>
              <a:buClr>
                <a:schemeClr val="dk1"/>
              </a:buClr>
              <a:buSzPts val="1200"/>
              <a:buFont typeface="Arial"/>
              <a:buChar char="•"/>
            </a:pPr>
            <a:r>
              <a:rPr lang="es-MX"/>
              <a:t>El Empleador tiene más de 20 empleados (si hay menos de 20 empleados, debe tomar Medicare a los 65 años, incluso si todavía está trabajando, ya que Medicare se consideraría primario).</a:t>
            </a:r>
            <a:endParaRPr/>
          </a:p>
          <a:p>
            <a:pPr marL="285750" lvl="0" indent="-209550" algn="l" rtl="0">
              <a:spcBef>
                <a:spcPts val="0"/>
              </a:spcBef>
              <a:spcAft>
                <a:spcPts val="0"/>
              </a:spcAft>
              <a:buClr>
                <a:schemeClr val="dk1"/>
              </a:buClr>
              <a:buSzPts val="1200"/>
              <a:buFont typeface="Arial"/>
              <a:buNone/>
            </a:pPr>
            <a:endParaRPr/>
          </a:p>
          <a:p>
            <a:pPr marL="342900" lvl="0" indent="-342900" algn="l" rtl="0">
              <a:spcBef>
                <a:spcPts val="0"/>
              </a:spcBef>
              <a:spcAft>
                <a:spcPts val="0"/>
              </a:spcAft>
              <a:buClr>
                <a:schemeClr val="dk1"/>
              </a:buClr>
              <a:buSzPts val="2400"/>
              <a:buFont typeface="Arial"/>
              <a:buChar char="•"/>
            </a:pPr>
            <a:r>
              <a:rPr lang="es-MX"/>
              <a:t>Inscríbase en Medicare en cualquier momento mientras trabaja activamente.</a:t>
            </a:r>
            <a:endParaRPr/>
          </a:p>
          <a:p>
            <a:pPr marL="342900" lvl="0" indent="-342900" algn="l" rtl="0">
              <a:spcBef>
                <a:spcPts val="0"/>
              </a:spcBef>
              <a:spcAft>
                <a:spcPts val="0"/>
              </a:spcAft>
              <a:buClr>
                <a:schemeClr val="dk1"/>
              </a:buClr>
              <a:buSzPts val="2400"/>
              <a:buFont typeface="Arial"/>
              <a:buChar char="•"/>
            </a:pPr>
            <a:r>
              <a:rPr lang="es-MX" i="1"/>
              <a:t>Tenga en cuenta que si ha retrasado la Parte B debido a su empleo actual, debe inscribirse </a:t>
            </a:r>
            <a:r>
              <a:rPr lang="es-MX"/>
              <a:t>dentro de los 8 meses posteriores a la fecha en que:</a:t>
            </a:r>
            <a:endParaRPr/>
          </a:p>
          <a:p>
            <a:pPr marL="742950" lvl="1" indent="-285750" algn="l" rtl="0">
              <a:spcBef>
                <a:spcPts val="0"/>
              </a:spcBef>
              <a:spcAft>
                <a:spcPts val="0"/>
              </a:spcAft>
              <a:buClr>
                <a:schemeClr val="dk1"/>
              </a:buClr>
              <a:buSzPts val="1200"/>
              <a:buFont typeface="Arial"/>
              <a:buChar char="•"/>
            </a:pPr>
            <a:r>
              <a:rPr lang="es-MX"/>
              <a:t>Dejar de trabajar (ya sea que renuncie o se jubile), o</a:t>
            </a:r>
            <a:endParaRPr/>
          </a:p>
          <a:p>
            <a:pPr marL="742950" lvl="1" indent="-285750" algn="l" rtl="0">
              <a:spcBef>
                <a:spcPts val="0"/>
              </a:spcBef>
              <a:spcAft>
                <a:spcPts val="0"/>
              </a:spcAft>
              <a:buClr>
                <a:schemeClr val="dk1"/>
              </a:buClr>
              <a:buSzPts val="1200"/>
              <a:buFont typeface="Arial"/>
              <a:buChar char="•"/>
            </a:pPr>
            <a:r>
              <a:rPr lang="es-MX"/>
              <a:t>Perder el seguro de salud a través del trabajo.</a:t>
            </a:r>
            <a:endParaRPr/>
          </a:p>
          <a:p>
            <a:pPr marL="285750" lvl="0" indent="-2095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s-MX"/>
              <a:t>Después de 8 meses, se aplicará una multa por inscripción tardía y deberá esperar hasta el Período de inscripción general.</a:t>
            </a:r>
            <a:endParaRPr/>
          </a:p>
          <a:p>
            <a:pPr marL="0" lvl="0" indent="0" algn="l" rtl="0">
              <a:lnSpc>
                <a:spcPct val="110000"/>
              </a:lnSpc>
              <a:spcBef>
                <a:spcPts val="600"/>
              </a:spcBef>
              <a:spcAft>
                <a:spcPts val="0"/>
              </a:spcAft>
              <a:buNone/>
            </a:pPr>
            <a:endParaRPr/>
          </a:p>
          <a:p>
            <a:pPr marL="171450" lvl="0" indent="-171450" algn="l" rtl="0">
              <a:lnSpc>
                <a:spcPct val="110000"/>
              </a:lnSpc>
              <a:spcBef>
                <a:spcPts val="600"/>
              </a:spcBef>
              <a:spcAft>
                <a:spcPts val="0"/>
              </a:spcAft>
              <a:buClr>
                <a:schemeClr val="dk1"/>
              </a:buClr>
              <a:buSzPts val="1200"/>
              <a:buFont typeface="Arial"/>
              <a:buChar char="•"/>
            </a:pPr>
            <a:r>
              <a:rPr lang="es-MX"/>
              <a:t>Tenga en cuenta que la Cobertura COBRA y la Cobertura para Jubilados no son cobertura activa del empleador. Eso significa que,  si tiene COBRA o Cobertura para Jubilados y no se inscribe en Medicare durante su período de inscripción inicial, se aplicará la multa por inscripción tardía y deberá esperar hasta el Período de Inscripción General.</a:t>
            </a:r>
            <a:endParaRPr/>
          </a:p>
        </p:txBody>
      </p:sp>
      <p:sp>
        <p:nvSpPr>
          <p:cNvPr id="152" name="Google Shape;152;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7" name="Google Shape;937;p7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Los planes de la Parte D de Medicare cubren:</a:t>
            </a:r>
            <a:endParaRPr/>
          </a:p>
          <a:p>
            <a:pPr marL="0" lvl="0" indent="0" algn="l" rtl="0">
              <a:spcBef>
                <a:spcPts val="0"/>
              </a:spcBef>
              <a:spcAft>
                <a:spcPts val="0"/>
              </a:spcAft>
              <a:buNone/>
            </a:pPr>
            <a:endParaRPr/>
          </a:p>
          <a:p>
            <a:pPr marL="342900" lvl="0" indent="-342900" algn="l" rtl="0">
              <a:spcBef>
                <a:spcPts val="0"/>
              </a:spcBef>
              <a:spcAft>
                <a:spcPts val="0"/>
              </a:spcAft>
              <a:buClr>
                <a:schemeClr val="dk1"/>
              </a:buClr>
              <a:buSzPts val="1200"/>
              <a:buFont typeface="Noto Sans Symbols"/>
              <a:buChar char="▪"/>
            </a:pPr>
            <a:r>
              <a:rPr lang="es-MX" sz="1200"/>
              <a:t>Medicamentos recetados.</a:t>
            </a:r>
            <a:endParaRPr/>
          </a:p>
          <a:p>
            <a:pPr marL="342900" lvl="0" indent="-342900" algn="l" rtl="0">
              <a:spcBef>
                <a:spcPts val="600"/>
              </a:spcBef>
              <a:spcAft>
                <a:spcPts val="0"/>
              </a:spcAft>
              <a:buClr>
                <a:schemeClr val="dk1"/>
              </a:buClr>
              <a:buSzPts val="1200"/>
              <a:buFont typeface="Noto Sans Symbols"/>
              <a:buChar char="▪"/>
            </a:pPr>
            <a:r>
              <a:rPr lang="es-MX" sz="1200"/>
              <a:t>Pero no todos los medicamentos están cubiertos por todos los planes.  Los planes de la Parte D cubren los medicamentos que están incluidos en el formulario de su plan, o lista de medicamentos cubiertos.</a:t>
            </a:r>
            <a:endParaRPr/>
          </a:p>
          <a:p>
            <a:pPr marL="342900" marR="0" lvl="0" indent="-342900" algn="l" rtl="0">
              <a:lnSpc>
                <a:spcPct val="100000"/>
              </a:lnSpc>
              <a:spcBef>
                <a:spcPts val="600"/>
              </a:spcBef>
              <a:spcAft>
                <a:spcPts val="0"/>
              </a:spcAft>
              <a:buClr>
                <a:schemeClr val="dk1"/>
              </a:buClr>
              <a:buSzPts val="1200"/>
              <a:buFont typeface="Noto Sans Symbols"/>
              <a:buChar char="▪"/>
            </a:pPr>
            <a:r>
              <a:rPr lang="es-MX" sz="1200"/>
              <a:t>Los planes de la Parte D cubren la insulina y las agujas y jeringuillas para su administración.</a:t>
            </a:r>
            <a:endParaRPr/>
          </a:p>
          <a:p>
            <a:pPr marL="342900" marR="0" lvl="0" indent="-342900" algn="l" rtl="0">
              <a:lnSpc>
                <a:spcPct val="100000"/>
              </a:lnSpc>
              <a:spcBef>
                <a:spcPts val="600"/>
              </a:spcBef>
              <a:spcAft>
                <a:spcPts val="0"/>
              </a:spcAft>
              <a:buClr>
                <a:schemeClr val="dk1"/>
              </a:buClr>
              <a:buSzPts val="1200"/>
              <a:buFont typeface="Noto Sans Symbols"/>
              <a:buChar char="▪"/>
            </a:pPr>
            <a:r>
              <a:rPr lang="es-MX" sz="1200"/>
              <a:t>Los medicamentos deben ser de uso médico prescrito para estar cubiertos.</a:t>
            </a:r>
            <a:endParaRPr/>
          </a:p>
          <a:p>
            <a:pPr marL="342900" lvl="0" indent="-342900" algn="l" rtl="0">
              <a:spcBef>
                <a:spcPts val="600"/>
              </a:spcBef>
              <a:spcAft>
                <a:spcPts val="0"/>
              </a:spcAft>
              <a:buClr>
                <a:schemeClr val="dk1"/>
              </a:buClr>
              <a:buSzPts val="1200"/>
              <a:buFont typeface="Noto Sans Symbols"/>
              <a:buChar char="▪"/>
            </a:pPr>
            <a:r>
              <a:rPr lang="es-MX" sz="1200"/>
              <a:t>La ley excluye ciertos medicamentos de la cobertura de la Parte D.</a:t>
            </a:r>
            <a:endParaRPr/>
          </a:p>
          <a:p>
            <a:pPr marL="0" lvl="0" indent="0" algn="l" rtl="0">
              <a:spcBef>
                <a:spcPts val="600"/>
              </a:spcBef>
              <a:spcAft>
                <a:spcPts val="0"/>
              </a:spcAft>
              <a:buNone/>
            </a:pPr>
            <a:endParaRPr/>
          </a:p>
        </p:txBody>
      </p:sp>
      <p:sp>
        <p:nvSpPr>
          <p:cNvPr id="938" name="Google Shape;938;p7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7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9" name="Google Shape;949;p7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Los siguientes artículos no están cubiertos por la Parte D de Medicare.  </a:t>
            </a:r>
            <a:endParaRPr/>
          </a:p>
          <a:p>
            <a:pPr marL="0" lvl="0" indent="0" algn="l" rtl="0">
              <a:spcBef>
                <a:spcPts val="0"/>
              </a:spcBef>
              <a:spcAft>
                <a:spcPts val="0"/>
              </a:spcAft>
              <a:buNone/>
            </a:pPr>
            <a:endParaRPr/>
          </a:p>
          <a:p>
            <a:pPr marL="342900" lvl="0" indent="-342900" algn="l" rtl="0">
              <a:spcBef>
                <a:spcPts val="0"/>
              </a:spcBef>
              <a:spcAft>
                <a:spcPts val="0"/>
              </a:spcAft>
              <a:buClr>
                <a:schemeClr val="dk1"/>
              </a:buClr>
              <a:buSzPts val="2200"/>
              <a:buFont typeface="Noto Sans Symbols"/>
              <a:buChar char="▪"/>
            </a:pPr>
            <a:r>
              <a:rPr lang="es-MX" sz="2200"/>
              <a:t>Medicamentos que no están en el formulario del plan</a:t>
            </a:r>
            <a:endParaRPr/>
          </a:p>
          <a:p>
            <a:pPr marL="342900" lvl="0" indent="-342900" algn="l" rtl="0">
              <a:spcBef>
                <a:spcPts val="600"/>
              </a:spcBef>
              <a:spcAft>
                <a:spcPts val="0"/>
              </a:spcAft>
              <a:buClr>
                <a:schemeClr val="dk1"/>
              </a:buClr>
              <a:buSzPts val="2200"/>
              <a:buFont typeface="Noto Sans Symbols"/>
              <a:buChar char="▪"/>
            </a:pPr>
            <a:r>
              <a:rPr lang="es-MX" sz="2200"/>
              <a:t>Medicamentos sin receta, de venta libre</a:t>
            </a:r>
            <a:endParaRPr/>
          </a:p>
          <a:p>
            <a:pPr marL="342900" lvl="0" indent="-342900" algn="l" rtl="0">
              <a:spcBef>
                <a:spcPts val="600"/>
              </a:spcBef>
              <a:spcAft>
                <a:spcPts val="0"/>
              </a:spcAft>
              <a:buClr>
                <a:schemeClr val="dk1"/>
              </a:buClr>
              <a:buSzPts val="2200"/>
              <a:buFont typeface="Noto Sans Symbols"/>
              <a:buChar char="▪"/>
            </a:pPr>
            <a:r>
              <a:rPr lang="es-MX" sz="2200"/>
              <a:t>Medicamentos que no están aprobados por la Administración Federal de Medicamentos (FDA)</a:t>
            </a:r>
            <a:endParaRPr/>
          </a:p>
          <a:p>
            <a:pPr marL="342900" lvl="0" indent="-342900" algn="l" rtl="0">
              <a:spcBef>
                <a:spcPts val="600"/>
              </a:spcBef>
              <a:spcAft>
                <a:spcPts val="0"/>
              </a:spcAft>
              <a:buClr>
                <a:schemeClr val="dk1"/>
              </a:buClr>
              <a:buSzPts val="2200"/>
              <a:buFont typeface="Noto Sans Symbols"/>
              <a:buChar char="▪"/>
            </a:pPr>
            <a:r>
              <a:rPr lang="es-MX" sz="2200"/>
              <a:t>Vitaminas y minerales</a:t>
            </a:r>
            <a:endParaRPr/>
          </a:p>
          <a:p>
            <a:pPr marL="342900" lvl="0" indent="-342900" algn="l" rtl="0">
              <a:spcBef>
                <a:spcPts val="600"/>
              </a:spcBef>
              <a:spcAft>
                <a:spcPts val="0"/>
              </a:spcAft>
              <a:buClr>
                <a:schemeClr val="dk1"/>
              </a:buClr>
              <a:buSzPts val="2200"/>
              <a:buFont typeface="Noto Sans Symbols"/>
              <a:buChar char="▪"/>
            </a:pPr>
            <a:r>
              <a:rPr lang="es-MX" sz="2200"/>
              <a:t>Medicamentos para la tos</a:t>
            </a:r>
            <a:endParaRPr/>
          </a:p>
          <a:p>
            <a:pPr marL="342900" lvl="0" indent="-342900" algn="l" rtl="0">
              <a:spcBef>
                <a:spcPts val="600"/>
              </a:spcBef>
              <a:spcAft>
                <a:spcPts val="0"/>
              </a:spcAft>
              <a:buClr>
                <a:schemeClr val="dk1"/>
              </a:buClr>
              <a:buSzPts val="2200"/>
              <a:buFont typeface="Noto Sans Symbols"/>
              <a:buChar char="▪"/>
            </a:pPr>
            <a:r>
              <a:rPr lang="es-MX" sz="2200"/>
              <a:t>Medicamentos para la disfunción eréctil</a:t>
            </a:r>
            <a:endParaRPr/>
          </a:p>
          <a:p>
            <a:pPr marL="342900" lvl="0" indent="-342900" algn="l" rtl="0">
              <a:spcBef>
                <a:spcPts val="600"/>
              </a:spcBef>
              <a:spcAft>
                <a:spcPts val="0"/>
              </a:spcAft>
              <a:buClr>
                <a:schemeClr val="dk1"/>
              </a:buClr>
              <a:buSzPts val="2200"/>
              <a:buFont typeface="Noto Sans Symbols"/>
              <a:buChar char="▪"/>
            </a:pPr>
            <a:r>
              <a:rPr lang="es-MX" sz="2200"/>
              <a:t>Y los medicamentos con fines cosméticos, incluyendo</a:t>
            </a:r>
            <a:endParaRPr/>
          </a:p>
          <a:p>
            <a:pPr marL="800100" lvl="1" indent="-342900" algn="l" rtl="0">
              <a:spcBef>
                <a:spcPts val="0"/>
              </a:spcBef>
              <a:spcAft>
                <a:spcPts val="0"/>
              </a:spcAft>
              <a:buClr>
                <a:schemeClr val="dk1"/>
              </a:buClr>
              <a:buSzPts val="2000"/>
              <a:buFont typeface="Noto Sans Symbols"/>
              <a:buChar char="▪"/>
            </a:pPr>
            <a:r>
              <a:rPr lang="es-MX" sz="2000"/>
              <a:t>Pérdida o aumento de peso, o</a:t>
            </a:r>
            <a:endParaRPr/>
          </a:p>
          <a:p>
            <a:pPr marL="800100" lvl="1" indent="-342900" algn="l" rtl="0">
              <a:spcBef>
                <a:spcPts val="0"/>
              </a:spcBef>
              <a:spcAft>
                <a:spcPts val="0"/>
              </a:spcAft>
              <a:buClr>
                <a:schemeClr val="dk1"/>
              </a:buClr>
              <a:buSzPts val="2000"/>
              <a:buFont typeface="Noto Sans Symbols"/>
              <a:buChar char="▪"/>
            </a:pPr>
            <a:r>
              <a:rPr lang="es-MX" sz="2000"/>
              <a:t>Pérdida de cabello</a:t>
            </a:r>
            <a:endParaRPr/>
          </a:p>
          <a:p>
            <a:pPr marL="0" lvl="0" indent="0" algn="l" rtl="0">
              <a:spcBef>
                <a:spcPts val="0"/>
              </a:spcBef>
              <a:spcAft>
                <a:spcPts val="0"/>
              </a:spcAft>
              <a:buNone/>
            </a:pPr>
            <a:endParaRPr/>
          </a:p>
          <a:p>
            <a:pPr marL="0" lvl="0" indent="0" algn="l" rtl="0">
              <a:spcBef>
                <a:spcPts val="0"/>
              </a:spcBef>
              <a:spcAft>
                <a:spcPts val="0"/>
              </a:spcAft>
              <a:buNone/>
            </a:pPr>
            <a:r>
              <a:rPr lang="es-MX" b="1" i="1">
                <a:highlight>
                  <a:srgbClr val="FFFF00"/>
                </a:highlight>
              </a:rPr>
              <a:t>Además, tenga en cuenta que el uso "fuera de etiqueta" de los medicamentos recetados no está cubierto por la Parte D. Por ejemplo, si un médico prescribe un medicamento para una afección, pero la FDA no aprueba el uso de ese medicamento para esa afección, ¡entonces el medicamento no estará cubierto, aunque esté en el formulario del plan para su uso con otras afecciones!</a:t>
            </a:r>
            <a:endParaRPr/>
          </a:p>
          <a:p>
            <a:pPr marL="0" lvl="0" indent="0" algn="l" rtl="0">
              <a:spcBef>
                <a:spcPts val="0"/>
              </a:spcBef>
              <a:spcAft>
                <a:spcPts val="0"/>
              </a:spcAft>
              <a:buNone/>
            </a:pPr>
            <a:endParaRPr/>
          </a:p>
        </p:txBody>
      </p:sp>
      <p:sp>
        <p:nvSpPr>
          <p:cNvPr id="950" name="Google Shape;950;p7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7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p7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Otra opción para la cobertura de medicamentos recetados es el programa de asistencia para medicamentos recetados de Wisconsin, llamado SeniorCare.</a:t>
            </a:r>
            <a:endParaRPr/>
          </a:p>
          <a:p>
            <a:pPr marL="0" lvl="0" indent="0" algn="l" rtl="0">
              <a:spcBef>
                <a:spcPts val="0"/>
              </a:spcBef>
              <a:spcAft>
                <a:spcPts val="0"/>
              </a:spcAft>
              <a:buNone/>
            </a:pPr>
            <a:endParaRPr/>
          </a:p>
          <a:p>
            <a:pPr marL="0" lvl="0" indent="0" algn="l" rtl="0">
              <a:spcBef>
                <a:spcPts val="0"/>
              </a:spcBef>
              <a:spcAft>
                <a:spcPts val="0"/>
              </a:spcAft>
              <a:buNone/>
            </a:pPr>
            <a:r>
              <a:rPr lang="es-MX"/>
              <a:t>Este programa está disponible para los residentes de Wisconsin de 65 años o más que sean ciudadanos estadounidenses o tengan la condición de inmigrante.  No hay ninguna prima mensual, sólo una cuota de solicitud anual de $30. SeniorCare se considera una cobertura acreditada de medicamentos recetados.</a:t>
            </a:r>
            <a:endParaRPr/>
          </a:p>
          <a:p>
            <a:pPr marL="0" lvl="0" indent="0" algn="l" rtl="0">
              <a:spcBef>
                <a:spcPts val="0"/>
              </a:spcBef>
              <a:spcAft>
                <a:spcPts val="0"/>
              </a:spcAft>
              <a:buNone/>
            </a:pPr>
            <a:endParaRPr/>
          </a:p>
          <a:p>
            <a:pPr marL="0" lvl="0" indent="0" algn="l" rtl="0">
              <a:spcBef>
                <a:spcPts val="0"/>
              </a:spcBef>
              <a:spcAft>
                <a:spcPts val="0"/>
              </a:spcAft>
              <a:buNone/>
            </a:pPr>
            <a:r>
              <a:rPr lang="es-MX"/>
              <a:t>Sus ingresos anuales determinan su nivel de cobertura de SeniorCare.  Las personas con ingresos más bajos, en el nivel 1 de SeniorCare NO tienen deducible para sus recetas y pagan copagos de $5 por los medicamentos genéricos y $15 por los de marca.  Para obtener más información o una solicitud, póngase en contacto con SeniorCare en línea o llame al 1-800-657-2038.</a:t>
            </a:r>
            <a:endParaRPr/>
          </a:p>
        </p:txBody>
      </p:sp>
      <p:sp>
        <p:nvSpPr>
          <p:cNvPr id="961" name="Google Shape;961;p7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7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p7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s-MX">
                <a:solidFill>
                  <a:srgbClr val="000000"/>
                </a:solidFill>
              </a:rPr>
              <a:t>El período anual de inscripción abierta para los planes de la Parte D y Medicare Advantage va del 15 de octubre al 7 de diciembre de cada año.  </a:t>
            </a:r>
            <a:endParaRPr/>
          </a:p>
          <a:p>
            <a:pPr marL="0" marR="0" lvl="0" indent="0" algn="l" rtl="0">
              <a:lnSpc>
                <a:spcPct val="100000"/>
              </a:lnSpc>
              <a:spcBef>
                <a:spcPts val="0"/>
              </a:spcBef>
              <a:spcAft>
                <a:spcPts val="0"/>
              </a:spcAft>
              <a:buClr>
                <a:srgbClr val="000000"/>
              </a:buClr>
              <a:buSzPts val="1200"/>
              <a:buFont typeface="Calibri"/>
              <a:buNone/>
            </a:pPr>
            <a:r>
              <a:rPr lang="es-MX">
                <a:solidFill>
                  <a:srgbClr val="000000"/>
                </a:solidFill>
              </a:rPr>
              <a:t>Estos planes son contratos de un año de duración que están vigentes del 1 de enero al 31 de diciembre.  </a:t>
            </a:r>
            <a:endParaRPr/>
          </a:p>
          <a:p>
            <a:pPr marL="171450" marR="0" lvl="0" indent="-171450" algn="l" rtl="0">
              <a:lnSpc>
                <a:spcPct val="100000"/>
              </a:lnSpc>
              <a:spcBef>
                <a:spcPts val="0"/>
              </a:spcBef>
              <a:spcAft>
                <a:spcPts val="0"/>
              </a:spcAft>
              <a:buClr>
                <a:srgbClr val="000000"/>
              </a:buClr>
              <a:buSzPts val="1200"/>
              <a:buFont typeface="Arial"/>
              <a:buChar char="•"/>
            </a:pPr>
            <a:r>
              <a:rPr lang="es-MX">
                <a:solidFill>
                  <a:srgbClr val="000000"/>
                </a:solidFill>
              </a:rPr>
              <a:t>Los planes pueden cambiar sus detalles cada año.  Están</a:t>
            </a:r>
            <a:r>
              <a:rPr lang="es-MX" b="1">
                <a:solidFill>
                  <a:srgbClr val="000000"/>
                </a:solidFill>
              </a:rPr>
              <a:t> obligados a enviarle un aviso de cambio cada año antes de finales de septiembre. </a:t>
            </a:r>
            <a:endParaRPr/>
          </a:p>
          <a:p>
            <a:pPr marL="171450" marR="0" lvl="0" indent="-95250" algn="l" rtl="0">
              <a:lnSpc>
                <a:spcPct val="100000"/>
              </a:lnSpc>
              <a:spcBef>
                <a:spcPts val="0"/>
              </a:spcBef>
              <a:spcAft>
                <a:spcPts val="0"/>
              </a:spcAft>
              <a:buClr>
                <a:schemeClr val="dk1"/>
              </a:buClr>
              <a:buSzPts val="1200"/>
              <a:buFont typeface="Arial"/>
              <a:buNone/>
            </a:pPr>
            <a:endParaRPr>
              <a:solidFill>
                <a:srgbClr val="000000"/>
              </a:solidFill>
            </a:endParaRPr>
          </a:p>
          <a:p>
            <a:pPr marL="171450" marR="0" lvl="0" indent="-171450" algn="l" rtl="0">
              <a:lnSpc>
                <a:spcPct val="100000"/>
              </a:lnSpc>
              <a:spcBef>
                <a:spcPts val="0"/>
              </a:spcBef>
              <a:spcAft>
                <a:spcPts val="0"/>
              </a:spcAft>
              <a:buClr>
                <a:srgbClr val="000000"/>
              </a:buClr>
              <a:buSzPts val="1200"/>
              <a:buFont typeface="Arial"/>
              <a:buChar char="•"/>
            </a:pPr>
            <a:r>
              <a:rPr lang="es-MX">
                <a:solidFill>
                  <a:srgbClr val="000000"/>
                </a:solidFill>
              </a:rPr>
              <a:t>Aproveche el Periodo Anual de Inscripción Abierta para revisar su plan y compararlo con otros planes disponibles y asegurarse de que tendrá una cobertura adecuada en el nuevo año.  Si se inscribe en un nuevo plan, su nueva cobertura comenzará el 1 de enero. </a:t>
            </a:r>
            <a:endParaRPr/>
          </a:p>
        </p:txBody>
      </p:sp>
      <p:sp>
        <p:nvSpPr>
          <p:cNvPr id="972" name="Google Shape;972;p7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7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p7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Arial"/>
              <a:buNone/>
            </a:pPr>
            <a:r>
              <a:rPr lang="es-MX"/>
              <a:t>La mejor manera de encontrar y comparar planes es usar la herramienta de comparación de planes, conocida como el Buscador de Planes, en el sitio web de Medicare en:  www.Medicare.gov.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s-MX"/>
              <a:t>Para obtener ayuda con preguntas sobre Medicare o con comparaciones de planes, puede llamar a Medicare directamente al 1-800-633-4227.</a:t>
            </a:r>
            <a:endParaRPr/>
          </a:p>
          <a:p>
            <a:pPr marL="0" lvl="0" indent="0" algn="l" rtl="0">
              <a:spcBef>
                <a:spcPts val="0"/>
              </a:spcBef>
              <a:spcAft>
                <a:spcPts val="0"/>
              </a:spcAft>
              <a:buClr>
                <a:schemeClr val="dk1"/>
              </a:buClr>
              <a:buSzPts val="1200"/>
              <a:buFont typeface="Arial"/>
              <a:buNone/>
            </a:pPr>
            <a:r>
              <a:rPr lang="es-MX"/>
              <a:t>También puede obtener asistencia de: la línea de ayuda de WI SHIP / Medigap al 1-800-242-1060,</a:t>
            </a:r>
            <a:endParaRPr/>
          </a:p>
          <a:p>
            <a:pPr marL="0" lvl="0" indent="0" algn="l" rtl="0">
              <a:spcBef>
                <a:spcPts val="0"/>
              </a:spcBef>
              <a:spcAft>
                <a:spcPts val="0"/>
              </a:spcAft>
              <a:buClr>
                <a:schemeClr val="dk1"/>
              </a:buClr>
              <a:buSzPts val="1200"/>
              <a:buFont typeface="Arial"/>
              <a:buNone/>
            </a:pPr>
            <a:r>
              <a:rPr lang="es-MX"/>
              <a:t>De la línea de ayuda de la prestación de medicamentos por discapacidad:  1-800-926-4862</a:t>
            </a:r>
            <a:endParaRPr/>
          </a:p>
          <a:p>
            <a:pPr marL="0" lvl="0" indent="0" algn="l" rtl="0">
              <a:spcBef>
                <a:spcPts val="0"/>
              </a:spcBef>
              <a:spcAft>
                <a:spcPts val="0"/>
              </a:spcAft>
              <a:buClr>
                <a:schemeClr val="dk1"/>
              </a:buClr>
              <a:buSzPts val="1200"/>
              <a:buFont typeface="Arial"/>
              <a:buNone/>
            </a:pPr>
            <a:r>
              <a:rPr lang="es-MX"/>
              <a:t>O de los consejeros de SHIP locales. Puede encontrar a su consejero local de SHIP comunicándose con el Centro de recursos para personas mayores y discapacitadas de su condado o llamando al número de SHIP.</a:t>
            </a:r>
            <a:endParaRPr/>
          </a:p>
          <a:p>
            <a:pPr marL="171450" lvl="0" indent="-95250" algn="l" rtl="0">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982" name="Google Shape;982;p7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7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9" name="Google Shape;989;p7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b="0" i="0" u="none"/>
              <a:t>Si se siente cómodo utilizando la computadora, visite</a:t>
            </a:r>
            <a:r>
              <a:rPr lang="es-MX"/>
              <a:t> </a:t>
            </a:r>
            <a:r>
              <a:rPr lang="es-MX" b="1" u="sng"/>
              <a:t>Medicare.gov</a:t>
            </a:r>
            <a:r>
              <a:rPr lang="es-MX" b="0" u="none"/>
              <a:t> y haga clic en "Buscar Planes de Salud y Medicamentos".  </a:t>
            </a:r>
            <a:endParaRPr/>
          </a:p>
          <a:p>
            <a:pPr marL="0" marR="0" lvl="0" indent="0" algn="l" rtl="0">
              <a:lnSpc>
                <a:spcPct val="100000"/>
              </a:lnSpc>
              <a:spcBef>
                <a:spcPts val="0"/>
              </a:spcBef>
              <a:spcAft>
                <a:spcPts val="0"/>
              </a:spcAft>
              <a:buClr>
                <a:schemeClr val="dk1"/>
              </a:buClr>
              <a:buSzPts val="1200"/>
              <a:buFont typeface="Calibri"/>
              <a:buNone/>
            </a:pPr>
            <a:endParaRPr b="0" u="none"/>
          </a:p>
          <a:p>
            <a:pPr marL="0" marR="0" lvl="0" indent="0" algn="l" rtl="0">
              <a:lnSpc>
                <a:spcPct val="100000"/>
              </a:lnSpc>
              <a:spcBef>
                <a:spcPts val="0"/>
              </a:spcBef>
              <a:spcAft>
                <a:spcPts val="0"/>
              </a:spcAft>
              <a:buClr>
                <a:schemeClr val="dk1"/>
              </a:buClr>
              <a:buSzPts val="1200"/>
              <a:buFont typeface="Calibri"/>
              <a:buNone/>
            </a:pPr>
            <a:r>
              <a:rPr lang="es-MX" b="0" u="none"/>
              <a:t>Esto le llevará a la herramienta de comparación de planes de Medicare conocida como Buscador de Planes. El buscador de planes le guiará por los pasos para encontrar y comparar planes.  Introduciendo la información de su medicación específica, su preferencia de farmacia y su código postal, podrá obtener una estimación de sus costos anuales con cada uno de los planes disponibles en su zona.  </a:t>
            </a:r>
            <a:r>
              <a:rPr lang="es-MX"/>
              <a:t>Puede inscribirse en un plan en línea a través del Buscador de Planes de Medicare, o llamando a Medicare, O bien, puede ponerse en contacto con el plan directamente.  Puede encontrar la información de contacto del plan en el Buscador de Planes de Medicare. </a:t>
            </a:r>
            <a:endParaRPr/>
          </a:p>
          <a:p>
            <a:pPr marL="0" marR="0" lvl="0" indent="0" algn="l" rtl="0">
              <a:lnSpc>
                <a:spcPct val="100000"/>
              </a:lnSpc>
              <a:spcBef>
                <a:spcPts val="0"/>
              </a:spcBef>
              <a:spcAft>
                <a:spcPts val="0"/>
              </a:spcAft>
              <a:buClr>
                <a:schemeClr val="dk1"/>
              </a:buClr>
              <a:buSzPts val="1200"/>
              <a:buFont typeface="Calibri"/>
              <a:buNone/>
            </a:pPr>
            <a:endParaRPr b="0" u="none"/>
          </a:p>
          <a:p>
            <a:pPr marL="0" marR="0" lvl="0" indent="0" algn="l" rtl="0">
              <a:lnSpc>
                <a:spcPct val="100000"/>
              </a:lnSpc>
              <a:spcBef>
                <a:spcPts val="0"/>
              </a:spcBef>
              <a:spcAft>
                <a:spcPts val="0"/>
              </a:spcAft>
              <a:buClr>
                <a:schemeClr val="dk1"/>
              </a:buClr>
              <a:buSzPts val="1200"/>
              <a:buFont typeface="Calibri"/>
              <a:buNone/>
            </a:pPr>
            <a:r>
              <a:rPr lang="es-MX" b="0" u="none"/>
              <a:t>De nuevo, si no tiene acceso a una computadora o si desea recibir ayuda para encontrar y comparar planes, asegúrese de llamar a uno de los recursos que se indican en la última diapositiva.  </a:t>
            </a:r>
            <a:endParaRPr/>
          </a:p>
          <a:p>
            <a:pPr marL="0" lvl="0" indent="0" algn="l" rtl="0">
              <a:spcBef>
                <a:spcPts val="0"/>
              </a:spcBef>
              <a:spcAft>
                <a:spcPts val="0"/>
              </a:spcAft>
              <a:buNone/>
            </a:pPr>
            <a:endParaRPr b="0" u="none"/>
          </a:p>
          <a:p>
            <a:pPr marL="0" lvl="0" indent="0" algn="l" rtl="0">
              <a:spcBef>
                <a:spcPts val="0"/>
              </a:spcBef>
              <a:spcAft>
                <a:spcPts val="0"/>
              </a:spcAft>
              <a:buNone/>
            </a:pPr>
            <a:endParaRPr/>
          </a:p>
        </p:txBody>
      </p:sp>
      <p:sp>
        <p:nvSpPr>
          <p:cNvPr id="990" name="Google Shape;990;p7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7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p7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Esto concluye la Parte 1 de la Bienvenida al programa Medicare. Espero que esta información haya sido útil. La siguiente sección de esta serie discutirá los conceptos básicos de Medicare, incluidas las Partes A y B de Medicare.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s-MX"/>
              <a:t>Esta presentación fue presentada por el Programa Estatal de Asistencia de Seguros Médicos de Wisconsin o SHIP, un servicio público local que brinda ayuda gratuita e imparcial a las personas con Medicare. Si tiene preguntas sobre Medicare, llame a una de nuestras líneas de ayuda gratuitas o comuníquese con un consejero local de SHIP Medicare hoy mismo. ¡No tiene por qué pasar por esto usted solo! </a:t>
            </a:r>
            <a:endParaRPr/>
          </a:p>
        </p:txBody>
      </p:sp>
      <p:sp>
        <p:nvSpPr>
          <p:cNvPr id="1003" name="Google Shape;1003;p7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7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p7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Hola y bienvenidos a esta serie educativa llamada Bienvenido a Medicare. </a:t>
            </a:r>
            <a:endParaRPr/>
          </a:p>
          <a:p>
            <a:pPr marL="0" lvl="0" indent="0" algn="l" rtl="0">
              <a:spcBef>
                <a:spcPts val="0"/>
              </a:spcBef>
              <a:spcAft>
                <a:spcPts val="0"/>
              </a:spcAft>
              <a:buNone/>
            </a:pPr>
            <a:endParaRPr/>
          </a:p>
          <a:p>
            <a:pPr marL="0" lvl="0" indent="0" algn="l" rtl="0">
              <a:spcBef>
                <a:spcPts val="0"/>
              </a:spcBef>
              <a:spcAft>
                <a:spcPts val="0"/>
              </a:spcAft>
              <a:buNone/>
            </a:pPr>
            <a:r>
              <a:rPr lang="es-MX"/>
              <a:t>Este programa es presentado por el Departamento de Servicios de Salud de Wisconsin, que opera el Programa de Asistencia del Seguro de Salud del Estado de Wisconsin o SHIP, un servicio público local para personas con Medicare. Cada estado tiene un programa SHIP. En Wisconsin, puede obtener ayuda gratuita e imparcial con Medicare de consejeros locales de SHIP o de una de nuestras líneas de ayuda gratuitas.</a:t>
            </a:r>
            <a:endParaRPr/>
          </a:p>
          <a:p>
            <a:pPr marL="0" lvl="0" indent="0" algn="l" rtl="0">
              <a:spcBef>
                <a:spcPts val="0"/>
              </a:spcBef>
              <a:spcAft>
                <a:spcPts val="0"/>
              </a:spcAft>
              <a:buNone/>
            </a:pPr>
            <a:endParaRPr b="1"/>
          </a:p>
          <a:p>
            <a:pPr marL="0" lvl="0" indent="0" algn="l" rtl="0">
              <a:spcBef>
                <a:spcPts val="0"/>
              </a:spcBef>
              <a:spcAft>
                <a:spcPts val="0"/>
              </a:spcAft>
              <a:buNone/>
            </a:pPr>
            <a:r>
              <a:rPr lang="es-MX"/>
              <a:t>Puede descargar las diapositivas de esta presentación haciendo clic en el enlace en la descripción del video de YouTube o visitando gwaar.org/educational-videos-for-medicare-outreach. </a:t>
            </a:r>
            <a:endParaRPr/>
          </a:p>
        </p:txBody>
      </p:sp>
      <p:sp>
        <p:nvSpPr>
          <p:cNvPr id="1012" name="Google Shape;1012;p7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7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7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Este proyecto cuenta con el apoyo de una subvención de la Administración Federal para la Vida Comunitaria.</a:t>
            </a:r>
            <a:endParaRPr/>
          </a:p>
        </p:txBody>
      </p:sp>
      <p:sp>
        <p:nvSpPr>
          <p:cNvPr id="1023" name="Google Shape;1023;p7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7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0" name="Google Shape;1030;p7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Este programa proporcionará una visión general de Medicare y se divide en 6 secciones. </a:t>
            </a:r>
            <a:endParaRPr>
              <a:solidFill>
                <a:srgbClr val="FF0000"/>
              </a:solidFill>
            </a:endParaRPr>
          </a:p>
          <a:p>
            <a:pPr marL="171450" marR="0" lvl="0" indent="-171450" algn="l" rtl="0">
              <a:lnSpc>
                <a:spcPct val="100000"/>
              </a:lnSpc>
              <a:spcBef>
                <a:spcPts val="0"/>
              </a:spcBef>
              <a:spcAft>
                <a:spcPts val="0"/>
              </a:spcAft>
              <a:buClr>
                <a:srgbClr val="FF0000"/>
              </a:buClr>
              <a:buSzPts val="1200"/>
              <a:buFont typeface="Arial"/>
              <a:buChar char="•"/>
            </a:pPr>
            <a:r>
              <a:rPr lang="es-MX"/>
              <a:t>Parte 1 :  Inscripción en Medicare</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2:   Aspectos básicos de Medicare; Parte A, Parte B</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3:  Sus opciones de cobertura, Medicare Original, Seguro Suplementario de Medicare (Medigap)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4:  Planes Medicare advantage (Parte C) ; Otros tipos de cobertura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5:  Medicare Parte D (cobertura de medicamentos recetados), WI SeniorCare y el período de inscripción abierta anual</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6:  Ayuda para personas con ingresos limitados, protéjase y prevenga el fraude, la revisión y los recursos</a:t>
            </a:r>
            <a:endParaRPr/>
          </a:p>
          <a:p>
            <a:pPr marL="0" marR="0" lvl="0" indent="0" algn="l" rtl="0">
              <a:lnSpc>
                <a:spcPct val="100000"/>
              </a:lnSpc>
              <a:spcBef>
                <a:spcPts val="0"/>
              </a:spcBef>
              <a:spcAft>
                <a:spcPts val="0"/>
              </a:spcAft>
              <a:buClr>
                <a:schemeClr val="dk1"/>
              </a:buClr>
              <a:buSzPts val="1200"/>
              <a:buFont typeface="Calibri"/>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r>
              <a:rPr lang="es-MX"/>
              <a:t>Puede encontrar esta información con mayor detalle en su Manual de Medicare y Usted, que se envía por correo a las personas con Medicare y también se puede encontrar en el sitio web Medicare.gov. Para una comprensión más fácil, se le anima a ver las partes de esta serie en orden. </a:t>
            </a:r>
            <a:endParaRPr b="1">
              <a:solidFill>
                <a:srgbClr val="FF0000"/>
              </a:solidFill>
            </a:endParaRPr>
          </a:p>
          <a:p>
            <a:pPr marL="0" lvl="0" indent="0" algn="l" rtl="0">
              <a:spcBef>
                <a:spcPts val="0"/>
              </a:spcBef>
              <a:spcAft>
                <a:spcPts val="0"/>
              </a:spcAft>
              <a:buNone/>
            </a:pPr>
            <a:endParaRPr/>
          </a:p>
        </p:txBody>
      </p:sp>
      <p:sp>
        <p:nvSpPr>
          <p:cNvPr id="1031" name="Google Shape;1031;p7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Asegúrese de recopilar cierta información antes de tomar su decisión de inscripción:</a:t>
            </a:r>
            <a:endParaRPr/>
          </a:p>
          <a:p>
            <a:pPr marL="171450" lvl="0" indent="-171450" algn="l" rtl="0">
              <a:spcBef>
                <a:spcPts val="0"/>
              </a:spcBef>
              <a:spcAft>
                <a:spcPts val="0"/>
              </a:spcAft>
              <a:buClr>
                <a:schemeClr val="dk1"/>
              </a:buClr>
              <a:buSzPts val="1200"/>
              <a:buFont typeface="Arial"/>
              <a:buChar char="•"/>
            </a:pPr>
            <a:r>
              <a:rPr lang="es-MX"/>
              <a:t>Si está trabajando y cumple 65 años, consulte con su seguro de salud y su departamento de recursos humanos para averiguar qué debe hacer cuando sea elegible para Medicare. </a:t>
            </a:r>
            <a:endParaRPr/>
          </a:p>
          <a:p>
            <a:pPr marL="171450" lvl="0" indent="-171450" algn="l" rtl="0">
              <a:spcBef>
                <a:spcPts val="0"/>
              </a:spcBef>
              <a:spcAft>
                <a:spcPts val="0"/>
              </a:spcAft>
              <a:buClr>
                <a:schemeClr val="dk1"/>
              </a:buClr>
              <a:buSzPts val="1200"/>
              <a:buFont typeface="Arial"/>
              <a:buChar char="•"/>
            </a:pPr>
            <a:r>
              <a:rPr lang="es-MX"/>
              <a:t>Pregunte si necesita tomar tanto la Parte A como la B o solo la Parte A. Recuerde las reglas para retrasar la Parte B.</a:t>
            </a:r>
            <a:endParaRPr/>
          </a:p>
          <a:p>
            <a:pPr marL="171450" lvl="0" indent="-171450" algn="l" rtl="0">
              <a:spcBef>
                <a:spcPts val="0"/>
              </a:spcBef>
              <a:spcAft>
                <a:spcPts val="0"/>
              </a:spcAft>
              <a:buClr>
                <a:schemeClr val="dk1"/>
              </a:buClr>
              <a:buSzPts val="1200"/>
              <a:buFont typeface="Arial"/>
              <a:buChar char="•"/>
            </a:pPr>
            <a:r>
              <a:rPr lang="es-MX"/>
              <a:t>Si decide retrasar la Parte B, debe hacerlo a través del Seguro Social. Luego tendrá ese período de inscripción especial, cuando finalice la cobertura de su grupo o termine su empleo, durante el cual puede inscribirse en la Parte B sin una penalización.</a:t>
            </a:r>
            <a:endParaRPr/>
          </a:p>
          <a:p>
            <a:pPr marL="0" lvl="0" indent="0" algn="l" rtl="0">
              <a:spcBef>
                <a:spcPts val="0"/>
              </a:spcBef>
              <a:spcAft>
                <a:spcPts val="0"/>
              </a:spcAft>
              <a:buNone/>
            </a:pPr>
            <a:endParaRPr/>
          </a:p>
          <a:p>
            <a:pPr marL="0" lvl="0" indent="0" algn="l" rtl="0">
              <a:spcBef>
                <a:spcPts val="0"/>
              </a:spcBef>
              <a:spcAft>
                <a:spcPts val="0"/>
              </a:spcAft>
              <a:buNone/>
            </a:pPr>
            <a:r>
              <a:rPr lang="es-MX"/>
              <a:t>Y aquí hay una nota importante para cualquier persona que tenga una Cuenta de Ahorros para la Salud, o H.S.A.</a:t>
            </a:r>
            <a:endParaRPr/>
          </a:p>
          <a:p>
            <a:pPr marL="628650" lvl="1" indent="-171450" algn="l" rtl="0">
              <a:spcBef>
                <a:spcPts val="0"/>
              </a:spcBef>
              <a:spcAft>
                <a:spcPts val="0"/>
              </a:spcAft>
              <a:buClr>
                <a:schemeClr val="dk1"/>
              </a:buClr>
              <a:buSzPts val="1200"/>
              <a:buFont typeface="Arial"/>
              <a:buChar char="•"/>
            </a:pPr>
            <a:r>
              <a:rPr lang="es-MX"/>
              <a:t>Deje de contribuir a su CUENTA ,TIENE seis meses antes de que la Parte A comience a evitar multas fiscales.</a:t>
            </a:r>
            <a:endParaRPr/>
          </a:p>
          <a:p>
            <a:pPr marL="628650" lvl="1" indent="-171450" algn="l" rtl="0">
              <a:spcBef>
                <a:spcPts val="0"/>
              </a:spcBef>
              <a:spcAft>
                <a:spcPts val="0"/>
              </a:spcAft>
              <a:buClr>
                <a:schemeClr val="dk1"/>
              </a:buClr>
              <a:buSzPts val="1200"/>
              <a:buFont typeface="Arial"/>
              <a:buChar char="•"/>
            </a:pPr>
            <a:r>
              <a:rPr lang="es-MX"/>
              <a:t>Las contribuciones ya no se pueden hacer a su HSA una vez que tenga Medicare. Incluso si solo tiene la Parte A.</a:t>
            </a:r>
            <a:endParaRPr/>
          </a:p>
          <a:p>
            <a:pPr marL="628650" lvl="1" indent="-171450" algn="l" rtl="0">
              <a:spcBef>
                <a:spcPts val="0"/>
              </a:spcBef>
              <a:spcAft>
                <a:spcPts val="0"/>
              </a:spcAft>
              <a:buClr>
                <a:schemeClr val="dk1"/>
              </a:buClr>
              <a:buSzPts val="1200"/>
              <a:buFont typeface="Arial"/>
              <a:buChar char="•"/>
            </a:pPr>
            <a:r>
              <a:rPr lang="es-MX"/>
              <a:t>Si su empresa ofrece una HSA, póngase en contacto con Recursos Humanos antes de inscribirse en la Parte A o B de Medicare.</a:t>
            </a:r>
            <a:endParaRPr/>
          </a:p>
        </p:txBody>
      </p:sp>
      <p:sp>
        <p:nvSpPr>
          <p:cNvPr id="163" name="Google Shape;163;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8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p8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Bienvenido a la Parte 6 de esta serie.  Esta sección incluirá información sobre los programas de Medicare para personas con ingresos limitados, consejos para ayudarle a protegerse y prevenir el fraude, y concluirá con un repaso y una lista de recursos disponibles.  </a:t>
            </a:r>
            <a:endParaRPr/>
          </a:p>
        </p:txBody>
      </p:sp>
      <p:sp>
        <p:nvSpPr>
          <p:cNvPr id="1042" name="Google Shape;1042;p8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8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0" name="Google Shape;1050;p8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Muchas personas con Medicare se enfrentan a desafíos cuando se trata de pagar la atención médica y los medicamentos recetados.  De hecho, a menudo oímos hablar de personas que tienen que elegir entre pagar la comida o pagar la asistencia de salud o los medicamentos.  </a:t>
            </a:r>
            <a:endParaRPr/>
          </a:p>
          <a:p>
            <a:pPr marL="0" lvl="0" indent="0" algn="l" rtl="0">
              <a:spcBef>
                <a:spcPts val="0"/>
              </a:spcBef>
              <a:spcAft>
                <a:spcPts val="0"/>
              </a:spcAft>
              <a:buNone/>
            </a:pPr>
            <a:endParaRPr/>
          </a:p>
          <a:p>
            <a:pPr marL="0" lvl="0" indent="0" algn="l" rtl="0">
              <a:spcBef>
                <a:spcPts val="0"/>
              </a:spcBef>
              <a:spcAft>
                <a:spcPts val="0"/>
              </a:spcAft>
              <a:buNone/>
            </a:pPr>
            <a:r>
              <a:rPr lang="es-MX"/>
              <a:t>Si conoce a alguien en esta situación, querrá conocer algunos programas importantes de Medicare que pueden ayudarle.</a:t>
            </a:r>
            <a:endParaRPr/>
          </a:p>
        </p:txBody>
      </p:sp>
      <p:sp>
        <p:nvSpPr>
          <p:cNvPr id="1051" name="Google Shape;1051;p8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8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9" name="Google Shape;1059;p8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Los siguientes tres programas pueden ser de ayuda para las personas que tienen ingresos limitados.</a:t>
            </a:r>
            <a:endParaRPr/>
          </a:p>
          <a:p>
            <a:pPr marL="0" lvl="0" indent="0" algn="l" rtl="0">
              <a:spcBef>
                <a:spcPts val="0"/>
              </a:spcBef>
              <a:spcAft>
                <a:spcPts val="0"/>
              </a:spcAft>
              <a:buNone/>
            </a:pPr>
            <a:endParaRPr/>
          </a:p>
          <a:p>
            <a:pPr marL="0" lvl="0" indent="-190500" algn="l" rtl="0">
              <a:spcBef>
                <a:spcPts val="0"/>
              </a:spcBef>
              <a:spcAft>
                <a:spcPts val="0"/>
              </a:spcAft>
              <a:buClr>
                <a:schemeClr val="dk1"/>
              </a:buClr>
              <a:buSzPts val="3000"/>
              <a:buFont typeface="Noto Sans Symbols"/>
              <a:buChar char="▪"/>
            </a:pPr>
            <a:r>
              <a:rPr lang="es-MX"/>
              <a:t>Los planes de ahorro de Medicare brindan ayuda del estado para personas con ingresos y recursos limitados.</a:t>
            </a:r>
            <a:endParaRPr/>
          </a:p>
          <a:p>
            <a:pPr marL="457200" lvl="1" indent="-114300" algn="l" rtl="0">
              <a:spcBef>
                <a:spcPts val="600"/>
              </a:spcBef>
              <a:spcAft>
                <a:spcPts val="0"/>
              </a:spcAft>
              <a:buClr>
                <a:schemeClr val="dk1"/>
              </a:buClr>
              <a:buSzPts val="1800"/>
              <a:buFont typeface="Noto Sans Symbols"/>
              <a:buChar char="▪"/>
            </a:pPr>
            <a:r>
              <a:rPr lang="es-MX"/>
              <a:t>Si reúne los requisitos, le abonaremos la prima de la Parte B de Medicare.</a:t>
            </a:r>
            <a:endParaRPr/>
          </a:p>
          <a:p>
            <a:pPr marL="457200" lvl="1" indent="-114300" algn="l" rtl="0">
              <a:spcBef>
                <a:spcPts val="0"/>
              </a:spcBef>
              <a:spcAft>
                <a:spcPts val="0"/>
              </a:spcAft>
              <a:buClr>
                <a:schemeClr val="dk1"/>
              </a:buClr>
              <a:buSzPts val="1800"/>
              <a:buFont typeface="Noto Sans Symbols"/>
              <a:buChar char="▪"/>
            </a:pPr>
            <a:r>
              <a:rPr lang="es-MX"/>
              <a:t>Algunas personas también tienen sus copagos y deducibles de Medicare pagados, en función de sus ingresos y activos.</a:t>
            </a:r>
            <a:endParaRPr/>
          </a:p>
          <a:p>
            <a:pPr marL="457200" lvl="1" indent="0" algn="l" rtl="0">
              <a:spcBef>
                <a:spcPts val="0"/>
              </a:spcBef>
              <a:spcAft>
                <a:spcPts val="0"/>
              </a:spcAft>
              <a:buClr>
                <a:schemeClr val="dk1"/>
              </a:buClr>
              <a:buSzPts val="1800"/>
              <a:buFont typeface="Calibri"/>
              <a:buNone/>
            </a:pPr>
            <a:endParaRPr sz="1800"/>
          </a:p>
          <a:p>
            <a:pPr marL="0" lvl="0" indent="-190500" algn="l" rtl="0">
              <a:spcBef>
                <a:spcPts val="0"/>
              </a:spcBef>
              <a:spcAft>
                <a:spcPts val="0"/>
              </a:spcAft>
              <a:buClr>
                <a:schemeClr val="dk1"/>
              </a:buClr>
              <a:buSzPts val="3000"/>
              <a:buFont typeface="Noto Sans Symbols"/>
              <a:buChar char="▪"/>
            </a:pPr>
            <a:r>
              <a:rPr lang="es-MX"/>
              <a:t>Extra Help es un programa de Medicare diseñado para ayudar a las personas con ingresos y recursos limitados a pagar sus costos de medicamentos prescritos de Medicare. </a:t>
            </a:r>
            <a:endParaRPr/>
          </a:p>
          <a:p>
            <a:pPr marL="457200" lvl="1" indent="-114300" algn="l" rtl="0">
              <a:spcBef>
                <a:spcPts val="600"/>
              </a:spcBef>
              <a:spcAft>
                <a:spcPts val="0"/>
              </a:spcAft>
              <a:buClr>
                <a:schemeClr val="dk1"/>
              </a:buClr>
              <a:buSzPts val="1800"/>
              <a:buFont typeface="Noto Sans Symbols"/>
              <a:buChar char="▪"/>
            </a:pPr>
            <a:r>
              <a:rPr lang="es-MX"/>
              <a:t>Las personas que califiquen recibirán ayuda para pagar las primas, deducibles y copagos de su plan de la Parte D en función de sus ingresos y activos. Tampoco tendrán una brecha de NO cobertura y ninguna multa por inscripción tardía.</a:t>
            </a:r>
            <a:endParaRPr/>
          </a:p>
          <a:p>
            <a:pPr marL="457200" lvl="1" indent="0" algn="l" rtl="0">
              <a:spcBef>
                <a:spcPts val="0"/>
              </a:spcBef>
              <a:spcAft>
                <a:spcPts val="0"/>
              </a:spcAft>
              <a:buClr>
                <a:schemeClr val="dk1"/>
              </a:buClr>
              <a:buSzPts val="1200"/>
              <a:buFont typeface="Calibri"/>
              <a:buNone/>
            </a:pPr>
            <a:endParaRPr b="1"/>
          </a:p>
          <a:p>
            <a:pPr marL="0" lvl="0" indent="-190500" algn="l" rtl="0">
              <a:spcBef>
                <a:spcPts val="0"/>
              </a:spcBef>
              <a:spcAft>
                <a:spcPts val="0"/>
              </a:spcAft>
              <a:buClr>
                <a:schemeClr val="dk1"/>
              </a:buClr>
              <a:buSzPts val="3000"/>
              <a:buFont typeface="Noto Sans Symbols"/>
              <a:buChar char="▪"/>
            </a:pPr>
            <a:r>
              <a:rPr lang="es-MX"/>
              <a:t>En la última sección de la serie, discutimos WI SeniorCare. Este es otro programa que puede ayudar a personas con ingresos limitados. </a:t>
            </a:r>
            <a:endParaRPr/>
          </a:p>
          <a:p>
            <a:pPr marL="457200" lvl="1" indent="-114300" algn="l" rtl="0">
              <a:spcBef>
                <a:spcPts val="0"/>
              </a:spcBef>
              <a:spcAft>
                <a:spcPts val="0"/>
              </a:spcAft>
              <a:buClr>
                <a:schemeClr val="dk1"/>
              </a:buClr>
              <a:buSzPts val="1800"/>
              <a:buFont typeface="Noto Sans Symbols"/>
              <a:buChar char="▪"/>
            </a:pPr>
            <a:r>
              <a:rPr lang="es-MX"/>
              <a:t>Una vez más, el nivel de asistencia con este programa dependerá de los ingresos anuales de una persona. </a:t>
            </a:r>
            <a:endParaRPr/>
          </a:p>
          <a:p>
            <a:pPr marL="0" lvl="0" indent="0" algn="l" rtl="0">
              <a:spcBef>
                <a:spcPts val="0"/>
              </a:spcBef>
              <a:spcAft>
                <a:spcPts val="0"/>
              </a:spcAft>
              <a:buNone/>
            </a:pPr>
            <a:endParaRPr/>
          </a:p>
        </p:txBody>
      </p:sp>
      <p:sp>
        <p:nvSpPr>
          <p:cNvPr id="1060" name="Google Shape;1060;p8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8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2" name="Google Shape;1082;p8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Cada programa de asistencia financiera tiene diferentes requisitos de elegibilidad. Haga clic en los enlaces o llame a los números proporcionados para saber si puede obtener ayuda de estos programas. Si necesita ayuda, puede ponerse en contacto con un especialista en beneficios local para obtener asistencia personalizada. </a:t>
            </a:r>
            <a:endParaRPr/>
          </a:p>
        </p:txBody>
      </p:sp>
      <p:sp>
        <p:nvSpPr>
          <p:cNvPr id="1083" name="Google Shape;1083;p8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p8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3" name="Google Shape;1093;p8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Protéjase y Evite el Fraude.  El fraude y el abuso de Medicare ocurren, pero hay algunas cosas importantes que puede hacer para prevenirlo y protegerse.</a:t>
            </a:r>
            <a:endParaRPr/>
          </a:p>
        </p:txBody>
      </p:sp>
      <p:sp>
        <p:nvSpPr>
          <p:cNvPr id="1094" name="Google Shape;1094;p8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8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3" name="Google Shape;1103;p8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La Patrulla de Personas Mayores de Wisconsin sugiere varios pasos a seguir:</a:t>
            </a:r>
            <a:endParaRPr/>
          </a:p>
          <a:p>
            <a:pPr marL="0" lvl="0" indent="0" algn="l" rtl="0">
              <a:spcBef>
                <a:spcPts val="0"/>
              </a:spcBef>
              <a:spcAft>
                <a:spcPts val="0"/>
              </a:spcAft>
              <a:buNone/>
            </a:pPr>
            <a:endParaRPr/>
          </a:p>
          <a:p>
            <a:pPr marL="0" lvl="0" indent="0" algn="l" rtl="0">
              <a:spcBef>
                <a:spcPts val="0"/>
              </a:spcBef>
              <a:spcAft>
                <a:spcPts val="0"/>
              </a:spcAft>
              <a:buNone/>
            </a:pPr>
            <a:r>
              <a:rPr lang="es-MX"/>
              <a:t>Paso 1:  Protéjase a sí mismo y a los demás del fraude a Medicare.</a:t>
            </a:r>
            <a:endParaRPr/>
          </a:p>
          <a:p>
            <a:pPr marL="0" lvl="0" indent="0" algn="l" rtl="0">
              <a:spcBef>
                <a:spcPts val="0"/>
              </a:spcBef>
              <a:spcAft>
                <a:spcPts val="0"/>
              </a:spcAft>
              <a:buNone/>
            </a:pPr>
            <a:r>
              <a:rPr lang="es-MX"/>
              <a:t>No dé su número de Medicare salvo a su médico u otro proveedor de Medicare.</a:t>
            </a:r>
            <a:endParaRPr/>
          </a:p>
          <a:p>
            <a:pPr marL="0" lvl="0" indent="0" algn="l" rtl="0">
              <a:spcBef>
                <a:spcPts val="0"/>
              </a:spcBef>
              <a:spcAft>
                <a:spcPts val="0"/>
              </a:spcAft>
              <a:buNone/>
            </a:pPr>
            <a:r>
              <a:rPr lang="es-MX"/>
              <a:t>Hacer:  Trate su tarjeta de Medicare como una tarjeta de crédito.  Tenga cuidado con el robo de identidad. Tenga en cuenta que Medicare no le llama ni le visita para venderle nada.  Tenga cuidado con cualquier oferta de servicios médicos "gratuitos".  (Recuerde: si algo suena demasiado bueno para ser verdad, probablemente lo sea)  Y páselo: comparta con sus amigos y familiares lo que debe y no debe hacer.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04" name="Google Shape;1104;p8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8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1" name="Google Shape;1121;p8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Paso 2:  Detecte el fraude a Medicare revisando sus avisos de resumen de Medicare.</a:t>
            </a:r>
            <a:endParaRPr/>
          </a:p>
          <a:p>
            <a:pPr marL="0" lvl="0" indent="0" algn="l" rtl="0">
              <a:spcBef>
                <a:spcPts val="0"/>
              </a:spcBef>
              <a:spcAft>
                <a:spcPts val="0"/>
              </a:spcAft>
              <a:buNone/>
            </a:pPr>
            <a:r>
              <a:rPr lang="es-MX"/>
              <a:t>Si se inscribe en MyMedicare.gov, podrá acceder a su información personal de Medicare en línea.  </a:t>
            </a:r>
            <a:endParaRPr/>
          </a:p>
          <a:p>
            <a:pPr marL="0" lvl="0" indent="0" algn="l" rtl="0">
              <a:spcBef>
                <a:spcPts val="0"/>
              </a:spcBef>
              <a:spcAft>
                <a:spcPts val="0"/>
              </a:spcAft>
              <a:buNone/>
            </a:pPr>
            <a:r>
              <a:rPr lang="es-MX"/>
              <a:t>También se le anima a que lleve un diario personal de atención de salud en el que pueda hacer un seguimiento de sus visitas al médico y de los servicios prestados.  Llévelo con usted a sus citas.  Entonces podrá comparar su notificación de resumen de Medicare con su diario.</a:t>
            </a:r>
            <a:endParaRPr/>
          </a:p>
        </p:txBody>
      </p:sp>
      <p:sp>
        <p:nvSpPr>
          <p:cNvPr id="1122" name="Google Shape;1122;p8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8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1" name="Google Shape;1131;p8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El Resumen de Medicare (MSN) se envía trimestralmente a las personas con Medicare.  </a:t>
            </a:r>
            <a:r>
              <a:rPr lang="es-MX" i="1"/>
              <a:t> </a:t>
            </a:r>
            <a:endParaRPr/>
          </a:p>
          <a:p>
            <a:pPr marL="0" lvl="0" indent="0" algn="l" rtl="0">
              <a:spcBef>
                <a:spcPts val="0"/>
              </a:spcBef>
              <a:spcAft>
                <a:spcPts val="0"/>
              </a:spcAft>
              <a:buNone/>
            </a:pPr>
            <a:endParaRPr/>
          </a:p>
          <a:p>
            <a:pPr marL="0" lvl="0" indent="0" algn="l" rtl="0">
              <a:spcBef>
                <a:spcPts val="0"/>
              </a:spcBef>
              <a:spcAft>
                <a:spcPts val="0"/>
              </a:spcAft>
              <a:buNone/>
            </a:pPr>
            <a:r>
              <a:rPr lang="es-MX"/>
              <a:t>Asegúrese de revisarlo cuando lo reciba.  </a:t>
            </a:r>
            <a:endParaRPr/>
          </a:p>
          <a:p>
            <a:pPr marL="342900" lvl="0" indent="-342900" algn="l" rtl="0">
              <a:spcBef>
                <a:spcPts val="0"/>
              </a:spcBef>
              <a:spcAft>
                <a:spcPts val="0"/>
              </a:spcAft>
              <a:buClr>
                <a:schemeClr val="dk1"/>
              </a:buClr>
              <a:buSzPts val="1200"/>
              <a:buFont typeface="Noto Sans Symbols"/>
              <a:buChar char="▪"/>
            </a:pPr>
            <a:r>
              <a:rPr lang="es-MX" sz="1200"/>
              <a:t>No es un proyecto de ley. </a:t>
            </a:r>
            <a:endParaRPr/>
          </a:p>
          <a:p>
            <a:pPr marL="342900" lvl="0" indent="-342900" algn="l" rtl="0">
              <a:spcBef>
                <a:spcPts val="600"/>
              </a:spcBef>
              <a:spcAft>
                <a:spcPts val="0"/>
              </a:spcAft>
              <a:buClr>
                <a:schemeClr val="dk1"/>
              </a:buClr>
              <a:buSzPts val="1200"/>
              <a:buFont typeface="Noto Sans Symbols"/>
              <a:buChar char="▪"/>
            </a:pPr>
            <a:r>
              <a:rPr lang="es-MX" sz="1200"/>
              <a:t>Compruebe que el nombre, la dirección y el número de Medicare son correctos.</a:t>
            </a:r>
            <a:endParaRPr/>
          </a:p>
          <a:p>
            <a:pPr marL="342900" lvl="0" indent="-342900" algn="l" rtl="0">
              <a:spcBef>
                <a:spcPts val="600"/>
              </a:spcBef>
              <a:spcAft>
                <a:spcPts val="0"/>
              </a:spcAft>
              <a:buClr>
                <a:schemeClr val="dk1"/>
              </a:buClr>
              <a:buSzPts val="1200"/>
              <a:buFont typeface="Noto Sans Symbols"/>
              <a:buChar char="▪"/>
            </a:pPr>
            <a:r>
              <a:rPr lang="es-MX" sz="1200"/>
              <a:t>¿Recibió el servicio? -de nuevo</a:t>
            </a:r>
            <a:r>
              <a:rPr lang="es-MX" sz="1200" i="1"/>
              <a:t>, compárelo con su revista de salud.</a:t>
            </a:r>
            <a:r>
              <a:rPr lang="es-MX" sz="1200"/>
              <a:t>	</a:t>
            </a:r>
            <a:endParaRPr/>
          </a:p>
          <a:p>
            <a:pPr marL="342900" lvl="0" indent="-342900" algn="l" rtl="0">
              <a:spcBef>
                <a:spcPts val="600"/>
              </a:spcBef>
              <a:spcAft>
                <a:spcPts val="0"/>
              </a:spcAft>
              <a:buClr>
                <a:schemeClr val="dk1"/>
              </a:buClr>
              <a:buSzPts val="1200"/>
              <a:buFont typeface="Noto Sans Symbols"/>
              <a:buChar char="▪"/>
            </a:pPr>
            <a:r>
              <a:rPr lang="es-MX" sz="1200"/>
              <a:t>Asegúrese de que su reclamación sea procesada y pagada. Si se deniega un artículo, llame a la consulta de su médico para asegurarse de que la reclamación se ha codificado correctamente. Si no es así, el consultorio médico puede volver a presentar la reclamación.</a:t>
            </a:r>
            <a:endParaRPr/>
          </a:p>
          <a:p>
            <a:pPr marL="342900" lvl="0" indent="-342900" algn="l" rtl="0">
              <a:spcBef>
                <a:spcPts val="600"/>
              </a:spcBef>
              <a:spcAft>
                <a:spcPts val="0"/>
              </a:spcAft>
              <a:buClr>
                <a:schemeClr val="dk1"/>
              </a:buClr>
              <a:buSzPts val="1200"/>
              <a:buFont typeface="Noto Sans Symbols"/>
              <a:buChar char="▪"/>
            </a:pPr>
            <a:r>
              <a:rPr lang="es-MX" sz="1200"/>
              <a:t>Si la reclamación es denegada, tiene derechos de apelación.  El plazo para apelar es de 120 días.</a:t>
            </a:r>
            <a:endParaRPr/>
          </a:p>
          <a:p>
            <a:pPr marL="0" lvl="0" indent="0" algn="l" rtl="0">
              <a:spcBef>
                <a:spcPts val="600"/>
              </a:spcBef>
              <a:spcAft>
                <a:spcPts val="0"/>
              </a:spcAft>
              <a:buClr>
                <a:schemeClr val="dk1"/>
              </a:buClr>
              <a:buSzPts val="1200"/>
              <a:buFont typeface="Noto Sans Symbols"/>
              <a:buNone/>
            </a:pPr>
            <a:endParaRPr/>
          </a:p>
        </p:txBody>
      </p:sp>
      <p:sp>
        <p:nvSpPr>
          <p:cNvPr id="1132" name="Google Shape;1132;p8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p8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1" name="Google Shape;1141;p8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Y el paso 3:  Informar de cualquier sospecha de fraude o abuso de Medicare.</a:t>
            </a:r>
            <a:endParaRPr/>
          </a:p>
          <a:p>
            <a:pPr marL="171450" lvl="0" indent="-171450" algn="l" rtl="0">
              <a:spcBef>
                <a:spcPts val="0"/>
              </a:spcBef>
              <a:spcAft>
                <a:spcPts val="0"/>
              </a:spcAft>
              <a:buClr>
                <a:schemeClr val="dk1"/>
              </a:buClr>
              <a:buSzPts val="1200"/>
              <a:buFont typeface="Arial"/>
              <a:buChar char="•"/>
            </a:pPr>
            <a:r>
              <a:rPr lang="es-MX"/>
              <a:t>Si observa algo que no le parece correcto en su factura, lo primero que debe hacer es llamar al proveedor para comentarle sus preocupaciones.</a:t>
            </a:r>
            <a:endParaRPr/>
          </a:p>
          <a:p>
            <a:pPr marL="171450" lvl="0" indent="-171450" algn="l" rtl="0">
              <a:spcBef>
                <a:spcPts val="0"/>
              </a:spcBef>
              <a:spcAft>
                <a:spcPts val="0"/>
              </a:spcAft>
              <a:buClr>
                <a:schemeClr val="dk1"/>
              </a:buClr>
              <a:buSzPts val="1200"/>
              <a:buFont typeface="Arial"/>
              <a:buChar char="•"/>
            </a:pPr>
            <a:r>
              <a:rPr lang="es-MX"/>
              <a:t>Asegúrese de reunir su documentación, como su diario personal de asistencia de salud, los extractos de facturación y su notificación de resumen de Medicare. </a:t>
            </a:r>
            <a:endParaRPr/>
          </a:p>
          <a:p>
            <a:pPr marL="171450" lvl="0" indent="-171450" algn="l" rtl="0">
              <a:spcBef>
                <a:spcPts val="0"/>
              </a:spcBef>
              <a:spcAft>
                <a:spcPts val="0"/>
              </a:spcAft>
              <a:buClr>
                <a:schemeClr val="dk1"/>
              </a:buClr>
              <a:buSzPts val="1200"/>
              <a:buFont typeface="Arial"/>
              <a:buChar char="•"/>
            </a:pPr>
            <a:r>
              <a:rPr lang="es-MX"/>
              <a:t>Y si el problema no se resuelve, póngase en contacto con la Patrulla de Personas Mayores de WI para obtener ayuda gratuita y confidencial</a:t>
            </a:r>
            <a:endParaRPr/>
          </a:p>
          <a:p>
            <a:pPr marL="628650" lvl="1" indent="-171450" algn="l" rtl="0">
              <a:spcBef>
                <a:spcPts val="0"/>
              </a:spcBef>
              <a:spcAft>
                <a:spcPts val="0"/>
              </a:spcAft>
              <a:buClr>
                <a:schemeClr val="dk1"/>
              </a:buClr>
              <a:buSzPts val="1200"/>
              <a:buFont typeface="Arial"/>
              <a:buChar char="•"/>
            </a:pPr>
            <a:r>
              <a:rPr lang="es-MX"/>
              <a:t>Llame gratis al 1-888-818-2611</a:t>
            </a:r>
            <a:endParaRPr/>
          </a:p>
        </p:txBody>
      </p:sp>
      <p:sp>
        <p:nvSpPr>
          <p:cNvPr id="1142" name="Google Shape;1142;p8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p8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1" name="Google Shape;1151;p8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Hemos cubierto mucha información durante esta serie de 6 partes, así que antes de terminar, vamos a hacer un rápido repaso de las opciones de cobertura que ha conocido.  Recuerde que hay dos maneras de obtener la cobertura de Medicare: Medicare original o un plan Medicare Advantage.</a:t>
            </a:r>
            <a:endParaRPr/>
          </a:p>
          <a:p>
            <a:pPr marL="0" lvl="0" indent="0" algn="l" rtl="0">
              <a:spcBef>
                <a:spcPts val="623"/>
              </a:spcBef>
              <a:spcAft>
                <a:spcPts val="0"/>
              </a:spcAft>
              <a:buNone/>
            </a:pPr>
            <a:endParaRPr/>
          </a:p>
          <a:p>
            <a:pPr marL="239276" lvl="0" indent="-239276" algn="l" rtl="0">
              <a:spcBef>
                <a:spcPts val="623"/>
              </a:spcBef>
              <a:spcAft>
                <a:spcPts val="0"/>
              </a:spcAft>
              <a:buClr>
                <a:schemeClr val="dk1"/>
              </a:buClr>
              <a:buSzPts val="1200"/>
              <a:buFont typeface="Noto Sans Symbols"/>
              <a:buChar char="▪"/>
            </a:pPr>
            <a:r>
              <a:rPr lang="es-MX" b="1"/>
              <a:t>El Medicare original </a:t>
            </a:r>
            <a:r>
              <a:rPr lang="es-MX"/>
              <a:t>incluye la Parte A y/o la Parte B. Y puede añadir cobertura adicional como :  </a:t>
            </a:r>
            <a:endParaRPr/>
          </a:p>
          <a:p>
            <a:pPr marL="696476" lvl="1" indent="-239276" algn="l" rtl="0">
              <a:spcBef>
                <a:spcPts val="623"/>
              </a:spcBef>
              <a:spcAft>
                <a:spcPts val="0"/>
              </a:spcAft>
              <a:buClr>
                <a:schemeClr val="dk1"/>
              </a:buClr>
              <a:buSzPts val="1200"/>
              <a:buFont typeface="Noto Sans Symbols"/>
              <a:buChar char="▪"/>
            </a:pPr>
            <a:r>
              <a:rPr lang="es-MX"/>
              <a:t>Una póliza Medigap para cubrir las carencias del Medicare Original.</a:t>
            </a:r>
            <a:endParaRPr/>
          </a:p>
          <a:p>
            <a:pPr marL="696476" lvl="1" indent="-239276" algn="l" rtl="0">
              <a:spcBef>
                <a:spcPts val="623"/>
              </a:spcBef>
              <a:spcAft>
                <a:spcPts val="0"/>
              </a:spcAft>
              <a:buClr>
                <a:schemeClr val="dk1"/>
              </a:buClr>
              <a:buSzPts val="1200"/>
              <a:buFont typeface="Noto Sans Symbols"/>
              <a:buChar char="▪"/>
            </a:pPr>
            <a:r>
              <a:rPr lang="es-MX"/>
              <a:t>También puede optar por comprar la cobertura de medicamentos recetados de Medicare (Parte D). (Y o SeniorCare.)</a:t>
            </a:r>
            <a:endParaRPr/>
          </a:p>
          <a:p>
            <a:pPr marL="239276" lvl="0" indent="-163076" algn="l" rtl="0">
              <a:spcBef>
                <a:spcPts val="623"/>
              </a:spcBef>
              <a:spcAft>
                <a:spcPts val="0"/>
              </a:spcAft>
              <a:buClr>
                <a:schemeClr val="dk1"/>
              </a:buClr>
              <a:buSzPts val="1200"/>
              <a:buFont typeface="Noto Sans Symbols"/>
              <a:buNone/>
            </a:pPr>
            <a:endParaRPr/>
          </a:p>
          <a:p>
            <a:pPr marL="239276" lvl="0" indent="-239276" algn="l" rtl="0">
              <a:spcBef>
                <a:spcPts val="623"/>
              </a:spcBef>
              <a:spcAft>
                <a:spcPts val="0"/>
              </a:spcAft>
              <a:buClr>
                <a:schemeClr val="dk1"/>
              </a:buClr>
              <a:buSzPts val="1200"/>
              <a:buFont typeface="Noto Sans Symbols"/>
              <a:buChar char="▪"/>
            </a:pPr>
            <a:r>
              <a:rPr lang="es-MX" b="1"/>
              <a:t>O puede optar por obtener su cobertura a través de un plan Medicare Advantage </a:t>
            </a:r>
            <a:r>
              <a:rPr lang="es-MX"/>
              <a:t> , que cubrirá los servicios y suministros de la Parte A y la Parte B y que suele incluir la cobertura de la Parte D.  Es posible que pueda añadir la cobertura de medicamentos a algunos tipos de planes Advantage si no está ya incluida. (Y de nuevo, recuerde la opción de SeniorCare)</a:t>
            </a:r>
            <a:endParaRPr/>
          </a:p>
          <a:p>
            <a:pPr marL="0" lvl="0" indent="0" algn="l" rtl="0">
              <a:spcBef>
                <a:spcPts val="623"/>
              </a:spcBef>
              <a:spcAft>
                <a:spcPts val="0"/>
              </a:spcAft>
              <a:buClr>
                <a:schemeClr val="dk1"/>
              </a:buClr>
              <a:buSzPts val="1200"/>
              <a:buFont typeface="Noto Sans Symbols"/>
              <a:buNone/>
            </a:pPr>
            <a:endParaRPr/>
          </a:p>
        </p:txBody>
      </p:sp>
      <p:sp>
        <p:nvSpPr>
          <p:cNvPr id="1152" name="Google Shape;1152;p8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b="1"/>
              <a:t>Esta es una muestra de la Tarjeta Medicare.</a:t>
            </a:r>
            <a:endParaRPr/>
          </a:p>
          <a:p>
            <a:pPr marL="0" lvl="0" indent="0" algn="l" rtl="0">
              <a:spcBef>
                <a:spcPts val="0"/>
              </a:spcBef>
              <a:spcAft>
                <a:spcPts val="0"/>
              </a:spcAft>
              <a:buNone/>
            </a:pPr>
            <a:r>
              <a:rPr lang="es-MX" b="1"/>
              <a:t>¡Cuide siempre su tarjeta!</a:t>
            </a:r>
            <a:endParaRPr/>
          </a:p>
          <a:p>
            <a:pPr marL="0" lvl="0" indent="0" algn="l" rtl="0">
              <a:spcBef>
                <a:spcPts val="0"/>
              </a:spcBef>
              <a:spcAft>
                <a:spcPts val="0"/>
              </a:spcAft>
              <a:buNone/>
            </a:pPr>
            <a:endParaRPr b="1"/>
          </a:p>
          <a:p>
            <a:pPr marL="0" lvl="0" indent="0" algn="l" rtl="0">
              <a:spcBef>
                <a:spcPts val="0"/>
              </a:spcBef>
              <a:spcAft>
                <a:spcPts val="0"/>
              </a:spcAft>
              <a:buNone/>
            </a:pPr>
            <a:r>
              <a:rPr lang="es-MX"/>
              <a:t>El uso de su Tarjeta Medicare variará dependiendo del tipo de cobertura de Medicare que escoja.  Si escoge Medicare Original, usará la Tarjeta Medicare con rojo, blanco y azul cuando reciba atención médica.</a:t>
            </a:r>
            <a:endParaRPr/>
          </a:p>
          <a:p>
            <a:pPr marL="0" lvl="0" indent="0" algn="l" rtl="0">
              <a:spcBef>
                <a:spcPts val="0"/>
              </a:spcBef>
              <a:spcAft>
                <a:spcPts val="0"/>
              </a:spcAft>
              <a:buNone/>
            </a:pPr>
            <a:endParaRPr/>
          </a:p>
          <a:p>
            <a:pPr marL="0" lvl="0" indent="0" algn="l" rtl="0">
              <a:spcBef>
                <a:spcPts val="0"/>
              </a:spcBef>
              <a:spcAft>
                <a:spcPts val="0"/>
              </a:spcAft>
              <a:buNone/>
            </a:pPr>
            <a:r>
              <a:rPr lang="es-MX"/>
              <a:t>Su tarjeta también indica en qué partes de Medicare está inscrito y la fecha en que entraron en vigor. </a:t>
            </a:r>
            <a:endParaRPr/>
          </a:p>
          <a:p>
            <a:pPr marL="0" lvl="0" indent="0" algn="l" rtl="0">
              <a:spcBef>
                <a:spcPts val="0"/>
              </a:spcBef>
              <a:spcAft>
                <a:spcPts val="0"/>
              </a:spcAft>
              <a:buNone/>
            </a:pPr>
            <a:endParaRPr/>
          </a:p>
          <a:p>
            <a:pPr marL="0" lvl="0" indent="0" algn="l" rtl="0">
              <a:spcBef>
                <a:spcPts val="0"/>
              </a:spcBef>
              <a:spcAft>
                <a:spcPts val="0"/>
              </a:spcAft>
              <a:buNone/>
            </a:pPr>
            <a:r>
              <a:rPr lang="es-MX" i="1"/>
              <a:t>(Medicare Parte A y Parte B son las </a:t>
            </a:r>
            <a:r>
              <a:rPr lang="es-MX" i="1" u="sng"/>
              <a:t>únicas</a:t>
            </a:r>
            <a:r>
              <a:rPr lang="es-MX" i="1"/>
              <a:t> que aparecerán en esta tarjeta.  Medicare Parte C o Parte D se ofrecen a través de compañías privadas).</a:t>
            </a:r>
            <a:endParaRPr/>
          </a:p>
          <a:p>
            <a:pPr marL="0" lvl="0" indent="0" algn="l" rtl="0">
              <a:spcBef>
                <a:spcPts val="0"/>
              </a:spcBef>
              <a:spcAft>
                <a:spcPts val="0"/>
              </a:spcAft>
              <a:buNone/>
            </a:pPr>
            <a:endParaRPr/>
          </a:p>
        </p:txBody>
      </p:sp>
      <p:sp>
        <p:nvSpPr>
          <p:cNvPr id="174" name="Google Shape;174;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p9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6" name="Google Shape;1176;p9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Esto concluye la Parte 1 de la Bienvenida al programa Medicare. Espero que esta información haya sido útil. La siguiente sección de esta serie discutirá los conceptos básicos de Medicare, incluidas las Partes A y B de Medicare.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s-MX"/>
              <a:t>Esta presentación fue presentada por el Programa Estatal de Asistencia de Seguros Médicos de Wisconsin o SHIP, un servicio público local que brinda ayuda gratuita e imparcial a las personas con Medicare. Si tiene preguntas sobre Medicare, llame a una de nuestras líneas de ayuda gratuitas o comuníquese con un consejero local de SHIP Medicare hoy mismo. ¡No tiene por qué pasar por esto usted solo! </a:t>
            </a:r>
            <a:endParaRPr/>
          </a:p>
        </p:txBody>
      </p:sp>
      <p:sp>
        <p:nvSpPr>
          <p:cNvPr id="1177" name="Google Shape;1177;p9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90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0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0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9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9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9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9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9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0"/>
          <p:cNvSpPr>
            <a:spLocks noGrp="1"/>
          </p:cNvSpPr>
          <p:nvPr>
            <p:ph type="pic" idx="2"/>
          </p:nvPr>
        </p:nvSpPr>
        <p:spPr>
          <a:xfrm>
            <a:off x="5183188" y="987425"/>
            <a:ext cx="6172200" cy="4873625"/>
          </a:xfrm>
          <a:prstGeom prst="rect">
            <a:avLst/>
          </a:prstGeom>
          <a:noFill/>
          <a:ln>
            <a:noFill/>
          </a:ln>
        </p:spPr>
      </p:sp>
      <p:sp>
        <p:nvSpPr>
          <p:cNvPr id="68" name="Google Shape;68;p10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comments" Target="../comments/commen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medicare.gov/basics/costs/medicare-cos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medicare.gov/basics/costs/medicare-cost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oci.wi.gov/Pages/Consumers/PI-002.asp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hyperlink" Target="http://www.medicare.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sa.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medicare.gov/" TargetMode="External"/><Relationship Id="rId4" Type="http://schemas.openxmlformats.org/officeDocument/2006/relationships/hyperlink" Target="https://secure.ssa.gov/ICON/main.jsp#officeResult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g"/></Relationships>
</file>

<file path=ppt/slides/_rels/slide5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hyperlink" Target="http://www.medicare.gov/"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hyperlink" Target="https://www.medicare.gov/basics/costs/medicare-cost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www.dhs.wisconsin.gov/seniorcare"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7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hyperlink" Target="https://www.dhs.wisconsin.gov/benefit-specialists/medicare-counseling.htm"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ampK51LzZAhWByoMKHbIcAyUQjRx6BAgAEAY&amp;url=http://clipart-library.com/check-mark-symbol.html&amp;psig=AOvVaw0pqkyRWRr5sC-RGH6gIM_a&amp;ust=151949669124474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hyperlink" Target="https://www.ssa.gov/agency/contact/" TargetMode="External"/><Relationship Id="rId4" Type="http://schemas.openxmlformats.org/officeDocument/2006/relationships/image" Target="../media/image4.jpg"/></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3.xml.rels><?xml version="1.0" encoding="UTF-8" standalone="yes"?>
<Relationships xmlns="http://schemas.openxmlformats.org/package/2006/relationships"><Relationship Id="rId8" Type="http://schemas.openxmlformats.org/officeDocument/2006/relationships/hyperlink" Target="http://www.dhs.wisconsin.gov/seniorcare" TargetMode="External"/><Relationship Id="rId3" Type="http://schemas.openxmlformats.org/officeDocument/2006/relationships/hyperlink" Target="https://www.dhs.wisconsin.gov/library/p-10062.htm" TargetMode="External"/><Relationship Id="rId7" Type="http://schemas.openxmlformats.org/officeDocument/2006/relationships/hyperlink" Target="https://www.ssa.gov/benefits/medicare/prescriptionhelp.html"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6" Type="http://schemas.openxmlformats.org/officeDocument/2006/relationships/hyperlink" Target="https://www.dhs.wisconsin.gov/benefit-specialists/index.htm" TargetMode="External"/><Relationship Id="rId5" Type="http://schemas.openxmlformats.org/officeDocument/2006/relationships/hyperlink" Target="https://www.dhs.wisconsin.gov/forwardhealth/imagency/index.htm" TargetMode="External"/><Relationship Id="rId4" Type="http://schemas.openxmlformats.org/officeDocument/2006/relationships/hyperlink" Target="https://access.wisconsin.gov/access/"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hyperlink" Target="http://www.mymedicare.gov/"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0.xml"/><Relationship Id="rId1" Type="http://schemas.openxmlformats.org/officeDocument/2006/relationships/slideLayout" Target="../slideLayouts/slideLayout3.xml"/><Relationship Id="rId4" Type="http://schemas.openxmlformats.org/officeDocument/2006/relationships/hyperlink" Target="https://dhs.wi.gov/medicare-hel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3999" y="850866"/>
            <a:ext cx="9144000" cy="1581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6000"/>
              <a:buFont typeface="Arial"/>
              <a:buNone/>
            </a:pPr>
            <a:r>
              <a:rPr lang="es-MX"/>
              <a:t>Bienvenido a Medicare</a:t>
            </a:r>
            <a:endParaRPr/>
          </a:p>
        </p:txBody>
      </p:sp>
      <p:sp>
        <p:nvSpPr>
          <p:cNvPr id="90" name="Google Shape;90;p1"/>
          <p:cNvSpPr txBox="1">
            <a:spLocks noGrp="1"/>
          </p:cNvSpPr>
          <p:nvPr>
            <p:ph type="subTitle" idx="1"/>
          </p:nvPr>
        </p:nvSpPr>
        <p:spPr>
          <a:xfrm>
            <a:off x="2327315" y="2594502"/>
            <a:ext cx="7537369" cy="9965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800"/>
              <a:buNone/>
            </a:pPr>
            <a:r>
              <a:rPr lang="es-MX" sz="2800">
                <a:solidFill>
                  <a:srgbClr val="FF0000"/>
                </a:solidFill>
              </a:rPr>
              <a:t> </a:t>
            </a:r>
            <a:r>
              <a:rPr lang="es-MX" sz="3200"/>
              <a:t>Una serie educativa para personas con Medicare en Wisconsin</a:t>
            </a:r>
            <a:endParaRPr/>
          </a:p>
          <a:p>
            <a:pPr marL="0" lvl="0" indent="0" algn="ctr" rtl="0">
              <a:lnSpc>
                <a:spcPct val="90000"/>
              </a:lnSpc>
              <a:spcBef>
                <a:spcPts val="1000"/>
              </a:spcBef>
              <a:spcAft>
                <a:spcPts val="0"/>
              </a:spcAft>
              <a:buClr>
                <a:schemeClr val="dk1"/>
              </a:buClr>
              <a:buSzPts val="2800"/>
              <a:buNone/>
            </a:pPr>
            <a:endParaRPr sz="2800"/>
          </a:p>
        </p:txBody>
      </p:sp>
      <p:sp>
        <p:nvSpPr>
          <p:cNvPr id="91" name="Google Shape;91;p1"/>
          <p:cNvSpPr txBox="1"/>
          <p:nvPr/>
        </p:nvSpPr>
        <p:spPr>
          <a:xfrm>
            <a:off x="0" y="0"/>
            <a:ext cx="12192000" cy="1122363"/>
          </a:xfrm>
          <a:prstGeom prst="rect">
            <a:avLst/>
          </a:prstGeom>
          <a:solidFill>
            <a:srgbClr val="1E4E7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p:cNvSpPr txBox="1"/>
          <p:nvPr/>
        </p:nvSpPr>
        <p:spPr>
          <a:xfrm>
            <a:off x="0" y="6240004"/>
            <a:ext cx="12192000" cy="369332"/>
          </a:xfrm>
          <a:prstGeom prst="rect">
            <a:avLst/>
          </a:prstGeom>
          <a:solidFill>
            <a:srgbClr val="1F386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
          <p:cNvSpPr txBox="1"/>
          <p:nvPr/>
        </p:nvSpPr>
        <p:spPr>
          <a:xfrm>
            <a:off x="0" y="6536809"/>
            <a:ext cx="12192000" cy="369332"/>
          </a:xfrm>
          <a:prstGeom prst="rect">
            <a:avLst/>
          </a:prstGeom>
          <a:solidFill>
            <a:srgbClr val="00817E"/>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pic>
        <p:nvPicPr>
          <p:cNvPr id="94" name="Google Shape;94;p1"/>
          <p:cNvPicPr preferRelativeResize="0"/>
          <p:nvPr/>
        </p:nvPicPr>
        <p:blipFill rotWithShape="1">
          <a:blip r:embed="rId3">
            <a:alphaModFix/>
          </a:blip>
          <a:srcRect/>
          <a:stretch/>
        </p:blipFill>
        <p:spPr>
          <a:xfrm>
            <a:off x="3977763" y="4250264"/>
            <a:ext cx="4236472" cy="13305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p:nvPr/>
        </p:nvSpPr>
        <p:spPr>
          <a:xfrm>
            <a:off x="947531" y="1947149"/>
            <a:ext cx="10663222" cy="32778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a:solidFill>
                  <a:schemeClr val="dk1"/>
                </a:solidFill>
                <a:latin typeface="Calibri"/>
                <a:ea typeface="Calibri"/>
                <a:cs typeface="Calibri"/>
                <a:sym typeface="Calibri"/>
              </a:rPr>
              <a:t>Para obtener </a:t>
            </a:r>
            <a:r>
              <a:rPr lang="es-MX" sz="3200" b="1">
                <a:solidFill>
                  <a:schemeClr val="dk1"/>
                </a:solidFill>
                <a:latin typeface="Calibri"/>
                <a:ea typeface="Calibri"/>
                <a:cs typeface="Calibri"/>
                <a:sym typeface="Calibri"/>
              </a:rPr>
              <a:t>ayuda gratuita e imparcial con Medicare</a:t>
            </a:r>
            <a:r>
              <a:rPr lang="es-MX" sz="3200">
                <a:solidFill>
                  <a:schemeClr val="dk1"/>
                </a:solidFill>
                <a:latin typeface="Calibri"/>
                <a:ea typeface="Calibri"/>
                <a:cs typeface="Calibri"/>
                <a:sym typeface="Calibri"/>
              </a:rPr>
              <a:t>, comuníquese con el Programa de Asistencia de Seguro de Salud del Estado de Wisconsin:</a:t>
            </a:r>
            <a:endParaRPr/>
          </a:p>
          <a:p>
            <a:pPr marL="457200" marR="0" lvl="0" indent="-457200" algn="l" rtl="0">
              <a:spcBef>
                <a:spcPts val="12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Llame a la línea de ayuda de Medigap al 1-800-242-1060.</a:t>
            </a:r>
            <a:endParaRPr/>
          </a:p>
          <a:p>
            <a:pPr marL="457200" marR="0" lvl="0" indent="-457200" algn="l" rtl="0">
              <a:spcBef>
                <a:spcPts val="6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Visite el sitio web del Departamento de Servicios de Salud de Wisconsin en </a:t>
            </a:r>
            <a:r>
              <a:rPr lang="es-MX" sz="3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dhs.wi.gov/medicare-help</a:t>
            </a:r>
            <a:r>
              <a:rPr lang="es-MX"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186" name="Google Shape;18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10</a:t>
            </a:fld>
            <a:endParaRPr/>
          </a:p>
        </p:txBody>
      </p:sp>
      <p:sp>
        <p:nvSpPr>
          <p:cNvPr id="187" name="Google Shape;187;p10"/>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local para personas con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188" name="Google Shape;188;p10"/>
          <p:cNvPicPr preferRelativeResize="0"/>
          <p:nvPr/>
        </p:nvPicPr>
        <p:blipFill rotWithShape="1">
          <a:blip r:embed="rId4">
            <a:alphaModFix/>
          </a:blip>
          <a:srcRect/>
          <a:stretch/>
        </p:blipFill>
        <p:spPr>
          <a:xfrm>
            <a:off x="308784" y="5879457"/>
            <a:ext cx="2328804" cy="7314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ctrTitle"/>
          </p:nvPr>
        </p:nvSpPr>
        <p:spPr>
          <a:xfrm>
            <a:off x="1523999" y="850866"/>
            <a:ext cx="9144000" cy="1581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6000"/>
              <a:buFont typeface="Arial"/>
              <a:buNone/>
            </a:pPr>
            <a:r>
              <a:rPr lang="es-MX"/>
              <a:t>Bienvenido a Medicare</a:t>
            </a:r>
            <a:endParaRPr/>
          </a:p>
        </p:txBody>
      </p:sp>
      <p:sp>
        <p:nvSpPr>
          <p:cNvPr id="195" name="Google Shape;195;p11"/>
          <p:cNvSpPr txBox="1">
            <a:spLocks noGrp="1"/>
          </p:cNvSpPr>
          <p:nvPr>
            <p:ph type="subTitle" idx="1"/>
          </p:nvPr>
        </p:nvSpPr>
        <p:spPr>
          <a:xfrm>
            <a:off x="2327315" y="2594502"/>
            <a:ext cx="7537369" cy="9965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800"/>
              <a:buNone/>
            </a:pPr>
            <a:r>
              <a:rPr lang="es-MX" sz="2800">
                <a:solidFill>
                  <a:srgbClr val="FF0000"/>
                </a:solidFill>
              </a:rPr>
              <a:t> </a:t>
            </a:r>
            <a:r>
              <a:rPr lang="es-MX" sz="3200"/>
              <a:t>Una serie educativa para personas con Medicare en Wisconsin</a:t>
            </a:r>
            <a:endParaRPr/>
          </a:p>
          <a:p>
            <a:pPr marL="0" lvl="0" indent="0" algn="ctr" rtl="0">
              <a:lnSpc>
                <a:spcPct val="90000"/>
              </a:lnSpc>
              <a:spcBef>
                <a:spcPts val="1000"/>
              </a:spcBef>
              <a:spcAft>
                <a:spcPts val="0"/>
              </a:spcAft>
              <a:buClr>
                <a:schemeClr val="dk1"/>
              </a:buClr>
              <a:buSzPts val="2800"/>
              <a:buNone/>
            </a:pPr>
            <a:endParaRPr sz="2800"/>
          </a:p>
        </p:txBody>
      </p:sp>
      <p:sp>
        <p:nvSpPr>
          <p:cNvPr id="196" name="Google Shape;196;p11"/>
          <p:cNvSpPr txBox="1"/>
          <p:nvPr/>
        </p:nvSpPr>
        <p:spPr>
          <a:xfrm>
            <a:off x="0" y="0"/>
            <a:ext cx="12192000" cy="1122363"/>
          </a:xfrm>
          <a:prstGeom prst="rect">
            <a:avLst/>
          </a:prstGeom>
          <a:solidFill>
            <a:srgbClr val="1E4E7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11"/>
          <p:cNvSpPr txBox="1"/>
          <p:nvPr/>
        </p:nvSpPr>
        <p:spPr>
          <a:xfrm>
            <a:off x="0" y="6240004"/>
            <a:ext cx="12192000" cy="369332"/>
          </a:xfrm>
          <a:prstGeom prst="rect">
            <a:avLst/>
          </a:prstGeom>
          <a:solidFill>
            <a:srgbClr val="1F386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1"/>
          <p:cNvSpPr txBox="1"/>
          <p:nvPr/>
        </p:nvSpPr>
        <p:spPr>
          <a:xfrm>
            <a:off x="0" y="6536809"/>
            <a:ext cx="12192000" cy="369332"/>
          </a:xfrm>
          <a:prstGeom prst="rect">
            <a:avLst/>
          </a:prstGeom>
          <a:solidFill>
            <a:srgbClr val="00817E"/>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pic>
        <p:nvPicPr>
          <p:cNvPr id="199" name="Google Shape;199;p11"/>
          <p:cNvPicPr preferRelativeResize="0"/>
          <p:nvPr/>
        </p:nvPicPr>
        <p:blipFill rotWithShape="1">
          <a:blip r:embed="rId3">
            <a:alphaModFix/>
          </a:blip>
          <a:srcRect/>
          <a:stretch/>
        </p:blipFill>
        <p:spPr>
          <a:xfrm>
            <a:off x="3977763" y="4250264"/>
            <a:ext cx="4236472" cy="13305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MX"/>
              <a:t>Descargo de responsabilidad sobre la financiación de subvenciones</a:t>
            </a:r>
            <a:endParaRPr/>
          </a:p>
        </p:txBody>
      </p:sp>
      <p:sp>
        <p:nvSpPr>
          <p:cNvPr id="206" name="Google Shape;206;p12"/>
          <p:cNvSpPr>
            <a:spLocks noGrp="1"/>
          </p:cNvSpPr>
          <p:nvPr>
            <p:ph type="body" idx="1"/>
          </p:nvPr>
        </p:nvSpPr>
        <p:spPr>
          <a:xfrm>
            <a:off x="1952403" y="2345439"/>
            <a:ext cx="8287193" cy="3356159"/>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just" rtl="0">
              <a:lnSpc>
                <a:spcPct val="80000"/>
              </a:lnSpc>
              <a:spcBef>
                <a:spcPts val="0"/>
              </a:spcBef>
              <a:spcAft>
                <a:spcPts val="0"/>
              </a:spcAft>
              <a:buClr>
                <a:schemeClr val="lt1"/>
              </a:buClr>
              <a:buSzPts val="2220"/>
              <a:buNone/>
            </a:pPr>
            <a:r>
              <a:rPr lang="es-MX" sz="2220">
                <a:solidFill>
                  <a:schemeClr val="lt1"/>
                </a:solidFill>
                <a:latin typeface="Calibri"/>
                <a:ea typeface="Calibri"/>
                <a:cs typeface="Calibri"/>
                <a:sym typeface="Calibri"/>
              </a:rPr>
              <a:t>Este proyecto fue apoyado por el Departamento de Servicios de Salud de Wisconsin con asistencia financiera, en su totalidad o en parte, por la subvención número 90SAPG0091, de la Administración de los Estados Unidos para la Vida Comunitaria, Departamento de Salud y Servicios Humanos, Washington, D.C. 20201. Se alienta a los beneficiarios de proyectos patrocinados por el Gobierno a que expresen libremente sus conclusiones. Por lo tanto, los puntos de vista u opiniones no representan necesariamente la política oficial de ACL.</a:t>
            </a:r>
            <a:endParaRPr/>
          </a:p>
        </p:txBody>
      </p:sp>
      <p:sp>
        <p:nvSpPr>
          <p:cNvPr id="207" name="Google Shape;20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p:nvPr/>
        </p:nvSpPr>
        <p:spPr>
          <a:xfrm>
            <a:off x="1463751" y="2306972"/>
            <a:ext cx="7175010" cy="365125"/>
          </a:xfrm>
          <a:prstGeom prst="rect">
            <a:avLst/>
          </a:prstGeom>
          <a:solidFill>
            <a:srgbClr val="FFF2CC"/>
          </a:solidFill>
          <a:ln w="381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Esquema de la presentación</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15" name="Google Shape;215;p13"/>
          <p:cNvSpPr txBox="1"/>
          <p:nvPr/>
        </p:nvSpPr>
        <p:spPr>
          <a:xfrm>
            <a:off x="1463751" y="1766116"/>
            <a:ext cx="7285806" cy="4709111"/>
          </a:xfrm>
          <a:prstGeom prst="rect">
            <a:avLst/>
          </a:prstGeom>
          <a:noFill/>
          <a:ln>
            <a:noFill/>
          </a:ln>
        </p:spPr>
        <p:txBody>
          <a:bodyPr spcFirstLastPara="1" wrap="square" lIns="91425" tIns="45700" rIns="91425" bIns="45700" anchor="t" anchorCtr="0">
            <a:normAutofit fontScale="92500" lnSpcReduction="10000"/>
          </a:bodyPr>
          <a:lstStyle/>
          <a:p>
            <a:pPr marL="1066800" marR="0" lvl="0" indent="-1066800" algn="l" rtl="0">
              <a:lnSpc>
                <a:spcPct val="90000"/>
              </a:lnSpc>
              <a:spcBef>
                <a:spcPts val="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1: Inscripción en Medicare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2: </a:t>
            </a:r>
            <a:r>
              <a:rPr lang="es-MX" sz="2600">
                <a:solidFill>
                  <a:schemeClr val="dk1"/>
                </a:solidFill>
                <a:latin typeface="Calibri"/>
                <a:ea typeface="Calibri"/>
                <a:cs typeface="Calibri"/>
                <a:sym typeface="Calibri"/>
              </a:rPr>
              <a:t>Conceptos básicos de Medicare; Parte A; Parte B</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3: </a:t>
            </a:r>
            <a:r>
              <a:rPr lang="es-MX" sz="2600">
                <a:solidFill>
                  <a:schemeClr val="dk1"/>
                </a:solidFill>
                <a:latin typeface="Calibri"/>
                <a:ea typeface="Calibri"/>
                <a:cs typeface="Calibri"/>
                <a:sym typeface="Calibri"/>
              </a:rPr>
              <a:t>Sus opciones de cobertura; Medicare Original; Seguro Medigap</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4: </a:t>
            </a:r>
            <a:r>
              <a:rPr lang="es-MX" sz="2600">
                <a:solidFill>
                  <a:schemeClr val="dk1"/>
                </a:solidFill>
                <a:latin typeface="Calibri"/>
                <a:ea typeface="Calibri"/>
                <a:cs typeface="Calibri"/>
                <a:sym typeface="Calibri"/>
              </a:rPr>
              <a:t>Planes Medicare Advantage (Parte C); </a:t>
            </a:r>
            <a:br>
              <a:rPr lang="es-MX" sz="2600">
                <a:solidFill>
                  <a:schemeClr val="dk1"/>
                </a:solidFill>
                <a:latin typeface="Calibri"/>
                <a:ea typeface="Calibri"/>
                <a:cs typeface="Calibri"/>
                <a:sym typeface="Calibri"/>
              </a:rPr>
            </a:br>
            <a:r>
              <a:rPr lang="es-MX" sz="2600">
                <a:solidFill>
                  <a:schemeClr val="dk1"/>
                </a:solidFill>
                <a:latin typeface="Calibri"/>
                <a:ea typeface="Calibri"/>
                <a:cs typeface="Calibri"/>
                <a:sym typeface="Calibri"/>
              </a:rPr>
              <a:t>Otros tipos de cobertura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5: </a:t>
            </a:r>
            <a:r>
              <a:rPr lang="es-MX" sz="2600">
                <a:solidFill>
                  <a:schemeClr val="dk1"/>
                </a:solidFill>
                <a:latin typeface="Calibri"/>
                <a:ea typeface="Calibri"/>
                <a:cs typeface="Calibri"/>
                <a:sym typeface="Calibri"/>
              </a:rPr>
              <a:t>Medicare Parte D; SeniorCare; Período de Inscripción Abierta Anual</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6:  </a:t>
            </a:r>
            <a:r>
              <a:rPr lang="es-MX" sz="2600">
                <a:solidFill>
                  <a:schemeClr val="dk1"/>
                </a:solidFill>
                <a:latin typeface="Calibri"/>
                <a:ea typeface="Calibri"/>
                <a:cs typeface="Calibri"/>
                <a:sym typeface="Calibri"/>
              </a:rPr>
              <a:t>Ayuda a las personas con ingresos limitados; Protéjase y evite el fraude; Revista y recursos</a:t>
            </a:r>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sp>
        <p:nvSpPr>
          <p:cNvPr id="216" name="Google Shape;216;p13"/>
          <p:cNvSpPr txBox="1"/>
          <p:nvPr/>
        </p:nvSpPr>
        <p:spPr>
          <a:xfrm>
            <a:off x="8939606" y="5196755"/>
            <a:ext cx="2743200" cy="877163"/>
          </a:xfrm>
          <a:prstGeom prst="rect">
            <a:avLst/>
          </a:prstGeom>
          <a:solidFill>
            <a:srgbClr val="D8E2F3"/>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700">
                <a:solidFill>
                  <a:schemeClr val="dk1"/>
                </a:solidFill>
                <a:latin typeface="Calibri"/>
                <a:ea typeface="Calibri"/>
                <a:cs typeface="Calibri"/>
                <a:sym typeface="Calibri"/>
              </a:rPr>
              <a:t>Encuentre información más detallada en su </a:t>
            </a:r>
            <a:r>
              <a:rPr lang="es-MX" sz="17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Manual de Medicare y usted</a:t>
            </a:r>
            <a:r>
              <a:rPr lang="es-MX" sz="1700">
                <a:solidFill>
                  <a:schemeClr val="dk1"/>
                </a:solidFill>
                <a:latin typeface="Calibri"/>
                <a:ea typeface="Calibri"/>
                <a:cs typeface="Calibri"/>
                <a:sym typeface="Calibri"/>
              </a:rPr>
              <a:t>.</a:t>
            </a:r>
            <a:endParaRPr/>
          </a:p>
        </p:txBody>
      </p:sp>
      <p:sp>
        <p:nvSpPr>
          <p:cNvPr id="217" name="Google Shape;21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13</a:t>
            </a:fld>
            <a:endParaRPr/>
          </a:p>
        </p:txBody>
      </p:sp>
      <p:pic>
        <p:nvPicPr>
          <p:cNvPr id="218" name="Google Shape;218;p13"/>
          <p:cNvPicPr preferRelativeResize="0"/>
          <p:nvPr/>
        </p:nvPicPr>
        <p:blipFill rotWithShape="1">
          <a:blip r:embed="rId4">
            <a:alphaModFix/>
          </a:blip>
          <a:srcRect/>
          <a:stretch/>
        </p:blipFill>
        <p:spPr>
          <a:xfrm>
            <a:off x="8886836" y="1390428"/>
            <a:ext cx="2848740" cy="3712908"/>
          </a:xfrm>
          <a:prstGeom prst="rect">
            <a:avLst/>
          </a:prstGeom>
          <a:noFill/>
          <a:ln w="1905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ftr" idx="11"/>
          </p:nvPr>
        </p:nvSpPr>
        <p:spPr>
          <a:xfrm>
            <a:off x="4038600" y="6356350"/>
            <a:ext cx="488211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Enero de 2022            Bienvenidos a la Presentación de Medicare</a:t>
            </a:r>
            <a:endParaRPr/>
          </a:p>
        </p:txBody>
      </p:sp>
      <p:sp>
        <p:nvSpPr>
          <p:cNvPr id="225" name="Google Shape;22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14</a:t>
            </a:fld>
            <a:endParaRPr/>
          </a:p>
        </p:txBody>
      </p:sp>
      <p:sp>
        <p:nvSpPr>
          <p:cNvPr id="226" name="Google Shape;226;p1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endParaRPr sz="4000">
              <a:solidFill>
                <a:schemeClr val="lt1"/>
              </a:solidFill>
              <a:latin typeface="Arial"/>
              <a:ea typeface="Arial"/>
              <a:cs typeface="Arial"/>
              <a:sym typeface="Arial"/>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27" name="Google Shape;227;p14"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p:nvPr/>
        </p:nvSpPr>
        <p:spPr>
          <a:xfrm>
            <a:off x="838200" y="1688070"/>
            <a:ext cx="8809383" cy="524450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5400"/>
              <a:buFont typeface="Arial"/>
              <a:buNone/>
            </a:pPr>
            <a:r>
              <a:rPr lang="es-MX" sz="5400" b="1">
                <a:solidFill>
                  <a:schemeClr val="dk1"/>
                </a:solidFill>
                <a:latin typeface="Calibri"/>
                <a:ea typeface="Calibri"/>
                <a:cs typeface="Calibri"/>
                <a:sym typeface="Calibri"/>
              </a:rPr>
              <a:t>Parte 2</a:t>
            </a:r>
            <a:endParaRPr/>
          </a:p>
          <a:p>
            <a:pPr marL="0" marR="0" lvl="0" indent="0" algn="l" rtl="0">
              <a:lnSpc>
                <a:spcPct val="90000"/>
              </a:lnSpc>
              <a:spcBef>
                <a:spcPts val="2200"/>
              </a:spcBef>
              <a:spcAft>
                <a:spcPts val="0"/>
              </a:spcAft>
              <a:buClr>
                <a:schemeClr val="dk1"/>
              </a:buClr>
              <a:buSzPts val="3600"/>
              <a:buFont typeface="Arial"/>
              <a:buNone/>
            </a:pPr>
            <a:r>
              <a:rPr lang="es-MX" sz="3600">
                <a:solidFill>
                  <a:schemeClr val="dk1"/>
                </a:solidFill>
                <a:latin typeface="Calibri"/>
                <a:ea typeface="Calibri"/>
                <a:cs typeface="Calibri"/>
                <a:sym typeface="Calibri"/>
              </a:rPr>
              <a:t>Cuestiones básicas</a:t>
            </a:r>
            <a:endParaRPr/>
          </a:p>
          <a:p>
            <a:pPr marL="0" marR="0" lvl="0" indent="0" algn="l" rtl="0">
              <a:lnSpc>
                <a:spcPct val="90000"/>
              </a:lnSpc>
              <a:spcBef>
                <a:spcPts val="1000"/>
              </a:spcBef>
              <a:spcAft>
                <a:spcPts val="0"/>
              </a:spcAft>
              <a:buClr>
                <a:schemeClr val="dk1"/>
              </a:buClr>
              <a:buSzPts val="3600"/>
              <a:buFont typeface="Arial"/>
              <a:buNone/>
            </a:pPr>
            <a:r>
              <a:rPr lang="es-MX" sz="3600">
                <a:solidFill>
                  <a:schemeClr val="dk1"/>
                </a:solidFill>
                <a:latin typeface="Calibri"/>
                <a:ea typeface="Calibri"/>
                <a:cs typeface="Calibri"/>
                <a:sym typeface="Calibri"/>
              </a:rPr>
              <a:t> de Medicare</a:t>
            </a:r>
            <a:endParaRPr/>
          </a:p>
          <a:p>
            <a:pPr marL="685800" marR="0" lvl="1" indent="-76200" algn="l" rtl="0">
              <a:lnSpc>
                <a:spcPct val="90000"/>
              </a:lnSpc>
              <a:spcBef>
                <a:spcPts val="170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p:txBody>
      </p:sp>
      <p:pic>
        <p:nvPicPr>
          <p:cNvPr id="228" name="Google Shape;228;p14"/>
          <p:cNvPicPr preferRelativeResize="0"/>
          <p:nvPr/>
        </p:nvPicPr>
        <p:blipFill rotWithShape="1">
          <a:blip r:embed="rId3">
            <a:alphaModFix/>
          </a:blip>
          <a:srcRect l="5174" t="22669"/>
          <a:stretch/>
        </p:blipFill>
        <p:spPr>
          <a:xfrm>
            <a:off x="4532244" y="1490457"/>
            <a:ext cx="7659756" cy="4160701"/>
          </a:xfrm>
          <a:prstGeom prst="rect">
            <a:avLst/>
          </a:prstGeom>
          <a:noFill/>
          <a:ln>
            <a:noFill/>
          </a:ln>
        </p:spPr>
      </p:pic>
      <p:pic>
        <p:nvPicPr>
          <p:cNvPr id="229" name="Google Shape;229;p14"/>
          <p:cNvPicPr preferRelativeResize="0"/>
          <p:nvPr/>
        </p:nvPicPr>
        <p:blipFill rotWithShape="1">
          <a:blip r:embed="rId4">
            <a:alphaModFix/>
          </a:blip>
          <a:srcRect/>
          <a:stretch/>
        </p:blipFill>
        <p:spPr>
          <a:xfrm>
            <a:off x="11552238" y="6218238"/>
            <a:ext cx="487362" cy="487362"/>
          </a:xfrm>
          <a:prstGeom prst="rect">
            <a:avLst/>
          </a:prstGeom>
          <a:noFill/>
          <a:ln>
            <a:noFill/>
          </a:ln>
        </p:spPr>
      </p:pic>
      <p:pic>
        <p:nvPicPr>
          <p:cNvPr id="230" name="Google Shape;230;p14"/>
          <p:cNvPicPr preferRelativeResize="0"/>
          <p:nvPr/>
        </p:nvPicPr>
        <p:blipFill rotWithShape="1">
          <a:blip r:embed="rId5">
            <a:alphaModFix/>
          </a:blip>
          <a:srcRect/>
          <a:stretch/>
        </p:blipFill>
        <p:spPr>
          <a:xfrm>
            <a:off x="271070" y="5522772"/>
            <a:ext cx="2855189" cy="8967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Conceptos básicos sobre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aphicFrame>
        <p:nvGraphicFramePr>
          <p:cNvPr id="237" name="Google Shape;237;p15"/>
          <p:cNvGraphicFramePr/>
          <p:nvPr/>
        </p:nvGraphicFramePr>
        <p:xfrm>
          <a:off x="2133600" y="1257037"/>
          <a:ext cx="3000000" cy="3000000"/>
        </p:xfrm>
        <a:graphic>
          <a:graphicData uri="http://schemas.openxmlformats.org/drawingml/2006/table">
            <a:tbl>
              <a:tblPr firstRow="1" bandRow="1">
                <a:noFill/>
                <a:tableStyleId>{1ADAB1CF-3F29-43AC-BA07-5D3156E8C549}</a:tableStyleId>
              </a:tblPr>
              <a:tblGrid>
                <a:gridCol w="3441775">
                  <a:extLst>
                    <a:ext uri="{9D8B030D-6E8A-4147-A177-3AD203B41FA5}">
                      <a16:colId xmlns:a16="http://schemas.microsoft.com/office/drawing/2014/main" val="20000"/>
                    </a:ext>
                  </a:extLst>
                </a:gridCol>
                <a:gridCol w="5997475">
                  <a:extLst>
                    <a:ext uri="{9D8B030D-6E8A-4147-A177-3AD203B41FA5}">
                      <a16:colId xmlns:a16="http://schemas.microsoft.com/office/drawing/2014/main" val="20001"/>
                    </a:ext>
                  </a:extLst>
                </a:gridCol>
              </a:tblGrid>
              <a:tr h="388075">
                <a:tc>
                  <a:txBody>
                    <a:bodyPr/>
                    <a:lstStyle/>
                    <a:p>
                      <a:pPr marL="0" marR="0" lvl="0" indent="0" algn="l" rtl="0">
                        <a:spcBef>
                          <a:spcPts val="0"/>
                        </a:spcBef>
                        <a:spcAft>
                          <a:spcPts val="0"/>
                        </a:spcAft>
                        <a:buNone/>
                      </a:pPr>
                      <a:r>
                        <a:rPr lang="es-MX" sz="1800" u="none" strike="noStrike" cap="none"/>
                        <a:t>Parte de Medicare</a:t>
                      </a:r>
                      <a:endParaRPr sz="1800" b="1" u="none" strike="noStrike" cap="none">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s-MX" sz="1800" u="none" strike="noStrike" cap="none"/>
                        <a:t>¿Qué cubre?</a:t>
                      </a:r>
                      <a:endParaRPr sz="18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1047400">
                <a:tc>
                  <a:txBody>
                    <a:bodyPr/>
                    <a:lstStyle/>
                    <a:p>
                      <a:pPr marL="0" marR="0" lvl="0" indent="0" algn="l" rtl="0">
                        <a:lnSpc>
                          <a:spcPct val="100000"/>
                        </a:lnSpc>
                        <a:spcBef>
                          <a:spcPts val="0"/>
                        </a:spcBef>
                        <a:spcAft>
                          <a:spcPts val="0"/>
                        </a:spcAft>
                        <a:buClr>
                          <a:schemeClr val="dk1"/>
                        </a:buClr>
                        <a:buSzPts val="1800"/>
                        <a:buFont typeface="Calibri"/>
                        <a:buNone/>
                      </a:pPr>
                      <a:r>
                        <a:rPr lang="es-MX" sz="1800" u="none" strike="noStrike" cap="none"/>
                        <a:t>Parte A </a:t>
                      </a:r>
                      <a:br>
                        <a:rPr lang="es-MX" sz="1800" b="1" u="none" strike="noStrike" cap="none"/>
                      </a:br>
                      <a:r>
                        <a:rPr lang="es-MX" sz="1800" u="none" strike="noStrike" cap="none"/>
                        <a:t>(Seguro hospitalario)</a:t>
                      </a:r>
                      <a:endParaRPr sz="1800" b="1" u="none" strike="noStrike" cap="none">
                        <a:latin typeface="Arial"/>
                        <a:ea typeface="Arial"/>
                        <a:cs typeface="Arial"/>
                        <a:sym typeface="Arial"/>
                      </a:endParaRPr>
                    </a:p>
                  </a:txBody>
                  <a:tcPr marL="137150" marR="137150" marT="137150" marB="137150"/>
                </a:tc>
                <a:tc>
                  <a:txBody>
                    <a:bodyPr/>
                    <a:lstStyle/>
                    <a:p>
                      <a:pPr marL="0" marR="0" lvl="0" indent="0" algn="l" rtl="0">
                        <a:lnSpc>
                          <a:spcPct val="100000"/>
                        </a:lnSpc>
                        <a:spcBef>
                          <a:spcPts val="0"/>
                        </a:spcBef>
                        <a:spcAft>
                          <a:spcPts val="0"/>
                        </a:spcAft>
                        <a:buClr>
                          <a:schemeClr val="dk1"/>
                        </a:buClr>
                        <a:buSzPts val="1800"/>
                        <a:buFont typeface="Calibri"/>
                        <a:buNone/>
                      </a:pPr>
                      <a:r>
                        <a:rPr lang="es-MX" sz="1800" u="none" strike="noStrike" cap="none"/>
                        <a:t>Ayuda a cubrir la atención de pacientes hospitalizados en hospitales y centros de enfermería especializada, así como en hospicios, atención médica en el hogar y sangre.</a:t>
                      </a:r>
                      <a:endParaRPr sz="1800" u="none" strike="noStrike" cap="none">
                        <a:latin typeface="Arial"/>
                        <a:ea typeface="Arial"/>
                        <a:cs typeface="Arial"/>
                        <a:sym typeface="Arial"/>
                      </a:endParaRPr>
                    </a:p>
                  </a:txBody>
                  <a:tcPr marL="137150" marR="137150" marT="137150" marB="137150"/>
                </a:tc>
                <a:extLst>
                  <a:ext uri="{0D108BD9-81ED-4DB2-BD59-A6C34878D82A}">
                    <a16:rowId xmlns:a16="http://schemas.microsoft.com/office/drawing/2014/main" val="10001"/>
                  </a:ext>
                </a:extLst>
              </a:tr>
              <a:tr h="806900">
                <a:tc>
                  <a:txBody>
                    <a:bodyPr/>
                    <a:lstStyle/>
                    <a:p>
                      <a:pPr marL="0" marR="0" lvl="0" indent="0" algn="l" rtl="0">
                        <a:spcBef>
                          <a:spcPts val="0"/>
                        </a:spcBef>
                        <a:spcAft>
                          <a:spcPts val="0"/>
                        </a:spcAft>
                        <a:buNone/>
                      </a:pPr>
                      <a:r>
                        <a:rPr lang="es-MX" sz="1800" u="none" strike="noStrike" cap="none"/>
                        <a:t>Parte B </a:t>
                      </a:r>
                      <a:br>
                        <a:rPr lang="es-MX" sz="1800" b="1" u="none" strike="noStrike" cap="none"/>
                      </a:br>
                      <a:r>
                        <a:rPr lang="es-MX" sz="1800" u="none" strike="noStrike" cap="none"/>
                        <a:t>(Seguro médico)</a:t>
                      </a:r>
                      <a:endParaRPr sz="1800" b="1" u="none" strike="noStrike" cap="none">
                        <a:latin typeface="Arial"/>
                        <a:ea typeface="Arial"/>
                        <a:cs typeface="Arial"/>
                        <a:sym typeface="Arial"/>
                      </a:endParaRPr>
                    </a:p>
                  </a:txBody>
                  <a:tcPr marL="137150" marR="137150" marT="137150" marB="137150"/>
                </a:tc>
                <a:tc>
                  <a:txBody>
                    <a:bodyPr/>
                    <a:lstStyle/>
                    <a:p>
                      <a:pPr marL="0" marR="0" lvl="0" indent="0" algn="l" rtl="0">
                        <a:spcBef>
                          <a:spcPts val="0"/>
                        </a:spcBef>
                        <a:spcAft>
                          <a:spcPts val="0"/>
                        </a:spcAft>
                        <a:buNone/>
                      </a:pPr>
                      <a:r>
                        <a:rPr lang="es-MX" sz="1800" u="none" strike="noStrike" cap="none"/>
                        <a:t>Ayuda a cubrir los servicios médicos, la atención ambulatoria, la atención médica en el hogar y algunos servicios preventivos.</a:t>
                      </a:r>
                      <a:endParaRPr sz="1800" u="none" strike="noStrike" cap="none">
                        <a:latin typeface="Arial"/>
                        <a:ea typeface="Arial"/>
                        <a:cs typeface="Arial"/>
                        <a:sym typeface="Arial"/>
                      </a:endParaRPr>
                    </a:p>
                  </a:txBody>
                  <a:tcPr marL="137150" marR="137150" marT="137150" marB="137150"/>
                </a:tc>
                <a:extLst>
                  <a:ext uri="{0D108BD9-81ED-4DB2-BD59-A6C34878D82A}">
                    <a16:rowId xmlns:a16="http://schemas.microsoft.com/office/drawing/2014/main" val="10002"/>
                  </a:ext>
                </a:extLst>
              </a:tr>
              <a:tr h="926200">
                <a:tc>
                  <a:txBody>
                    <a:bodyPr/>
                    <a:lstStyle/>
                    <a:p>
                      <a:pPr marL="0" marR="0" lvl="0" indent="0" algn="l" rtl="0">
                        <a:spcBef>
                          <a:spcPts val="0"/>
                        </a:spcBef>
                        <a:spcAft>
                          <a:spcPts val="0"/>
                        </a:spcAft>
                        <a:buNone/>
                      </a:pPr>
                      <a:r>
                        <a:rPr lang="es-MX" sz="1800" u="none" strike="noStrike" cap="none"/>
                        <a:t>Medicare Advantage </a:t>
                      </a:r>
                      <a:endParaRPr/>
                    </a:p>
                    <a:p>
                      <a:pPr marL="0" marR="0" lvl="0" indent="0" algn="l" rtl="0">
                        <a:spcBef>
                          <a:spcPts val="0"/>
                        </a:spcBef>
                        <a:spcAft>
                          <a:spcPts val="0"/>
                        </a:spcAft>
                        <a:buNone/>
                      </a:pPr>
                      <a:r>
                        <a:rPr lang="es-MX" sz="1800" u="none" strike="noStrike" cap="none"/>
                        <a:t>(también conocida como Parte C)</a:t>
                      </a:r>
                      <a:br>
                        <a:rPr lang="es-MX" sz="1800" b="1" u="none" strike="noStrike" cap="none"/>
                      </a:br>
                      <a:endParaRPr sz="1800" b="1" u="none" strike="noStrike" cap="none">
                        <a:latin typeface="Arial"/>
                        <a:ea typeface="Arial"/>
                        <a:cs typeface="Arial"/>
                        <a:sym typeface="Arial"/>
                      </a:endParaRPr>
                    </a:p>
                  </a:txBody>
                  <a:tcPr marL="137150" marR="137150" marT="137150" marB="137150"/>
                </a:tc>
                <a:tc>
                  <a:txBody>
                    <a:bodyPr/>
                    <a:lstStyle/>
                    <a:p>
                      <a:pPr marL="0" marR="0" lvl="0" indent="0" algn="l" rtl="0">
                        <a:spcBef>
                          <a:spcPts val="0"/>
                        </a:spcBef>
                        <a:spcAft>
                          <a:spcPts val="0"/>
                        </a:spcAft>
                        <a:buNone/>
                      </a:pPr>
                      <a:r>
                        <a:rPr lang="es-MX" sz="1800" u="none" strike="noStrike" cap="none"/>
                        <a:t>Una alternativa a Medicare original, administrado por compañías de seguros privadas bajo contrato con Medicare. Incluye las partes A y B y, por lo general, la parte D.</a:t>
                      </a:r>
                      <a:endParaRPr sz="1800" u="none" strike="noStrike" cap="none">
                        <a:latin typeface="Arial"/>
                        <a:ea typeface="Arial"/>
                        <a:cs typeface="Arial"/>
                        <a:sym typeface="Arial"/>
                      </a:endParaRPr>
                    </a:p>
                  </a:txBody>
                  <a:tcPr marL="137150" marR="137150" marT="137150" marB="137150"/>
                </a:tc>
                <a:extLst>
                  <a:ext uri="{0D108BD9-81ED-4DB2-BD59-A6C34878D82A}">
                    <a16:rowId xmlns:a16="http://schemas.microsoft.com/office/drawing/2014/main" val="10003"/>
                  </a:ext>
                </a:extLst>
              </a:tr>
              <a:tr h="970150">
                <a:tc>
                  <a:txBody>
                    <a:bodyPr/>
                    <a:lstStyle/>
                    <a:p>
                      <a:pPr marL="0" marR="0" lvl="0" indent="0" algn="l" rtl="0">
                        <a:spcBef>
                          <a:spcPts val="0"/>
                        </a:spcBef>
                        <a:spcAft>
                          <a:spcPts val="0"/>
                        </a:spcAft>
                        <a:buNone/>
                      </a:pPr>
                      <a:r>
                        <a:rPr lang="es-MX" sz="1800" u="none" strike="noStrike" cap="none"/>
                        <a:t>Parte D</a:t>
                      </a:r>
                      <a:br>
                        <a:rPr lang="es-MX" sz="1800" b="1" u="none" strike="noStrike" cap="none"/>
                      </a:br>
                      <a:r>
                        <a:rPr lang="es-MX" sz="1800" u="none" strike="noStrike" cap="none"/>
                        <a:t>(Cobertura de medicamentos recetados)</a:t>
                      </a:r>
                      <a:endParaRPr sz="1800" b="1" u="none" strike="noStrike" cap="none">
                        <a:latin typeface="Arial"/>
                        <a:ea typeface="Arial"/>
                        <a:cs typeface="Arial"/>
                        <a:sym typeface="Arial"/>
                      </a:endParaRPr>
                    </a:p>
                  </a:txBody>
                  <a:tcPr marL="137150" marR="137150" marT="137150" marB="137150"/>
                </a:tc>
                <a:tc>
                  <a:txBody>
                    <a:bodyPr/>
                    <a:lstStyle/>
                    <a:p>
                      <a:pPr marL="0" marR="0" lvl="0" indent="0" algn="l" rtl="0">
                        <a:spcBef>
                          <a:spcPts val="0"/>
                        </a:spcBef>
                        <a:spcAft>
                          <a:spcPts val="0"/>
                        </a:spcAft>
                        <a:buNone/>
                      </a:pPr>
                      <a:r>
                        <a:rPr lang="es-MX" sz="1800" u="none" strike="noStrike" cap="none"/>
                        <a:t>Ayuda a cubrir los medicamentos recetados. Dirigido por compañías de seguros privadas bajo contrato con Medicare.</a:t>
                      </a:r>
                      <a:endParaRPr sz="1800" u="none" strike="noStrike" cap="none">
                        <a:latin typeface="Arial"/>
                        <a:ea typeface="Arial"/>
                        <a:cs typeface="Arial"/>
                        <a:sym typeface="Arial"/>
                      </a:endParaRPr>
                    </a:p>
                  </a:txBody>
                  <a:tcPr marL="137150" marR="137150" marT="137150" marB="137150"/>
                </a:tc>
                <a:extLst>
                  <a:ext uri="{0D108BD9-81ED-4DB2-BD59-A6C34878D82A}">
                    <a16:rowId xmlns:a16="http://schemas.microsoft.com/office/drawing/2014/main" val="10004"/>
                  </a:ext>
                </a:extLst>
              </a:tr>
            </a:tbl>
          </a:graphicData>
        </a:graphic>
      </p:graphicFrame>
      <p:sp>
        <p:nvSpPr>
          <p:cNvPr id="238" name="Google Shape;23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15</a:t>
            </a:fld>
            <a:endParaRPr/>
          </a:p>
        </p:txBody>
      </p:sp>
      <p:pic>
        <p:nvPicPr>
          <p:cNvPr id="239" name="Google Shape;239;p15" title="Part A icon"/>
          <p:cNvPicPr preferRelativeResize="0"/>
          <p:nvPr/>
        </p:nvPicPr>
        <p:blipFill rotWithShape="1">
          <a:blip r:embed="rId3">
            <a:alphaModFix/>
          </a:blip>
          <a:srcRect/>
          <a:stretch/>
        </p:blipFill>
        <p:spPr>
          <a:xfrm>
            <a:off x="619152" y="1736747"/>
            <a:ext cx="1272288" cy="703614"/>
          </a:xfrm>
          <a:prstGeom prst="rect">
            <a:avLst/>
          </a:prstGeom>
          <a:noFill/>
          <a:ln w="9525" cap="flat" cmpd="sng">
            <a:solidFill>
              <a:schemeClr val="lt1"/>
            </a:solidFill>
            <a:prstDash val="solid"/>
            <a:round/>
            <a:headEnd type="none" w="sm" len="sm"/>
            <a:tailEnd type="none" w="sm" len="sm"/>
          </a:ln>
        </p:spPr>
      </p:pic>
      <p:pic>
        <p:nvPicPr>
          <p:cNvPr id="240" name="Google Shape;240;p15" title="Part B icon"/>
          <p:cNvPicPr preferRelativeResize="0"/>
          <p:nvPr/>
        </p:nvPicPr>
        <p:blipFill rotWithShape="1">
          <a:blip r:embed="rId4">
            <a:alphaModFix/>
          </a:blip>
          <a:srcRect/>
          <a:stretch/>
        </p:blipFill>
        <p:spPr>
          <a:xfrm>
            <a:off x="853372" y="2796885"/>
            <a:ext cx="803847" cy="837592"/>
          </a:xfrm>
          <a:prstGeom prst="rect">
            <a:avLst/>
          </a:prstGeom>
          <a:noFill/>
          <a:ln>
            <a:noFill/>
          </a:ln>
        </p:spPr>
      </p:pic>
      <p:pic>
        <p:nvPicPr>
          <p:cNvPr id="241" name="Google Shape;241;p15" title="Grouping of Orginal Medicare"/>
          <p:cNvPicPr preferRelativeResize="0"/>
          <p:nvPr/>
        </p:nvPicPr>
        <p:blipFill rotWithShape="1">
          <a:blip r:embed="rId5">
            <a:alphaModFix/>
          </a:blip>
          <a:srcRect/>
          <a:stretch/>
        </p:blipFill>
        <p:spPr>
          <a:xfrm>
            <a:off x="853372" y="5097202"/>
            <a:ext cx="710623" cy="6269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Cuestiones básicas de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48" name="Google Shape;248;p16"/>
          <p:cNvSpPr txBox="1">
            <a:spLocks noGrp="1"/>
          </p:cNvSpPr>
          <p:nvPr>
            <p:ph type="ftr" idx="11"/>
          </p:nvPr>
        </p:nvSpPr>
        <p:spPr>
          <a:xfrm>
            <a:off x="4038600" y="6356350"/>
            <a:ext cx="45720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Enero de 2022            Bienvenidos a la Presentación de Medicare</a:t>
            </a:r>
            <a:endParaRPr/>
          </a:p>
        </p:txBody>
      </p:sp>
      <p:sp>
        <p:nvSpPr>
          <p:cNvPr id="249" name="Google Shape;24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16</a:t>
            </a:fld>
            <a:endParaRPr/>
          </a:p>
        </p:txBody>
      </p:sp>
      <p:sp>
        <p:nvSpPr>
          <p:cNvPr id="250" name="Google Shape;250;p16"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p:nvPr/>
        </p:nvSpPr>
        <p:spPr>
          <a:xfrm>
            <a:off x="577754" y="2033237"/>
            <a:ext cx="8809383" cy="524450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5400"/>
              <a:buFont typeface="Arial"/>
              <a:buNone/>
            </a:pPr>
            <a:r>
              <a:rPr lang="es-MX" sz="5400">
                <a:solidFill>
                  <a:schemeClr val="dk1"/>
                </a:solidFill>
                <a:latin typeface="Calibri"/>
                <a:ea typeface="Calibri"/>
                <a:cs typeface="Calibri"/>
                <a:sym typeface="Calibri"/>
              </a:rPr>
              <a:t>Medicare Parte A </a:t>
            </a:r>
            <a:endParaRPr/>
          </a:p>
          <a:p>
            <a:pPr marL="685800" marR="0" lvl="1" indent="-76200" algn="l" rtl="0">
              <a:lnSpc>
                <a:spcPct val="90000"/>
              </a:lnSpc>
              <a:spcBef>
                <a:spcPts val="170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p:txBody>
      </p:sp>
      <p:pic>
        <p:nvPicPr>
          <p:cNvPr id="251" name="Google Shape;251;p16" title="Part A icon"/>
          <p:cNvPicPr preferRelativeResize="0"/>
          <p:nvPr/>
        </p:nvPicPr>
        <p:blipFill rotWithShape="1">
          <a:blip r:embed="rId3">
            <a:alphaModFix/>
          </a:blip>
          <a:srcRect/>
          <a:stretch/>
        </p:blipFill>
        <p:spPr>
          <a:xfrm>
            <a:off x="2208589" y="3211268"/>
            <a:ext cx="1272288" cy="703614"/>
          </a:xfrm>
          <a:prstGeom prst="rect">
            <a:avLst/>
          </a:prstGeom>
          <a:noFill/>
          <a:ln w="9525" cap="flat" cmpd="sng">
            <a:solidFill>
              <a:schemeClr val="lt1"/>
            </a:solidFill>
            <a:prstDash val="solid"/>
            <a:round/>
            <a:headEnd type="none" w="sm" len="sm"/>
            <a:tailEnd type="none" w="sm" len="sm"/>
          </a:ln>
        </p:spPr>
      </p:pic>
      <p:sp>
        <p:nvSpPr>
          <p:cNvPr id="252" name="Google Shape;252;p16"/>
          <p:cNvSpPr txBox="1"/>
          <p:nvPr/>
        </p:nvSpPr>
        <p:spPr>
          <a:xfrm>
            <a:off x="2020452" y="3961706"/>
            <a:ext cx="1648562" cy="11312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A</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de hospitalización</a:t>
            </a:r>
            <a:endParaRPr/>
          </a:p>
          <a:p>
            <a:pPr marL="0" marR="0" lvl="0" indent="0" algn="ctr" rtl="0">
              <a:spcBef>
                <a:spcPts val="0"/>
              </a:spcBef>
              <a:spcAft>
                <a:spcPts val="0"/>
              </a:spcAft>
              <a:buNone/>
            </a:pPr>
            <a:endParaRPr sz="1351">
              <a:solidFill>
                <a:schemeClr val="dk2"/>
              </a:solidFill>
              <a:latin typeface="Calibri"/>
              <a:ea typeface="Calibri"/>
              <a:cs typeface="Calibri"/>
              <a:sym typeface="Calibri"/>
            </a:endParaRPr>
          </a:p>
        </p:txBody>
      </p:sp>
      <p:pic>
        <p:nvPicPr>
          <p:cNvPr id="253" name="Google Shape;253;p16" descr="Image result for hospital"/>
          <p:cNvPicPr preferRelativeResize="0"/>
          <p:nvPr/>
        </p:nvPicPr>
        <p:blipFill rotWithShape="1">
          <a:blip r:embed="rId4">
            <a:alphaModFix/>
          </a:blip>
          <a:srcRect/>
          <a:stretch/>
        </p:blipFill>
        <p:spPr>
          <a:xfrm>
            <a:off x="5699325" y="1107996"/>
            <a:ext cx="6492675" cy="4323113"/>
          </a:xfrm>
          <a:prstGeom prst="rect">
            <a:avLst/>
          </a:prstGeom>
          <a:noFill/>
          <a:ln>
            <a:noFill/>
          </a:ln>
        </p:spPr>
      </p:pic>
      <p:pic>
        <p:nvPicPr>
          <p:cNvPr id="254" name="Google Shape;254;p16"/>
          <p:cNvPicPr preferRelativeResize="0"/>
          <p:nvPr/>
        </p:nvPicPr>
        <p:blipFill rotWithShape="1">
          <a:blip r:embed="rId5">
            <a:alphaModFix/>
          </a:blip>
          <a:srcRect/>
          <a:stretch/>
        </p:blipFill>
        <p:spPr>
          <a:xfrm>
            <a:off x="11552238" y="6218238"/>
            <a:ext cx="487362" cy="4873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17</a:t>
            </a:fld>
            <a:endParaRPr/>
          </a:p>
        </p:txBody>
      </p:sp>
      <p:sp>
        <p:nvSpPr>
          <p:cNvPr id="261" name="Google Shape;261;p17"/>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Parte A</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62" name="Google Shape;262;p17" descr="Part A–Hospital Insurance helps cover Inpatient hospital care Inpatient skilled nursing facility (SNF) care Blood (inpatient) Certain inpatient non-religious, nonmedical health care in approved religious nonmedical institutions (RNHCIs) Home health care Hospice care " title="List of coverage under Original Medicare Part A-Hospital Insurance Coverage"/>
          <p:cNvSpPr txBox="1"/>
          <p:nvPr/>
        </p:nvSpPr>
        <p:spPr>
          <a:xfrm>
            <a:off x="2614756" y="1381168"/>
            <a:ext cx="9272443" cy="5399459"/>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90000"/>
              </a:lnSpc>
              <a:spcBef>
                <a:spcPts val="0"/>
              </a:spcBef>
              <a:spcAft>
                <a:spcPts val="0"/>
              </a:spcAft>
              <a:buClr>
                <a:schemeClr val="dk1"/>
              </a:buClr>
              <a:buSzPct val="100000"/>
              <a:buFont typeface="Arial"/>
              <a:buNone/>
            </a:pPr>
            <a:r>
              <a:rPr lang="es-MX" sz="3500" b="1">
                <a:solidFill>
                  <a:schemeClr val="dk1"/>
                </a:solidFill>
                <a:latin typeface="Calibri"/>
                <a:ea typeface="Calibri"/>
                <a:cs typeface="Calibri"/>
                <a:sym typeface="Calibri"/>
              </a:rPr>
              <a:t>Parte A – El seguro hospitalario ayuda a cubrir</a:t>
            </a:r>
            <a:r>
              <a:rPr lang="es-MX" sz="3500">
                <a:solidFill>
                  <a:schemeClr val="dk1"/>
                </a:solidFill>
                <a:latin typeface="Calibri"/>
                <a:ea typeface="Calibri"/>
                <a:cs typeface="Calibri"/>
                <a:sym typeface="Calibri"/>
              </a:rPr>
              <a:t>:</a:t>
            </a:r>
            <a:endParaRPr/>
          </a:p>
          <a:p>
            <a:pPr marL="685800" marR="0" lvl="1" indent="-228600" algn="l" rtl="0">
              <a:lnSpc>
                <a:spcPct val="90000"/>
              </a:lnSpc>
              <a:spcBef>
                <a:spcPts val="17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Asistencia médica durante la hospitalización</a:t>
            </a:r>
            <a:endParaRPr/>
          </a:p>
          <a:p>
            <a:pPr marL="1143000" marR="0" lvl="2" indent="-228600" algn="l" rtl="0">
              <a:lnSpc>
                <a:spcPct val="90000"/>
              </a:lnSpc>
              <a:spcBef>
                <a:spcPts val="10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Habitación semiprivada, comidas, enfermería general, otros servicios y suministros hospitalarios. Incluye instalaciones de rehabilitación para pacientes hospitalizados y atención de salud mental para pacientes hospitalizados en un hospital psiquiátrico (límite de 190 días).</a:t>
            </a:r>
            <a:endParaRPr/>
          </a:p>
          <a:p>
            <a:pPr marL="685800" marR="0" lvl="1" indent="-228600" algn="l" rtl="0">
              <a:lnSpc>
                <a:spcPct val="90000"/>
              </a:lnSpc>
              <a:spcBef>
                <a:spcPts val="10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Atención en un centro de enfermería especializada (SNF) para pacientes hospitalizados </a:t>
            </a:r>
            <a:br>
              <a:rPr lang="es-MX" sz="3500" b="0" i="0" u="none" strike="noStrike" cap="none">
                <a:solidFill>
                  <a:schemeClr val="dk1"/>
                </a:solidFill>
                <a:latin typeface="Calibri"/>
                <a:ea typeface="Calibri"/>
                <a:cs typeface="Calibri"/>
                <a:sym typeface="Calibri"/>
              </a:rPr>
            </a:br>
            <a:r>
              <a:rPr lang="es-MX" sz="3500" b="0" i="0" u="none" strike="noStrike" cap="none">
                <a:solidFill>
                  <a:schemeClr val="dk1"/>
                </a:solidFill>
                <a:latin typeface="Calibri"/>
                <a:ea typeface="Calibri"/>
                <a:cs typeface="Calibri"/>
                <a:sym typeface="Calibri"/>
              </a:rPr>
              <a:t>(después de una estancia hospitalaria relacionada de 3 días en el hospital)</a:t>
            </a:r>
            <a:endParaRPr/>
          </a:p>
          <a:p>
            <a:pPr marL="685800" marR="0" lvl="1" indent="-228600" algn="l" rtl="0">
              <a:lnSpc>
                <a:spcPct val="90000"/>
              </a:lnSpc>
              <a:spcBef>
                <a:spcPts val="5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Sangre (paciente hospitalizado)</a:t>
            </a:r>
            <a:endParaRPr/>
          </a:p>
          <a:p>
            <a:pPr marL="685800" marR="0" lvl="1" indent="-228600" algn="l" rtl="0">
              <a:lnSpc>
                <a:spcPct val="90000"/>
              </a:lnSpc>
              <a:spcBef>
                <a:spcPts val="5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Servicios de salud a domicilio</a:t>
            </a:r>
            <a:endParaRPr/>
          </a:p>
          <a:p>
            <a:pPr marL="685800" marR="0" lvl="1" indent="-228600" algn="l" rtl="0">
              <a:lnSpc>
                <a:spcPct val="90000"/>
              </a:lnSpc>
              <a:spcBef>
                <a:spcPts val="5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Cuidado de hospicio</a:t>
            </a:r>
            <a:br>
              <a:rPr lang="es-MX" sz="3500" b="0" i="0" u="none" strike="noStrike" cap="none">
                <a:solidFill>
                  <a:schemeClr val="dk1"/>
                </a:solidFill>
                <a:latin typeface="Calibri"/>
                <a:ea typeface="Calibri"/>
                <a:cs typeface="Calibri"/>
                <a:sym typeface="Calibri"/>
              </a:rPr>
            </a:br>
            <a:endParaRPr sz="35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r>
              <a:rPr lang="es-MX" sz="3500" b="1">
                <a:solidFill>
                  <a:schemeClr val="dk1"/>
                </a:solidFill>
                <a:latin typeface="Calibri"/>
                <a:ea typeface="Calibri"/>
                <a:cs typeface="Calibri"/>
                <a:sym typeface="Calibri"/>
              </a:rPr>
              <a:t>¿Qué cosas no o están cubiertas?</a:t>
            </a:r>
            <a:endParaRPr/>
          </a:p>
          <a:p>
            <a:pPr marL="685800" marR="0" lvl="1" indent="-228600" algn="l" rtl="0">
              <a:lnSpc>
                <a:spcPct val="90000"/>
              </a:lnSpc>
              <a:spcBef>
                <a:spcPts val="5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Servicio de enfermería privada</a:t>
            </a:r>
            <a:endParaRPr/>
          </a:p>
          <a:p>
            <a:pPr marL="685800" marR="0" lvl="1" indent="-228600" algn="l" rtl="0">
              <a:lnSpc>
                <a:spcPct val="90000"/>
              </a:lnSpc>
              <a:spcBef>
                <a:spcPts val="5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Habitación privada (a menos que sea médicamente necesario)</a:t>
            </a:r>
            <a:endParaRPr/>
          </a:p>
          <a:p>
            <a:pPr marL="685800" marR="0" lvl="1" indent="-228600" algn="l" rtl="0">
              <a:lnSpc>
                <a:spcPct val="90000"/>
              </a:lnSpc>
              <a:spcBef>
                <a:spcPts val="5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Televisión y teléfono en su habitación (si hay un cargo por separado por estos artículos)</a:t>
            </a:r>
            <a:endParaRPr/>
          </a:p>
          <a:p>
            <a:pPr marL="685800" marR="0" lvl="1" indent="-228600" algn="l" rtl="0">
              <a:lnSpc>
                <a:spcPct val="90000"/>
              </a:lnSpc>
              <a:spcBef>
                <a:spcPts val="5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Artículos de cuidado personal, como máquinas de afeitar o calcetines para zapatillas</a:t>
            </a:r>
            <a:endParaRPr/>
          </a:p>
          <a:p>
            <a:pPr marL="685800" marR="0" lvl="1" indent="-228600" algn="l" rtl="0">
              <a:lnSpc>
                <a:spcPct val="90000"/>
              </a:lnSpc>
              <a:spcBef>
                <a:spcPts val="5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Atención de custodia (no calificada) en SNF </a:t>
            </a:r>
            <a:endParaRPr/>
          </a:p>
          <a:p>
            <a:pPr marL="685800" marR="0" lvl="1" indent="-165734" algn="l" rtl="0">
              <a:lnSpc>
                <a:spcPct val="90000"/>
              </a:lnSpc>
              <a:spcBef>
                <a:spcPts val="500"/>
              </a:spcBef>
              <a:spcAft>
                <a:spcPts val="0"/>
              </a:spcAft>
              <a:buClr>
                <a:schemeClr val="dk1"/>
              </a:buClr>
              <a:buSzPct val="100000"/>
              <a:buFont typeface="Noto Sans Symbols"/>
              <a:buNone/>
            </a:pPr>
            <a:endParaRPr sz="1800" b="0" i="0" u="none" strike="noStrike" cap="none">
              <a:solidFill>
                <a:schemeClr val="dk1"/>
              </a:solidFill>
              <a:latin typeface="Calibri"/>
              <a:ea typeface="Calibri"/>
              <a:cs typeface="Calibri"/>
              <a:sym typeface="Calibri"/>
            </a:endParaRPr>
          </a:p>
          <a:p>
            <a:pPr marL="685800" marR="0" lvl="1" indent="-144780" algn="l" rtl="0">
              <a:lnSpc>
                <a:spcPct val="90000"/>
              </a:lnSpc>
              <a:spcBef>
                <a:spcPts val="500"/>
              </a:spcBef>
              <a:spcAft>
                <a:spcPts val="0"/>
              </a:spcAft>
              <a:buClr>
                <a:schemeClr val="dk1"/>
              </a:buClr>
              <a:buSzPct val="100000"/>
              <a:buFont typeface="Noto Sans Symbols"/>
              <a:buNone/>
            </a:pPr>
            <a:endParaRPr sz="2400" b="0" i="0" u="none" strike="noStrike" cap="none">
              <a:solidFill>
                <a:schemeClr val="dk1"/>
              </a:solidFill>
              <a:latin typeface="Calibri"/>
              <a:ea typeface="Calibri"/>
              <a:cs typeface="Calibri"/>
              <a:sym typeface="Calibri"/>
            </a:endParaRPr>
          </a:p>
        </p:txBody>
      </p:sp>
      <p:pic>
        <p:nvPicPr>
          <p:cNvPr id="263" name="Google Shape;263;p17" title="Part A icon"/>
          <p:cNvPicPr preferRelativeResize="0"/>
          <p:nvPr/>
        </p:nvPicPr>
        <p:blipFill rotWithShape="1">
          <a:blip r:embed="rId3">
            <a:alphaModFix/>
          </a:blip>
          <a:srcRect/>
          <a:stretch/>
        </p:blipFill>
        <p:spPr>
          <a:xfrm>
            <a:off x="675203" y="1853705"/>
            <a:ext cx="1272288" cy="703614"/>
          </a:xfrm>
          <a:prstGeom prst="rect">
            <a:avLst/>
          </a:prstGeom>
          <a:noFill/>
          <a:ln w="9525" cap="flat" cmpd="sng">
            <a:solidFill>
              <a:schemeClr val="lt1"/>
            </a:solidFill>
            <a:prstDash val="solid"/>
            <a:round/>
            <a:headEnd type="none" w="sm" len="sm"/>
            <a:tailEnd type="none" w="sm" len="sm"/>
          </a:ln>
        </p:spPr>
      </p:pic>
      <p:sp>
        <p:nvSpPr>
          <p:cNvPr id="264" name="Google Shape;264;p17"/>
          <p:cNvSpPr txBox="1"/>
          <p:nvPr/>
        </p:nvSpPr>
        <p:spPr>
          <a:xfrm>
            <a:off x="550713" y="2557319"/>
            <a:ext cx="1521267" cy="11312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A</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hospitalario</a:t>
            </a:r>
            <a:endParaRPr/>
          </a:p>
          <a:p>
            <a:pPr marL="0" marR="0" lvl="0" indent="0" algn="ctr" rtl="0">
              <a:spcBef>
                <a:spcPts val="0"/>
              </a:spcBef>
              <a:spcAft>
                <a:spcPts val="0"/>
              </a:spcAft>
              <a:buNone/>
            </a:pPr>
            <a:endParaRPr sz="1351">
              <a:solidFill>
                <a:schemeClr val="dk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A de Medicare – Costos</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71" name="Google Shape;271;p18" descr="Part A–Hospital Insurance helps cover Inpatient hospital care Inpatient skilled nursing facility (SNF) care Blood (inpatient) Certain inpatient non-religious, nonmedical health care in approved religious nonmedical institutions (RNHCIs) Home health care Hospice care " title="List of coverage under Original Medicare Part A-Hospital Insurance Coverage"/>
          <p:cNvSpPr txBox="1"/>
          <p:nvPr/>
        </p:nvSpPr>
        <p:spPr>
          <a:xfrm>
            <a:off x="2560654" y="1316910"/>
            <a:ext cx="9631346" cy="3388117"/>
          </a:xfrm>
          <a:prstGeom prst="rect">
            <a:avLst/>
          </a:prstGeom>
          <a:noFill/>
          <a:ln>
            <a:noFill/>
          </a:ln>
        </p:spPr>
        <p:txBody>
          <a:bodyPr spcFirstLastPara="1" wrap="square" lIns="68575" tIns="34275" rIns="68575" bIns="34275" anchor="t" anchorCtr="0">
            <a:noAutofit/>
          </a:bodyPr>
          <a:lstStyle/>
          <a:p>
            <a:pPr marL="265510" marR="0" lvl="0" indent="-265510" algn="l" rtl="0">
              <a:lnSpc>
                <a:spcPct val="100000"/>
              </a:lnSpc>
              <a:spcBef>
                <a:spcPts val="0"/>
              </a:spcBef>
              <a:spcAft>
                <a:spcPts val="0"/>
              </a:spcAft>
              <a:buClr>
                <a:schemeClr val="dk1"/>
              </a:buClr>
              <a:buSzPts val="2800"/>
              <a:buFont typeface="Noto Sans Symbols"/>
              <a:buChar char="▪"/>
            </a:pPr>
            <a:r>
              <a:rPr lang="es-MX" sz="2800" b="1">
                <a:solidFill>
                  <a:schemeClr val="dk1"/>
                </a:solidFill>
                <a:latin typeface="Calibri"/>
                <a:ea typeface="Calibri"/>
                <a:cs typeface="Calibri"/>
                <a:sym typeface="Calibri"/>
              </a:rPr>
              <a:t>Premium: </a:t>
            </a:r>
            <a:r>
              <a:rPr lang="es-MX" sz="2800">
                <a:solidFill>
                  <a:schemeClr val="dk1"/>
                </a:solidFill>
                <a:latin typeface="Calibri"/>
                <a:ea typeface="Calibri"/>
                <a:cs typeface="Calibri"/>
                <a:sym typeface="Calibri"/>
              </a:rPr>
              <a:t>Sin prima para la mayoría de las personas</a:t>
            </a:r>
            <a:endParaRPr/>
          </a:p>
          <a:p>
            <a:pPr marL="265510" marR="0" lvl="0" indent="-265510" algn="l" rtl="0">
              <a:lnSpc>
                <a:spcPct val="100000"/>
              </a:lnSpc>
              <a:spcBef>
                <a:spcPts val="600"/>
              </a:spcBef>
              <a:spcAft>
                <a:spcPts val="0"/>
              </a:spcAft>
              <a:buClr>
                <a:schemeClr val="dk1"/>
              </a:buClr>
              <a:buSzPts val="2800"/>
              <a:buFont typeface="Noto Sans Symbols"/>
              <a:buChar char="▪"/>
            </a:pPr>
            <a:r>
              <a:rPr lang="es-MX" sz="2800" b="1">
                <a:solidFill>
                  <a:schemeClr val="dk1"/>
                </a:solidFill>
                <a:latin typeface="Calibri"/>
                <a:ea typeface="Calibri"/>
                <a:cs typeface="Calibri"/>
                <a:sym typeface="Calibri"/>
              </a:rPr>
              <a:t>Deducible </a:t>
            </a:r>
            <a:r>
              <a:rPr lang="es-MX" sz="2800">
                <a:solidFill>
                  <a:schemeClr val="dk1"/>
                </a:solidFill>
                <a:latin typeface="Calibri"/>
                <a:ea typeface="Calibri"/>
                <a:cs typeface="Calibri"/>
                <a:sym typeface="Calibri"/>
              </a:rPr>
              <a:t>por cada período de beneficios de hospitalización</a:t>
            </a:r>
            <a:endParaRPr/>
          </a:p>
          <a:p>
            <a:pPr marL="265510" marR="0" lvl="0" indent="-265510" algn="l" rtl="0">
              <a:lnSpc>
                <a:spcPct val="100000"/>
              </a:lnSpc>
              <a:spcBef>
                <a:spcPts val="600"/>
              </a:spcBef>
              <a:spcAft>
                <a:spcPts val="0"/>
              </a:spcAft>
              <a:buClr>
                <a:schemeClr val="dk1"/>
              </a:buClr>
              <a:buSzPts val="2800"/>
              <a:buFont typeface="Noto Sans Symbols"/>
              <a:buChar char="▪"/>
            </a:pPr>
            <a:r>
              <a:rPr lang="es-MX" sz="2800" b="1">
                <a:solidFill>
                  <a:schemeClr val="dk1"/>
                </a:solidFill>
                <a:latin typeface="Calibri"/>
                <a:ea typeface="Calibri"/>
                <a:cs typeface="Calibri"/>
                <a:sym typeface="Calibri"/>
              </a:rPr>
              <a:t>Copagos</a:t>
            </a:r>
            <a:r>
              <a:rPr lang="es-MX" sz="2800">
                <a:solidFill>
                  <a:schemeClr val="dk1"/>
                </a:solidFill>
                <a:latin typeface="Calibri"/>
                <a:ea typeface="Calibri"/>
                <a:cs typeface="Calibri"/>
                <a:sym typeface="Calibri"/>
              </a:rPr>
              <a:t> </a:t>
            </a:r>
            <a:endParaRPr/>
          </a:p>
          <a:p>
            <a:pPr marL="467916" marR="0" lvl="1" indent="-171450" algn="l" rtl="0">
              <a:lnSpc>
                <a:spcPct val="100000"/>
              </a:lnSpc>
              <a:spcBef>
                <a:spcPts val="600"/>
              </a:spcBef>
              <a:spcAft>
                <a:spcPts val="0"/>
              </a:spcAft>
              <a:buClr>
                <a:schemeClr val="dk1"/>
              </a:buClr>
              <a:buSzPts val="2400"/>
              <a:buFont typeface="Arial"/>
              <a:buChar char="•"/>
            </a:pPr>
            <a:r>
              <a:rPr lang="es-MX" sz="2400" b="1" i="0" u="none" strike="noStrike" cap="none">
                <a:solidFill>
                  <a:schemeClr val="dk1"/>
                </a:solidFill>
                <a:latin typeface="Calibri"/>
                <a:ea typeface="Calibri"/>
                <a:cs typeface="Calibri"/>
                <a:sym typeface="Calibri"/>
              </a:rPr>
              <a:t>Paciente hospitalizado</a:t>
            </a:r>
            <a:r>
              <a:rPr lang="es-MX" sz="2400" b="0" i="0" u="none" strike="noStrike" cap="none">
                <a:solidFill>
                  <a:schemeClr val="dk1"/>
                </a:solidFill>
                <a:latin typeface="Calibri"/>
                <a:ea typeface="Calibri"/>
                <a:cs typeface="Calibri"/>
                <a:sym typeface="Calibri"/>
              </a:rPr>
              <a:t>: cantidad establecida para ciertos días</a:t>
            </a:r>
            <a:endParaRPr/>
          </a:p>
          <a:p>
            <a:pPr marL="467916" marR="0" lvl="1" indent="-171450" algn="l" rtl="0">
              <a:lnSpc>
                <a:spcPct val="100000"/>
              </a:lnSpc>
              <a:spcBef>
                <a:spcPts val="600"/>
              </a:spcBef>
              <a:spcAft>
                <a:spcPts val="0"/>
              </a:spcAft>
              <a:buClr>
                <a:schemeClr val="dk1"/>
              </a:buClr>
              <a:buSzPts val="2400"/>
              <a:buFont typeface="Arial"/>
              <a:buChar char="•"/>
            </a:pPr>
            <a:r>
              <a:rPr lang="es-MX" sz="2400" b="1" i="0" u="none" strike="noStrike" cap="none">
                <a:solidFill>
                  <a:schemeClr val="dk1"/>
                </a:solidFill>
                <a:latin typeface="Calibri"/>
                <a:ea typeface="Calibri"/>
                <a:cs typeface="Calibri"/>
                <a:sym typeface="Calibri"/>
              </a:rPr>
              <a:t>Centro de enfermería especializada</a:t>
            </a:r>
            <a:r>
              <a:rPr lang="es-MX" sz="2400" b="0" i="0" u="none" strike="noStrike" cap="none">
                <a:solidFill>
                  <a:schemeClr val="dk1"/>
                </a:solidFill>
                <a:latin typeface="Calibri"/>
                <a:ea typeface="Calibri"/>
                <a:cs typeface="Calibri"/>
                <a:sym typeface="Calibri"/>
              </a:rPr>
              <a:t>: cantidad establecida para ciertos días</a:t>
            </a:r>
            <a:endParaRPr/>
          </a:p>
          <a:p>
            <a:pPr marL="467916" marR="0" lvl="1" indent="-171450" algn="l" rtl="0">
              <a:lnSpc>
                <a:spcPct val="100000"/>
              </a:lnSpc>
              <a:spcBef>
                <a:spcPts val="600"/>
              </a:spcBef>
              <a:spcAft>
                <a:spcPts val="0"/>
              </a:spcAft>
              <a:buClr>
                <a:schemeClr val="dk1"/>
              </a:buClr>
              <a:buSzPts val="2400"/>
              <a:buFont typeface="Arial"/>
              <a:buChar char="•"/>
            </a:pPr>
            <a:r>
              <a:rPr lang="es-MX" sz="2400" b="1" i="0" u="none" strike="noStrike" cap="none">
                <a:solidFill>
                  <a:schemeClr val="dk1"/>
                </a:solidFill>
                <a:latin typeface="Calibri"/>
                <a:ea typeface="Calibri"/>
                <a:cs typeface="Calibri"/>
                <a:sym typeface="Calibri"/>
              </a:rPr>
              <a:t>Atención médica</a:t>
            </a:r>
            <a:r>
              <a:rPr lang="es-MX" sz="2400" b="0" i="0" u="none" strike="noStrike" cap="none">
                <a:solidFill>
                  <a:schemeClr val="dk1"/>
                </a:solidFill>
                <a:latin typeface="Calibri"/>
                <a:ea typeface="Calibri"/>
                <a:cs typeface="Calibri"/>
                <a:sym typeface="Calibri"/>
              </a:rPr>
              <a:t>en el hogar: sin costo para los servicios cubiertos</a:t>
            </a:r>
            <a:endParaRPr sz="2400" b="1" i="0" u="none" strike="noStrike" cap="none">
              <a:solidFill>
                <a:srgbClr val="000000"/>
              </a:solidFill>
              <a:latin typeface="Calibri"/>
              <a:ea typeface="Calibri"/>
              <a:cs typeface="Calibri"/>
              <a:sym typeface="Calibri"/>
            </a:endParaRPr>
          </a:p>
          <a:p>
            <a:pPr marL="467916" marR="0" lvl="1" indent="-171450" algn="l" rtl="0">
              <a:lnSpc>
                <a:spcPct val="100000"/>
              </a:lnSpc>
              <a:spcBef>
                <a:spcPts val="600"/>
              </a:spcBef>
              <a:spcAft>
                <a:spcPts val="0"/>
              </a:spcAft>
              <a:buClr>
                <a:schemeClr val="dk1"/>
              </a:buClr>
              <a:buSzPts val="2400"/>
              <a:buFont typeface="Arial"/>
              <a:buChar char="•"/>
            </a:pPr>
            <a:r>
              <a:rPr lang="es-MX" sz="2400" b="1" i="0" u="none" strike="noStrike" cap="none">
                <a:solidFill>
                  <a:schemeClr val="dk1"/>
                </a:solidFill>
                <a:latin typeface="Calibri"/>
                <a:ea typeface="Calibri"/>
                <a:cs typeface="Calibri"/>
                <a:sym typeface="Calibri"/>
              </a:rPr>
              <a:t>Cuidado de hospicio: </a:t>
            </a:r>
            <a:r>
              <a:rPr lang="es-MX" sz="2400" b="0" i="0" u="none" strike="noStrike" cap="none">
                <a:solidFill>
                  <a:schemeClr val="dk1"/>
                </a:solidFill>
                <a:latin typeface="Calibri"/>
                <a:ea typeface="Calibri"/>
                <a:cs typeface="Calibri"/>
                <a:sym typeface="Calibri"/>
              </a:rPr>
              <a:t>sin costo para los servicios cubiertos</a:t>
            </a:r>
            <a:endParaRPr sz="2400" b="1" i="0" u="none" strike="noStrike" cap="none">
              <a:solidFill>
                <a:srgbClr val="000000"/>
              </a:solidFill>
              <a:latin typeface="Calibri"/>
              <a:ea typeface="Calibri"/>
              <a:cs typeface="Calibri"/>
              <a:sym typeface="Calibri"/>
            </a:endParaRPr>
          </a:p>
          <a:p>
            <a:pPr marL="265510" marR="0" lvl="0" indent="-265510" algn="l" rtl="0">
              <a:lnSpc>
                <a:spcPct val="100000"/>
              </a:lnSpc>
              <a:spcBef>
                <a:spcPts val="600"/>
              </a:spcBef>
              <a:spcAft>
                <a:spcPts val="0"/>
              </a:spcAft>
              <a:buClr>
                <a:schemeClr val="dk1"/>
              </a:buClr>
              <a:buSzPts val="2800"/>
              <a:buFont typeface="Noto Sans Symbols"/>
              <a:buChar char="▪"/>
            </a:pPr>
            <a:r>
              <a:rPr lang="es-MX" sz="2800" b="1">
                <a:solidFill>
                  <a:schemeClr val="dk1"/>
                </a:solidFill>
                <a:latin typeface="Calibri"/>
                <a:ea typeface="Calibri"/>
                <a:cs typeface="Calibri"/>
                <a:sym typeface="Calibri"/>
              </a:rPr>
              <a:t>Desembolso personal máximo: </a:t>
            </a:r>
            <a:r>
              <a:rPr lang="es-MX" sz="2800">
                <a:solidFill>
                  <a:schemeClr val="dk1"/>
                </a:solidFill>
                <a:latin typeface="Calibri"/>
                <a:ea typeface="Calibri"/>
                <a:cs typeface="Calibri"/>
                <a:sym typeface="Calibri"/>
              </a:rPr>
              <a:t>Ninguno en Medicare Original</a:t>
            </a:r>
            <a:endParaRPr/>
          </a:p>
          <a:p>
            <a:pPr marL="0" marR="0" lvl="0" indent="0" algn="l" rtl="0">
              <a:lnSpc>
                <a:spcPct val="100000"/>
              </a:lnSpc>
              <a:spcBef>
                <a:spcPts val="600"/>
              </a:spcBef>
              <a:spcAft>
                <a:spcPts val="0"/>
              </a:spcAft>
              <a:buClr>
                <a:schemeClr val="dk1"/>
              </a:buClr>
              <a:buSzPts val="1600"/>
              <a:buFont typeface="Noto Sans Symbols"/>
              <a:buNone/>
            </a:pPr>
            <a:endParaRPr sz="1600">
              <a:solidFill>
                <a:srgbClr val="000000"/>
              </a:solidFill>
              <a:latin typeface="Calibri"/>
              <a:ea typeface="Calibri"/>
              <a:cs typeface="Calibri"/>
              <a:sym typeface="Calibri"/>
            </a:endParaRPr>
          </a:p>
        </p:txBody>
      </p:sp>
      <p:pic>
        <p:nvPicPr>
          <p:cNvPr id="272" name="Google Shape;272;p18" title="Part A icon"/>
          <p:cNvPicPr preferRelativeResize="0"/>
          <p:nvPr/>
        </p:nvPicPr>
        <p:blipFill rotWithShape="1">
          <a:blip r:embed="rId3">
            <a:alphaModFix/>
          </a:blip>
          <a:srcRect/>
          <a:stretch/>
        </p:blipFill>
        <p:spPr>
          <a:xfrm>
            <a:off x="706676" y="1841636"/>
            <a:ext cx="1272288" cy="703614"/>
          </a:xfrm>
          <a:prstGeom prst="rect">
            <a:avLst/>
          </a:prstGeom>
          <a:noFill/>
          <a:ln w="9525" cap="flat" cmpd="sng">
            <a:solidFill>
              <a:schemeClr val="lt1"/>
            </a:solidFill>
            <a:prstDash val="solid"/>
            <a:round/>
            <a:headEnd type="none" w="sm" len="sm"/>
            <a:tailEnd type="none" w="sm" len="sm"/>
          </a:ln>
        </p:spPr>
      </p:pic>
      <p:sp>
        <p:nvSpPr>
          <p:cNvPr id="273" name="Google Shape;273;p18"/>
          <p:cNvSpPr txBox="1"/>
          <p:nvPr/>
        </p:nvSpPr>
        <p:spPr>
          <a:xfrm>
            <a:off x="582187" y="2545250"/>
            <a:ext cx="152126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A</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hospitalario</a:t>
            </a:r>
            <a:endParaRPr/>
          </a:p>
          <a:p>
            <a:pPr marL="0" marR="0" lvl="0" indent="0" algn="ctr" rtl="0">
              <a:spcBef>
                <a:spcPts val="0"/>
              </a:spcBef>
              <a:spcAft>
                <a:spcPts val="0"/>
              </a:spcAft>
              <a:buNone/>
            </a:pPr>
            <a:endParaRPr sz="1800">
              <a:solidFill>
                <a:schemeClr val="dk2"/>
              </a:solidFill>
              <a:latin typeface="Calibri"/>
              <a:ea typeface="Calibri"/>
              <a:cs typeface="Calibri"/>
              <a:sym typeface="Calibri"/>
            </a:endParaRPr>
          </a:p>
        </p:txBody>
      </p:sp>
      <p:sp>
        <p:nvSpPr>
          <p:cNvPr id="274" name="Google Shape;27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18</a:t>
            </a:fld>
            <a:endParaRPr/>
          </a:p>
        </p:txBody>
      </p:sp>
      <p:sp>
        <p:nvSpPr>
          <p:cNvPr id="275" name="Google Shape;275;p18"/>
          <p:cNvSpPr/>
          <p:nvPr/>
        </p:nvSpPr>
        <p:spPr>
          <a:xfrm>
            <a:off x="3209260" y="5635145"/>
            <a:ext cx="6772940" cy="903767"/>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a:solidFill>
                  <a:schemeClr val="lt1"/>
                </a:solidFill>
                <a:latin typeface="Calibri"/>
                <a:ea typeface="Calibri"/>
                <a:cs typeface="Calibri"/>
                <a:sym typeface="Calibri"/>
              </a:rPr>
              <a:t>Los costos cambian cada año. </a:t>
            </a:r>
            <a:br>
              <a:rPr lang="es-MX" sz="2400">
                <a:solidFill>
                  <a:schemeClr val="lt1"/>
                </a:solidFill>
                <a:latin typeface="Calibri"/>
                <a:ea typeface="Calibri"/>
                <a:cs typeface="Calibri"/>
                <a:sym typeface="Calibri"/>
              </a:rPr>
            </a:br>
            <a:r>
              <a:rPr lang="es-MX" sz="2400" b="1">
                <a:solidFill>
                  <a:schemeClr val="lt1"/>
                </a:solidFill>
                <a:latin typeface="Calibri"/>
                <a:ea typeface="Calibri"/>
                <a:cs typeface="Calibri"/>
                <a:sym typeface="Calibri"/>
              </a:rPr>
              <a:t>Consulte los costos actuales en </a:t>
            </a:r>
            <a:r>
              <a:rPr lang="es-MX" sz="2400" b="1"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medicare.gov</a:t>
            </a:r>
            <a:r>
              <a:rPr lang="es-MX" sz="2400" b="1">
                <a:solidFill>
                  <a:schemeClr val="lt1"/>
                </a:solidFill>
                <a:latin typeface="Calibri"/>
                <a:ea typeface="Calibri"/>
                <a:cs typeface="Calibri"/>
                <a:sym typeface="Calibri"/>
              </a:rPr>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A de Medicare – Costos</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282" name="Google Shape;282;p19" title="Part A icon"/>
          <p:cNvPicPr preferRelativeResize="0"/>
          <p:nvPr/>
        </p:nvPicPr>
        <p:blipFill rotWithShape="1">
          <a:blip r:embed="rId3">
            <a:alphaModFix/>
          </a:blip>
          <a:srcRect/>
          <a:stretch/>
        </p:blipFill>
        <p:spPr>
          <a:xfrm>
            <a:off x="624717" y="1725130"/>
            <a:ext cx="1272288" cy="703614"/>
          </a:xfrm>
          <a:prstGeom prst="rect">
            <a:avLst/>
          </a:prstGeom>
          <a:noFill/>
          <a:ln w="9525" cap="flat" cmpd="sng">
            <a:solidFill>
              <a:schemeClr val="lt1"/>
            </a:solidFill>
            <a:prstDash val="solid"/>
            <a:round/>
            <a:headEnd type="none" w="sm" len="sm"/>
            <a:tailEnd type="none" w="sm" len="sm"/>
          </a:ln>
        </p:spPr>
      </p:pic>
      <p:graphicFrame>
        <p:nvGraphicFramePr>
          <p:cNvPr id="283" name="Google Shape;283;p19"/>
          <p:cNvGraphicFramePr/>
          <p:nvPr/>
        </p:nvGraphicFramePr>
        <p:xfrm>
          <a:off x="2409134" y="2601357"/>
          <a:ext cx="3000000" cy="3000000"/>
        </p:xfrm>
        <a:graphic>
          <a:graphicData uri="http://schemas.openxmlformats.org/drawingml/2006/table">
            <a:tbl>
              <a:tblPr firstRow="1" bandRow="1">
                <a:noFill/>
                <a:tableStyleId>{1ADAB1CF-3F29-43AC-BA07-5D3156E8C549}</a:tableStyleId>
              </a:tblPr>
              <a:tblGrid>
                <a:gridCol w="1996875">
                  <a:extLst>
                    <a:ext uri="{9D8B030D-6E8A-4147-A177-3AD203B41FA5}">
                      <a16:colId xmlns:a16="http://schemas.microsoft.com/office/drawing/2014/main" val="20000"/>
                    </a:ext>
                  </a:extLst>
                </a:gridCol>
                <a:gridCol w="3207075">
                  <a:extLst>
                    <a:ext uri="{9D8B030D-6E8A-4147-A177-3AD203B41FA5}">
                      <a16:colId xmlns:a16="http://schemas.microsoft.com/office/drawing/2014/main" val="20001"/>
                    </a:ext>
                  </a:extLst>
                </a:gridCol>
                <a:gridCol w="3455975">
                  <a:extLst>
                    <a:ext uri="{9D8B030D-6E8A-4147-A177-3AD203B41FA5}">
                      <a16:colId xmlns:a16="http://schemas.microsoft.com/office/drawing/2014/main" val="20002"/>
                    </a:ext>
                  </a:extLst>
                </a:gridCol>
              </a:tblGrid>
              <a:tr h="569600">
                <a:tc>
                  <a:txBody>
                    <a:bodyPr/>
                    <a:lstStyle/>
                    <a:p>
                      <a:pPr marL="0" marR="0" lvl="0" indent="0" algn="l" rtl="0">
                        <a:spcBef>
                          <a:spcPts val="0"/>
                        </a:spcBef>
                        <a:spcAft>
                          <a:spcPts val="0"/>
                        </a:spcAft>
                        <a:buNone/>
                      </a:pPr>
                      <a:r>
                        <a:rPr lang="es-MX" sz="2800" u="none" strike="noStrike" cap="none"/>
                        <a:t>Días</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Medicare paga</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Usted paga</a:t>
                      </a:r>
                      <a:endParaRPr/>
                    </a:p>
                  </a:txBody>
                  <a:tcPr marL="137150" marR="137150" marT="137150" marB="137150"/>
                </a:tc>
                <a:extLst>
                  <a:ext uri="{0D108BD9-81ED-4DB2-BD59-A6C34878D82A}">
                    <a16:rowId xmlns:a16="http://schemas.microsoft.com/office/drawing/2014/main" val="10000"/>
                  </a:ext>
                </a:extLst>
              </a:tr>
              <a:tr h="916675">
                <a:tc>
                  <a:txBody>
                    <a:bodyPr/>
                    <a:lstStyle/>
                    <a:p>
                      <a:pPr marL="0" marR="0" lvl="0" indent="0" algn="l" rtl="0">
                        <a:spcBef>
                          <a:spcPts val="0"/>
                        </a:spcBef>
                        <a:spcAft>
                          <a:spcPts val="0"/>
                        </a:spcAft>
                        <a:buNone/>
                      </a:pPr>
                      <a:r>
                        <a:rPr lang="es-MX" sz="2800" u="none" strike="noStrike" cap="none"/>
                        <a:t>1-60</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Remanente de costos</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Deducible Parte A</a:t>
                      </a:r>
                      <a:endParaRPr sz="2800" u="none" strike="noStrike" cap="none"/>
                    </a:p>
                  </a:txBody>
                  <a:tcPr marL="137150" marR="137150" marT="137150" marB="137150"/>
                </a:tc>
                <a:extLst>
                  <a:ext uri="{0D108BD9-81ED-4DB2-BD59-A6C34878D82A}">
                    <a16:rowId xmlns:a16="http://schemas.microsoft.com/office/drawing/2014/main" val="10001"/>
                  </a:ext>
                </a:extLst>
              </a:tr>
              <a:tr h="953575">
                <a:tc>
                  <a:txBody>
                    <a:bodyPr/>
                    <a:lstStyle/>
                    <a:p>
                      <a:pPr marL="0" marR="0" lvl="0" indent="0" algn="l" rtl="0">
                        <a:spcBef>
                          <a:spcPts val="0"/>
                        </a:spcBef>
                        <a:spcAft>
                          <a:spcPts val="0"/>
                        </a:spcAft>
                        <a:buNone/>
                      </a:pPr>
                      <a:r>
                        <a:rPr lang="es-MX" sz="2800" u="none" strike="noStrike" cap="none"/>
                        <a:t>61-90</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Remanente de costos </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Copago diario</a:t>
                      </a:r>
                      <a:endParaRPr sz="2800" u="none" strike="noStrike" cap="none"/>
                    </a:p>
                  </a:txBody>
                  <a:tcPr marL="137150" marR="137150" marT="137150" marB="137150"/>
                </a:tc>
                <a:extLst>
                  <a:ext uri="{0D108BD9-81ED-4DB2-BD59-A6C34878D82A}">
                    <a16:rowId xmlns:a16="http://schemas.microsoft.com/office/drawing/2014/main" val="10002"/>
                  </a:ext>
                </a:extLst>
              </a:tr>
              <a:tr h="897375">
                <a:tc>
                  <a:txBody>
                    <a:bodyPr/>
                    <a:lstStyle/>
                    <a:p>
                      <a:pPr marL="0" marR="0" lvl="0" indent="0" algn="l" rtl="0">
                        <a:spcBef>
                          <a:spcPts val="0"/>
                        </a:spcBef>
                        <a:spcAft>
                          <a:spcPts val="0"/>
                        </a:spcAft>
                        <a:buNone/>
                      </a:pPr>
                      <a:r>
                        <a:rPr lang="es-MX" sz="2800" u="none" strike="noStrike" cap="none"/>
                        <a:t>91-150</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Remanente de costos </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Copago diario</a:t>
                      </a:r>
                      <a:endParaRPr sz="2800" u="none" strike="noStrike" cap="none"/>
                    </a:p>
                  </a:txBody>
                  <a:tcPr marL="137150" marR="137150" marT="137150" marB="137150"/>
                </a:tc>
                <a:extLst>
                  <a:ext uri="{0D108BD9-81ED-4DB2-BD59-A6C34878D82A}">
                    <a16:rowId xmlns:a16="http://schemas.microsoft.com/office/drawing/2014/main" val="10003"/>
                  </a:ext>
                </a:extLst>
              </a:tr>
            </a:tbl>
          </a:graphicData>
        </a:graphic>
      </p:graphicFrame>
      <p:sp>
        <p:nvSpPr>
          <p:cNvPr id="284" name="Google Shape;284;p19"/>
          <p:cNvSpPr/>
          <p:nvPr/>
        </p:nvSpPr>
        <p:spPr>
          <a:xfrm>
            <a:off x="2409134" y="1760968"/>
            <a:ext cx="9376467"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400" b="1">
                <a:solidFill>
                  <a:schemeClr val="dk1"/>
                </a:solidFill>
                <a:latin typeface="Calibri"/>
                <a:ea typeface="Calibri"/>
                <a:cs typeface="Calibri"/>
                <a:sym typeface="Calibri"/>
              </a:rPr>
              <a:t>Copagos</a:t>
            </a:r>
            <a:r>
              <a:rPr lang="es-MX" sz="3400">
                <a:solidFill>
                  <a:schemeClr val="dk1"/>
                </a:solidFill>
                <a:latin typeface="Calibri"/>
                <a:ea typeface="Calibri"/>
                <a:cs typeface="Calibri"/>
                <a:sym typeface="Calibri"/>
              </a:rPr>
              <a:t> del </a:t>
            </a:r>
            <a:r>
              <a:rPr lang="es-MX" sz="3400" b="1">
                <a:solidFill>
                  <a:schemeClr val="dk1"/>
                </a:solidFill>
                <a:latin typeface="Calibri"/>
                <a:ea typeface="Calibri"/>
                <a:cs typeface="Calibri"/>
                <a:sym typeface="Calibri"/>
              </a:rPr>
              <a:t>hospital para pacientes hospitalizados</a:t>
            </a:r>
            <a:endParaRPr/>
          </a:p>
        </p:txBody>
      </p:sp>
      <p:sp>
        <p:nvSpPr>
          <p:cNvPr id="285" name="Google Shape;28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MX"/>
              <a:t>Descargo de responsabilidad sobre la financiación de subvenciones</a:t>
            </a:r>
            <a:endParaRPr/>
          </a:p>
        </p:txBody>
      </p:sp>
      <p:sp>
        <p:nvSpPr>
          <p:cNvPr id="101" name="Google Shape;101;p2"/>
          <p:cNvSpPr>
            <a:spLocks noGrp="1"/>
          </p:cNvSpPr>
          <p:nvPr>
            <p:ph type="body" idx="1"/>
          </p:nvPr>
        </p:nvSpPr>
        <p:spPr>
          <a:xfrm>
            <a:off x="1952403" y="2345439"/>
            <a:ext cx="8287193" cy="3356159"/>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just" rtl="0">
              <a:lnSpc>
                <a:spcPct val="80000"/>
              </a:lnSpc>
              <a:spcBef>
                <a:spcPts val="0"/>
              </a:spcBef>
              <a:spcAft>
                <a:spcPts val="0"/>
              </a:spcAft>
              <a:buClr>
                <a:schemeClr val="lt1"/>
              </a:buClr>
              <a:buSzPts val="2220"/>
              <a:buNone/>
            </a:pPr>
            <a:r>
              <a:rPr lang="es-MX" sz="2220">
                <a:solidFill>
                  <a:schemeClr val="lt1"/>
                </a:solidFill>
                <a:latin typeface="Calibri"/>
                <a:ea typeface="Calibri"/>
                <a:cs typeface="Calibri"/>
                <a:sym typeface="Calibri"/>
              </a:rPr>
              <a:t>Este proyecto fue apoyado por el Departamento de Servicios de Salud de Wisconsin con asistencia financiera, en su totalidad o en parte, por la subvención número 90SAPG0091, de la Administración de los Estados Unidos para la Vida Comunitaria, Departamento de Salud y Servicios Humanos, Washington, D.C. 20201. Se alienta a los beneficiarios de proyectos patrocinados por el Gobierno a que expresen libremente sus conclusiones. Por lo tanto, los puntos de vista u opiniones no representan necesariamente la política oficial de ACL.</a:t>
            </a:r>
            <a:endParaRPr/>
          </a:p>
        </p:txBody>
      </p:sp>
      <p:sp>
        <p:nvSpPr>
          <p:cNvPr id="102" name="Google Shape;102;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0"/>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A de Medicare – Costos</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292" name="Google Shape;292;p20" title="Part A icon"/>
          <p:cNvPicPr preferRelativeResize="0"/>
          <p:nvPr/>
        </p:nvPicPr>
        <p:blipFill rotWithShape="1">
          <a:blip r:embed="rId3">
            <a:alphaModFix/>
          </a:blip>
          <a:srcRect/>
          <a:stretch/>
        </p:blipFill>
        <p:spPr>
          <a:xfrm>
            <a:off x="515290" y="1880502"/>
            <a:ext cx="1272288" cy="703614"/>
          </a:xfrm>
          <a:prstGeom prst="rect">
            <a:avLst/>
          </a:prstGeom>
          <a:noFill/>
          <a:ln w="9525" cap="flat" cmpd="sng">
            <a:solidFill>
              <a:schemeClr val="lt1"/>
            </a:solidFill>
            <a:prstDash val="solid"/>
            <a:round/>
            <a:headEnd type="none" w="sm" len="sm"/>
            <a:tailEnd type="none" w="sm" len="sm"/>
          </a:ln>
        </p:spPr>
      </p:pic>
      <p:sp>
        <p:nvSpPr>
          <p:cNvPr id="293" name="Google Shape;293;p20"/>
          <p:cNvSpPr/>
          <p:nvPr/>
        </p:nvSpPr>
        <p:spPr>
          <a:xfrm>
            <a:off x="2284473" y="1575113"/>
            <a:ext cx="9406800" cy="6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600" b="1">
                <a:solidFill>
                  <a:srgbClr val="000000"/>
                </a:solidFill>
                <a:latin typeface="Calibri"/>
                <a:ea typeface="Calibri"/>
                <a:cs typeface="Calibri"/>
                <a:sym typeface="Calibri"/>
              </a:rPr>
              <a:t>Copagos en centros de enfermería especializada</a:t>
            </a:r>
            <a:endParaRPr sz="3600" b="1">
              <a:solidFill>
                <a:schemeClr val="dk1"/>
              </a:solidFill>
              <a:latin typeface="Calibri"/>
              <a:ea typeface="Calibri"/>
              <a:cs typeface="Calibri"/>
              <a:sym typeface="Calibri"/>
            </a:endParaRPr>
          </a:p>
        </p:txBody>
      </p:sp>
      <p:graphicFrame>
        <p:nvGraphicFramePr>
          <p:cNvPr id="294" name="Google Shape;294;p20"/>
          <p:cNvGraphicFramePr/>
          <p:nvPr/>
        </p:nvGraphicFramePr>
        <p:xfrm>
          <a:off x="2284478" y="2688424"/>
          <a:ext cx="3000000" cy="3000000"/>
        </p:xfrm>
        <a:graphic>
          <a:graphicData uri="http://schemas.openxmlformats.org/drawingml/2006/table">
            <a:tbl>
              <a:tblPr firstRow="1" bandRow="1">
                <a:noFill/>
                <a:tableStyleId>{1ADAB1CF-3F29-43AC-BA07-5D3156E8C549}</a:tableStyleId>
              </a:tblPr>
              <a:tblGrid>
                <a:gridCol w="2167700">
                  <a:extLst>
                    <a:ext uri="{9D8B030D-6E8A-4147-A177-3AD203B41FA5}">
                      <a16:colId xmlns:a16="http://schemas.microsoft.com/office/drawing/2014/main" val="20000"/>
                    </a:ext>
                  </a:extLst>
                </a:gridCol>
                <a:gridCol w="3961275">
                  <a:extLst>
                    <a:ext uri="{9D8B030D-6E8A-4147-A177-3AD203B41FA5}">
                      <a16:colId xmlns:a16="http://schemas.microsoft.com/office/drawing/2014/main" val="20001"/>
                    </a:ext>
                  </a:extLst>
                </a:gridCol>
                <a:gridCol w="3433100">
                  <a:extLst>
                    <a:ext uri="{9D8B030D-6E8A-4147-A177-3AD203B41FA5}">
                      <a16:colId xmlns:a16="http://schemas.microsoft.com/office/drawing/2014/main" val="20002"/>
                    </a:ext>
                  </a:extLst>
                </a:gridCol>
              </a:tblGrid>
              <a:tr h="622425">
                <a:tc>
                  <a:txBody>
                    <a:bodyPr/>
                    <a:lstStyle/>
                    <a:p>
                      <a:pPr marL="0" marR="0" lvl="0" indent="0" algn="l" rtl="0">
                        <a:spcBef>
                          <a:spcPts val="0"/>
                        </a:spcBef>
                        <a:spcAft>
                          <a:spcPts val="0"/>
                        </a:spcAft>
                        <a:buNone/>
                      </a:pPr>
                      <a:r>
                        <a:rPr lang="es-MX" sz="2800" u="none" strike="noStrike" cap="none"/>
                        <a:t>Días</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Medicare paga</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Usted paga</a:t>
                      </a:r>
                      <a:endParaRPr/>
                    </a:p>
                  </a:txBody>
                  <a:tcPr marL="137150" marR="137150" marT="137150" marB="137150"/>
                </a:tc>
                <a:extLst>
                  <a:ext uri="{0D108BD9-81ED-4DB2-BD59-A6C34878D82A}">
                    <a16:rowId xmlns:a16="http://schemas.microsoft.com/office/drawing/2014/main" val="10000"/>
                  </a:ext>
                </a:extLst>
              </a:tr>
              <a:tr h="832600">
                <a:tc>
                  <a:txBody>
                    <a:bodyPr/>
                    <a:lstStyle/>
                    <a:p>
                      <a:pPr marL="0" marR="0" lvl="0" indent="0" algn="l" rtl="0">
                        <a:spcBef>
                          <a:spcPts val="0"/>
                        </a:spcBef>
                        <a:spcAft>
                          <a:spcPts val="0"/>
                        </a:spcAft>
                        <a:buNone/>
                      </a:pPr>
                      <a:r>
                        <a:rPr lang="es-MX" sz="2800" u="none" strike="noStrike" cap="none"/>
                        <a:t>1-20</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Todos los costos</a:t>
                      </a:r>
                      <a:endParaRPr sz="2800" u="none" strike="noStrike" cap="none"/>
                    </a:p>
                  </a:txBody>
                  <a:tcPr marL="137150" marR="137150" marT="137150" marB="137150"/>
                </a:tc>
                <a:tc>
                  <a:txBody>
                    <a:bodyPr/>
                    <a:lstStyle/>
                    <a:p>
                      <a:pPr marL="0" marR="0" lvl="0" indent="0" algn="l" rtl="0">
                        <a:spcBef>
                          <a:spcPts val="0"/>
                        </a:spcBef>
                        <a:spcAft>
                          <a:spcPts val="0"/>
                        </a:spcAft>
                        <a:buNone/>
                      </a:pPr>
                      <a:r>
                        <a:rPr lang="es-MX" sz="2800" u="none" strike="noStrike" cap="none"/>
                        <a:t>$0</a:t>
                      </a:r>
                      <a:endParaRPr sz="2800" u="none" strike="noStrike" cap="none"/>
                    </a:p>
                  </a:txBody>
                  <a:tcPr marL="137150" marR="137150" marT="137150" marB="137150"/>
                </a:tc>
                <a:extLst>
                  <a:ext uri="{0D108BD9-81ED-4DB2-BD59-A6C34878D82A}">
                    <a16:rowId xmlns:a16="http://schemas.microsoft.com/office/drawing/2014/main" val="10001"/>
                  </a:ext>
                </a:extLst>
              </a:tr>
              <a:tr h="906600">
                <a:tc>
                  <a:txBody>
                    <a:bodyPr/>
                    <a:lstStyle/>
                    <a:p>
                      <a:pPr marL="0" marR="0" lvl="0" indent="0" algn="l" rtl="0">
                        <a:spcBef>
                          <a:spcPts val="0"/>
                        </a:spcBef>
                        <a:spcAft>
                          <a:spcPts val="0"/>
                        </a:spcAft>
                        <a:buNone/>
                      </a:pPr>
                      <a:r>
                        <a:rPr lang="es-MX" sz="2800" u="none" strike="noStrike" cap="none"/>
                        <a:t>21 100-</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Todos, excepto los costos diarios establecidos</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Copago diario</a:t>
                      </a:r>
                      <a:endParaRPr sz="2800" u="none" strike="noStrike" cap="none"/>
                    </a:p>
                  </a:txBody>
                  <a:tcPr marL="137150" marR="137150" marT="137150" marB="137150"/>
                </a:tc>
                <a:extLst>
                  <a:ext uri="{0D108BD9-81ED-4DB2-BD59-A6C34878D82A}">
                    <a16:rowId xmlns:a16="http://schemas.microsoft.com/office/drawing/2014/main" val="10002"/>
                  </a:ext>
                </a:extLst>
              </a:tr>
              <a:tr h="841750">
                <a:tc>
                  <a:txBody>
                    <a:bodyPr/>
                    <a:lstStyle/>
                    <a:p>
                      <a:pPr marL="0" marR="0" lvl="0" indent="0" algn="l" rtl="0">
                        <a:spcBef>
                          <a:spcPts val="0"/>
                        </a:spcBef>
                        <a:spcAft>
                          <a:spcPts val="0"/>
                        </a:spcAft>
                        <a:buNone/>
                      </a:pPr>
                      <a:r>
                        <a:rPr lang="es-MX" sz="2800" u="none" strike="noStrike" cap="none"/>
                        <a:t>Días 100+</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Ninguno</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Todos los costos</a:t>
                      </a:r>
                      <a:endParaRPr/>
                    </a:p>
                  </a:txBody>
                  <a:tcPr marL="137150" marR="137150" marT="137150" marB="137150"/>
                </a:tc>
                <a:extLst>
                  <a:ext uri="{0D108BD9-81ED-4DB2-BD59-A6C34878D82A}">
                    <a16:rowId xmlns:a16="http://schemas.microsoft.com/office/drawing/2014/main" val="10003"/>
                  </a:ext>
                </a:extLst>
              </a:tr>
            </a:tbl>
          </a:graphicData>
        </a:graphic>
      </p:graphicFrame>
      <p:sp>
        <p:nvSpPr>
          <p:cNvPr id="295" name="Google Shape;29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21</a:t>
            </a:fld>
            <a:endParaRPr/>
          </a:p>
        </p:txBody>
      </p:sp>
      <p:sp>
        <p:nvSpPr>
          <p:cNvPr id="302" name="Google Shape;302;p21"/>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Parte A</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03" name="Google Shape;303;p21"/>
          <p:cNvSpPr/>
          <p:nvPr/>
        </p:nvSpPr>
        <p:spPr>
          <a:xfrm>
            <a:off x="1119723" y="3052769"/>
            <a:ext cx="9862392" cy="3554819"/>
          </a:xfrm>
          <a:prstGeom prst="rect">
            <a:avLst/>
          </a:prstGeom>
          <a:solidFill>
            <a:srgbClr val="D8E2F3"/>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100" b="1">
                <a:solidFill>
                  <a:schemeClr val="dk1"/>
                </a:solidFill>
                <a:latin typeface="Calibri"/>
                <a:ea typeface="Calibri"/>
                <a:cs typeface="Calibri"/>
                <a:sym typeface="Calibri"/>
              </a:rPr>
              <a:t>“Estado en observación” en el hospital</a:t>
            </a:r>
            <a:endParaRPr/>
          </a:p>
          <a:p>
            <a:pPr marL="0" marR="0" lvl="0" indent="0" algn="l" rtl="0">
              <a:spcBef>
                <a:spcPts val="0"/>
              </a:spcBef>
              <a:spcAft>
                <a:spcPts val="0"/>
              </a:spcAft>
              <a:buNone/>
            </a:pPr>
            <a:endParaRPr sz="21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100"/>
              <a:buFont typeface="Arial"/>
              <a:buChar char="•"/>
            </a:pPr>
            <a:r>
              <a:rPr lang="es-MX" sz="2100">
                <a:solidFill>
                  <a:schemeClr val="dk1"/>
                </a:solidFill>
                <a:latin typeface="Calibri"/>
                <a:ea typeface="Calibri"/>
                <a:cs typeface="Calibri"/>
                <a:sym typeface="Calibri"/>
              </a:rPr>
              <a:t>Paciente ambulatorio, </a:t>
            </a:r>
            <a:r>
              <a:rPr lang="es-MX" sz="2100" b="1">
                <a:solidFill>
                  <a:schemeClr val="dk1"/>
                </a:solidFill>
                <a:latin typeface="Calibri"/>
                <a:ea typeface="Calibri"/>
                <a:cs typeface="Calibri"/>
                <a:sym typeface="Calibri"/>
              </a:rPr>
              <a:t>no</a:t>
            </a:r>
            <a:r>
              <a:rPr lang="es-MX" sz="2100">
                <a:solidFill>
                  <a:schemeClr val="dk1"/>
                </a:solidFill>
                <a:latin typeface="Calibri"/>
                <a:ea typeface="Calibri"/>
                <a:cs typeface="Calibri"/>
                <a:sym typeface="Calibri"/>
              </a:rPr>
              <a:t> hospitalizado</a:t>
            </a:r>
            <a:r>
              <a:rPr lang="es-MX" sz="2100" i="1">
                <a:solidFill>
                  <a:schemeClr val="dk1"/>
                </a:solidFill>
                <a:latin typeface="Calibri"/>
                <a:ea typeface="Calibri"/>
                <a:cs typeface="Calibri"/>
                <a:sym typeface="Calibri"/>
              </a:rPr>
              <a:t>, </a:t>
            </a:r>
            <a:r>
              <a:rPr lang="es-MX" sz="2100">
                <a:solidFill>
                  <a:schemeClr val="dk1"/>
                </a:solidFill>
                <a:latin typeface="Calibri"/>
                <a:ea typeface="Calibri"/>
                <a:cs typeface="Calibri"/>
                <a:sym typeface="Calibri"/>
              </a:rPr>
              <a:t> aunque pase ahí la noche.</a:t>
            </a:r>
            <a:r>
              <a:rPr lang="es-MX" sz="2100" i="1">
                <a:solidFill>
                  <a:schemeClr val="dk1"/>
                </a:solidFill>
                <a:latin typeface="Calibri"/>
                <a:ea typeface="Calibri"/>
                <a:cs typeface="Calibri"/>
                <a:sym typeface="Calibri"/>
              </a:rPr>
              <a:t> </a:t>
            </a:r>
            <a:r>
              <a:rPr lang="es-MX" sz="2100">
                <a:solidFill>
                  <a:schemeClr val="dk1"/>
                </a:solidFill>
                <a:latin typeface="Calibri"/>
                <a:ea typeface="Calibri"/>
                <a:cs typeface="Calibri"/>
                <a:sym typeface="Calibri"/>
              </a:rPr>
              <a:t>  </a:t>
            </a:r>
            <a:endParaRPr/>
          </a:p>
          <a:p>
            <a:pPr marL="285750" marR="0" lvl="0" indent="-285750" algn="l" rtl="0">
              <a:spcBef>
                <a:spcPts val="600"/>
              </a:spcBef>
              <a:spcAft>
                <a:spcPts val="0"/>
              </a:spcAft>
              <a:buClr>
                <a:schemeClr val="dk1"/>
              </a:buClr>
              <a:buSzPts val="2100"/>
              <a:buFont typeface="Arial"/>
              <a:buChar char="•"/>
            </a:pPr>
            <a:r>
              <a:rPr lang="es-MX" sz="2100" i="1">
                <a:solidFill>
                  <a:schemeClr val="dk1"/>
                </a:solidFill>
                <a:latin typeface="Calibri"/>
                <a:ea typeface="Calibri"/>
                <a:cs typeface="Calibri"/>
                <a:sym typeface="Calibri"/>
              </a:rPr>
              <a:t>Medicare A no paga nada.</a:t>
            </a:r>
            <a:endParaRPr/>
          </a:p>
          <a:p>
            <a:pPr marL="285750" marR="0" lvl="0" indent="-285750" algn="l" rtl="0">
              <a:spcBef>
                <a:spcPts val="600"/>
              </a:spcBef>
              <a:spcAft>
                <a:spcPts val="0"/>
              </a:spcAft>
              <a:buClr>
                <a:schemeClr val="dk1"/>
              </a:buClr>
              <a:buSzPts val="2100"/>
              <a:buFont typeface="Arial"/>
              <a:buChar char="•"/>
            </a:pPr>
            <a:r>
              <a:rPr lang="es-MX" sz="2100">
                <a:solidFill>
                  <a:schemeClr val="dk1"/>
                </a:solidFill>
                <a:latin typeface="Calibri"/>
                <a:ea typeface="Calibri"/>
                <a:cs typeface="Calibri"/>
                <a:sym typeface="Calibri"/>
              </a:rPr>
              <a:t>Medicare Parte B paga los servicios del médico y los servicios hospitalarios de paciente ambulatorio después de que usted haya pagado sus deducibles, coaseguro y copagos</a:t>
            </a:r>
            <a:r>
              <a:rPr lang="es-MX" sz="2100">
                <a:solidFill>
                  <a:schemeClr val="dk1"/>
                </a:solidFill>
                <a:latin typeface="Arial"/>
                <a:ea typeface="Arial"/>
                <a:cs typeface="Arial"/>
                <a:sym typeface="Arial"/>
              </a:rPr>
              <a:t>.</a:t>
            </a:r>
            <a:endParaRPr/>
          </a:p>
          <a:p>
            <a:pPr marL="285750" marR="0" lvl="0" indent="-285750" algn="l" rtl="0">
              <a:spcBef>
                <a:spcPts val="600"/>
              </a:spcBef>
              <a:spcAft>
                <a:spcPts val="0"/>
              </a:spcAft>
              <a:buClr>
                <a:schemeClr val="dk1"/>
              </a:buClr>
              <a:buSzPts val="2100"/>
              <a:buFont typeface="Arial"/>
              <a:buChar char="•"/>
            </a:pPr>
            <a:r>
              <a:rPr lang="es-MX" sz="2100">
                <a:solidFill>
                  <a:schemeClr val="dk1"/>
                </a:solidFill>
                <a:latin typeface="Calibri"/>
                <a:ea typeface="Calibri"/>
                <a:cs typeface="Calibri"/>
                <a:sym typeface="Calibri"/>
              </a:rPr>
              <a:t>De los medicamentos que reciba durante una permanencia para observación, es probable que necesite hacer un desembolso y presentar un formulario de reclamación para su plan de medicamentos para que reciba un reembolso. Solicite un formulario de reclamación para una farmacia </a:t>
            </a:r>
            <a:r>
              <a:rPr lang="es-MX" sz="2100" i="1">
                <a:solidFill>
                  <a:schemeClr val="dk1"/>
                </a:solidFill>
                <a:latin typeface="Calibri"/>
                <a:ea typeface="Calibri"/>
                <a:cs typeface="Calibri"/>
                <a:sym typeface="Calibri"/>
              </a:rPr>
              <a:t>que no esté en la red </a:t>
            </a:r>
            <a:r>
              <a:rPr lang="es-MX" sz="2100">
                <a:solidFill>
                  <a:schemeClr val="dk1"/>
                </a:solidFill>
                <a:latin typeface="Calibri"/>
                <a:ea typeface="Calibri"/>
                <a:cs typeface="Calibri"/>
                <a:sym typeface="Calibri"/>
              </a:rPr>
              <a:t>de su plan de la Parte D.</a:t>
            </a:r>
            <a:endParaRPr/>
          </a:p>
        </p:txBody>
      </p:sp>
      <p:sp>
        <p:nvSpPr>
          <p:cNvPr id="304" name="Google Shape;304;p21"/>
          <p:cNvSpPr/>
          <p:nvPr/>
        </p:nvSpPr>
        <p:spPr>
          <a:xfrm>
            <a:off x="667875" y="1200075"/>
            <a:ext cx="11268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chemeClr val="dk1"/>
                </a:solidFill>
                <a:latin typeface="Arial"/>
                <a:ea typeface="Arial"/>
                <a:cs typeface="Arial"/>
                <a:sym typeface="Arial"/>
              </a:rPr>
              <a:t>¿Es usted un paciente hospitalizado o un paciente ambulatorio?</a:t>
            </a:r>
            <a:endParaRPr/>
          </a:p>
        </p:txBody>
      </p:sp>
      <p:sp>
        <p:nvSpPr>
          <p:cNvPr id="305" name="Google Shape;305;p21"/>
          <p:cNvSpPr/>
          <p:nvPr/>
        </p:nvSpPr>
        <p:spPr>
          <a:xfrm>
            <a:off x="1209884" y="2006582"/>
            <a:ext cx="4467902" cy="9541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b="1">
                <a:solidFill>
                  <a:schemeClr val="accent1"/>
                </a:solidFill>
                <a:latin typeface="Calibri"/>
                <a:ea typeface="Calibri"/>
                <a:cs typeface="Calibri"/>
                <a:sym typeface="Calibri"/>
              </a:rPr>
              <a:t>Paciente internado</a:t>
            </a:r>
            <a:r>
              <a:rPr lang="es-MX" sz="1800" b="1">
                <a:solidFill>
                  <a:schemeClr val="accent1"/>
                </a:solidFill>
                <a:latin typeface="Calibri"/>
                <a:ea typeface="Calibri"/>
                <a:cs typeface="Calibri"/>
                <a:sym typeface="Calibri"/>
              </a:rPr>
              <a:t> </a:t>
            </a:r>
            <a:r>
              <a:rPr lang="es-MX" sz="1800">
                <a:solidFill>
                  <a:schemeClr val="dk1"/>
                </a:solidFill>
                <a:latin typeface="Calibri"/>
                <a:ea typeface="Calibri"/>
                <a:cs typeface="Calibri"/>
                <a:sym typeface="Calibri"/>
              </a:rPr>
              <a:t>– Es ingresado formalmente al hospital con una orden de un médico. </a:t>
            </a:r>
            <a:endParaRPr/>
          </a:p>
        </p:txBody>
      </p:sp>
      <p:sp>
        <p:nvSpPr>
          <p:cNvPr id="306" name="Google Shape;306;p21"/>
          <p:cNvSpPr/>
          <p:nvPr/>
        </p:nvSpPr>
        <p:spPr>
          <a:xfrm>
            <a:off x="6095998" y="2022083"/>
            <a:ext cx="4886117" cy="9541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b="1">
                <a:solidFill>
                  <a:schemeClr val="accent1"/>
                </a:solidFill>
                <a:latin typeface="Calibri"/>
                <a:ea typeface="Calibri"/>
                <a:cs typeface="Calibri"/>
                <a:sym typeface="Calibri"/>
              </a:rPr>
              <a:t>Paciente ambulatorio </a:t>
            </a:r>
            <a:r>
              <a:rPr lang="es-MX" sz="1800">
                <a:solidFill>
                  <a:schemeClr val="dk1"/>
                </a:solidFill>
                <a:latin typeface="Calibri"/>
                <a:ea typeface="Calibri"/>
                <a:cs typeface="Calibri"/>
                <a:sym typeface="Calibri"/>
              </a:rPr>
              <a:t>–No hay una orden de un médico para ingresarlo.  Ir a Urgencias se considera como paciente ambulatorio.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5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
                                        </p:tgtEl>
                                        <p:attrNameLst>
                                          <p:attrName>style.visibility</p:attrName>
                                        </p:attrNameLst>
                                      </p:cBhvr>
                                      <p:to>
                                        <p:strVal val="visible"/>
                                      </p:to>
                                    </p:set>
                                    <p:animEffect transition="in" filter="fade">
                                      <p:cBhvr>
                                        <p:cTn id="12" dur="500"/>
                                        <p:tgtEl>
                                          <p:spTgt spid="3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3"/>
                                        </p:tgtEl>
                                        <p:attrNameLst>
                                          <p:attrName>style.visibility</p:attrName>
                                        </p:attrNameLst>
                                      </p:cBhvr>
                                      <p:to>
                                        <p:strVal val="visible"/>
                                      </p:to>
                                    </p:set>
                                    <p:animEffect transition="in" filter="fade">
                                      <p:cBhvr>
                                        <p:cTn id="17"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2"/>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Cuestiones básicas de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13" name="Google Shape;313;p22"/>
          <p:cNvSpPr txBox="1">
            <a:spLocks noGrp="1"/>
          </p:cNvSpPr>
          <p:nvPr>
            <p:ph type="ftr" idx="11"/>
          </p:nvPr>
        </p:nvSpPr>
        <p:spPr>
          <a:xfrm>
            <a:off x="4038600" y="6356350"/>
            <a:ext cx="45720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Enero de 2022            Bienvenidos a la Presentación de Medicare</a:t>
            </a:r>
            <a:endParaRPr/>
          </a:p>
        </p:txBody>
      </p:sp>
      <p:sp>
        <p:nvSpPr>
          <p:cNvPr id="314" name="Google Shape;3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22</a:t>
            </a:fld>
            <a:endParaRPr/>
          </a:p>
        </p:txBody>
      </p:sp>
      <p:sp>
        <p:nvSpPr>
          <p:cNvPr id="315" name="Google Shape;315;p2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p:nvPr/>
        </p:nvSpPr>
        <p:spPr>
          <a:xfrm>
            <a:off x="904427" y="1843332"/>
            <a:ext cx="8809383" cy="524450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5400"/>
              <a:buFont typeface="Arial"/>
              <a:buNone/>
            </a:pPr>
            <a:r>
              <a:rPr lang="es-MX" sz="5400">
                <a:solidFill>
                  <a:schemeClr val="dk1"/>
                </a:solidFill>
                <a:latin typeface="Calibri"/>
                <a:ea typeface="Calibri"/>
                <a:cs typeface="Calibri"/>
                <a:sym typeface="Calibri"/>
              </a:rPr>
              <a:t>Medicare Parte B </a:t>
            </a:r>
            <a:endParaRPr/>
          </a:p>
          <a:p>
            <a:pPr marL="685800" marR="0" lvl="1" indent="-76200" algn="l" rtl="0">
              <a:lnSpc>
                <a:spcPct val="90000"/>
              </a:lnSpc>
              <a:spcBef>
                <a:spcPts val="170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p:txBody>
      </p:sp>
      <p:grpSp>
        <p:nvGrpSpPr>
          <p:cNvPr id="316" name="Google Shape;316;p22" title="Part B icon"/>
          <p:cNvGrpSpPr/>
          <p:nvPr/>
        </p:nvGrpSpPr>
        <p:grpSpPr>
          <a:xfrm>
            <a:off x="2118641" y="3119715"/>
            <a:ext cx="1683291" cy="1786917"/>
            <a:chOff x="153025" y="1963783"/>
            <a:chExt cx="1568748" cy="1315995"/>
          </a:xfrm>
        </p:grpSpPr>
        <p:pic>
          <p:nvPicPr>
            <p:cNvPr id="317" name="Google Shape;317;p22" title="Part B icon"/>
            <p:cNvPicPr preferRelativeResize="0"/>
            <p:nvPr/>
          </p:nvPicPr>
          <p:blipFill rotWithShape="1">
            <a:blip r:embed="rId3">
              <a:alphaModFix/>
            </a:blip>
            <a:srcRect/>
            <a:stretch/>
          </p:blipFill>
          <p:spPr>
            <a:xfrm>
              <a:off x="583532" y="1963783"/>
              <a:ext cx="707734" cy="624371"/>
            </a:xfrm>
            <a:prstGeom prst="rect">
              <a:avLst/>
            </a:prstGeom>
            <a:noFill/>
            <a:ln>
              <a:noFill/>
            </a:ln>
          </p:spPr>
        </p:pic>
        <p:sp>
          <p:nvSpPr>
            <p:cNvPr id="318" name="Google Shape;318;p22"/>
            <p:cNvSpPr txBox="1"/>
            <p:nvPr/>
          </p:nvSpPr>
          <p:spPr>
            <a:xfrm>
              <a:off x="153025" y="2599781"/>
              <a:ext cx="1568748" cy="679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B</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médico</a:t>
              </a:r>
              <a:endParaRPr/>
            </a:p>
          </p:txBody>
        </p:sp>
      </p:grpSp>
      <p:pic>
        <p:nvPicPr>
          <p:cNvPr id="319" name="Google Shape;319;p22" descr="Image result for doctor and stethoscope"/>
          <p:cNvPicPr preferRelativeResize="0"/>
          <p:nvPr/>
        </p:nvPicPr>
        <p:blipFill rotWithShape="1">
          <a:blip r:embed="rId4">
            <a:alphaModFix/>
          </a:blip>
          <a:srcRect/>
          <a:stretch/>
        </p:blipFill>
        <p:spPr>
          <a:xfrm>
            <a:off x="6314738" y="1107996"/>
            <a:ext cx="5877261" cy="3809890"/>
          </a:xfrm>
          <a:prstGeom prst="rect">
            <a:avLst/>
          </a:prstGeom>
          <a:noFill/>
          <a:ln>
            <a:noFill/>
          </a:ln>
        </p:spPr>
      </p:pic>
      <p:pic>
        <p:nvPicPr>
          <p:cNvPr id="320" name="Google Shape;320;p22"/>
          <p:cNvPicPr preferRelativeResize="0"/>
          <p:nvPr/>
        </p:nvPicPr>
        <p:blipFill rotWithShape="1">
          <a:blip r:embed="rId5">
            <a:alphaModFix/>
          </a:blip>
          <a:srcRect/>
          <a:stretch/>
        </p:blipFill>
        <p:spPr>
          <a:xfrm>
            <a:off x="11552238" y="6218238"/>
            <a:ext cx="487362" cy="4873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23</a:t>
            </a:fld>
            <a:endParaRPr/>
          </a:p>
        </p:txBody>
      </p:sp>
      <p:sp>
        <p:nvSpPr>
          <p:cNvPr id="327" name="Google Shape;327;p2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Parte B</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328" name="Google Shape;328;p23" title="Part B icon"/>
          <p:cNvGrpSpPr/>
          <p:nvPr/>
        </p:nvGrpSpPr>
        <p:grpSpPr>
          <a:xfrm>
            <a:off x="321281" y="2230040"/>
            <a:ext cx="1781791" cy="1776520"/>
            <a:chOff x="153025" y="1963783"/>
            <a:chExt cx="1568748" cy="1324281"/>
          </a:xfrm>
        </p:grpSpPr>
        <p:pic>
          <p:nvPicPr>
            <p:cNvPr id="329" name="Google Shape;329;p23" title="Part B icon"/>
            <p:cNvPicPr preferRelativeResize="0"/>
            <p:nvPr/>
          </p:nvPicPr>
          <p:blipFill rotWithShape="1">
            <a:blip r:embed="rId3">
              <a:alphaModFix/>
            </a:blip>
            <a:srcRect/>
            <a:stretch/>
          </p:blipFill>
          <p:spPr>
            <a:xfrm>
              <a:off x="583532" y="1963783"/>
              <a:ext cx="707734" cy="624371"/>
            </a:xfrm>
            <a:prstGeom prst="rect">
              <a:avLst/>
            </a:prstGeom>
            <a:noFill/>
            <a:ln>
              <a:noFill/>
            </a:ln>
          </p:spPr>
        </p:pic>
        <p:sp>
          <p:nvSpPr>
            <p:cNvPr id="330" name="Google Shape;330;p23"/>
            <p:cNvSpPr txBox="1"/>
            <p:nvPr/>
          </p:nvSpPr>
          <p:spPr>
            <a:xfrm>
              <a:off x="153025" y="2599781"/>
              <a:ext cx="1568748" cy="688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B</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médico</a:t>
              </a:r>
              <a:endParaRPr/>
            </a:p>
          </p:txBody>
        </p:sp>
      </p:grpSp>
      <p:sp>
        <p:nvSpPr>
          <p:cNvPr id="331" name="Google Shape;331;p23"/>
          <p:cNvSpPr/>
          <p:nvPr/>
        </p:nvSpPr>
        <p:spPr>
          <a:xfrm>
            <a:off x="2350039" y="1257702"/>
            <a:ext cx="501772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rgbClr val="000000"/>
                </a:solidFill>
                <a:latin typeface="Arial"/>
                <a:ea typeface="Arial"/>
                <a:cs typeface="Arial"/>
                <a:sym typeface="Arial"/>
              </a:rPr>
              <a:t>Parte B – Seguro médico </a:t>
            </a:r>
            <a:endParaRPr/>
          </a:p>
        </p:txBody>
      </p:sp>
      <p:sp>
        <p:nvSpPr>
          <p:cNvPr id="332" name="Google Shape;332;p23"/>
          <p:cNvSpPr/>
          <p:nvPr/>
        </p:nvSpPr>
        <p:spPr>
          <a:xfrm>
            <a:off x="2864830" y="1781592"/>
            <a:ext cx="8687407" cy="45422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000">
                <a:solidFill>
                  <a:srgbClr val="000000"/>
                </a:solidFill>
                <a:latin typeface="Calibri"/>
                <a:ea typeface="Calibri"/>
                <a:cs typeface="Calibri"/>
                <a:sym typeface="Calibri"/>
              </a:rPr>
              <a:t>Ayuda a cubrir lo que sea médicamente necesario</a:t>
            </a:r>
            <a:endParaRPr/>
          </a:p>
          <a:p>
            <a:pPr marL="342891" marR="0" lvl="0" indent="-342891" algn="l" rtl="0">
              <a:spcBef>
                <a:spcPts val="16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Servicios de médicos</a:t>
            </a:r>
            <a:endParaRPr/>
          </a:p>
          <a:p>
            <a:pPr marL="342891" marR="0" lvl="0" indent="-342891" algn="l" rtl="0">
              <a:spcBef>
                <a:spcPts val="4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Servicios y suministros médicos y quirúrgicos para pacientes ambulatorios</a:t>
            </a:r>
            <a:endParaRPr/>
          </a:p>
          <a:p>
            <a:pPr marL="342891" marR="0" lvl="0" indent="-342891" algn="l" rtl="0">
              <a:spcBef>
                <a:spcPts val="4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Pruebas clínicas de laboratorio</a:t>
            </a:r>
            <a:endParaRPr/>
          </a:p>
          <a:p>
            <a:pPr marL="342891" marR="0" lvl="0" indent="-342891" algn="l" rtl="0">
              <a:spcBef>
                <a:spcPts val="4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Equipo médico duradero resistente (es posible que se necesiten algunos proveedores)</a:t>
            </a:r>
            <a:endParaRPr/>
          </a:p>
          <a:p>
            <a:pPr marL="342891" marR="0" lvl="0" indent="-342891" algn="l" rtl="0">
              <a:spcBef>
                <a:spcPts val="4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Suministros para pruebas para diabéticos</a:t>
            </a:r>
            <a:endParaRPr/>
          </a:p>
          <a:p>
            <a:pPr marL="342891" marR="0" lvl="0" indent="-342891" algn="l" rtl="0">
              <a:spcBef>
                <a:spcPts val="4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Servicios preventivos (como inyecciones contra la influenza y un chequeo anual)</a:t>
            </a:r>
            <a:endParaRPr/>
          </a:p>
          <a:p>
            <a:pPr marL="342891" marR="0" lvl="0" indent="-342891" algn="l" rtl="0">
              <a:spcBef>
                <a:spcPts val="4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Atención médica a domicilio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Costos de la Parte B de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339" name="Google Shape;339;p24" title="Part B icon"/>
          <p:cNvGrpSpPr/>
          <p:nvPr/>
        </p:nvGrpSpPr>
        <p:grpSpPr>
          <a:xfrm>
            <a:off x="855500" y="1754896"/>
            <a:ext cx="1781791" cy="1868853"/>
            <a:chOff x="153025" y="1963783"/>
            <a:chExt cx="1568748" cy="1393109"/>
          </a:xfrm>
        </p:grpSpPr>
        <p:pic>
          <p:nvPicPr>
            <p:cNvPr id="340" name="Google Shape;340;p24" title="Part B icon"/>
            <p:cNvPicPr preferRelativeResize="0"/>
            <p:nvPr/>
          </p:nvPicPr>
          <p:blipFill rotWithShape="1">
            <a:blip r:embed="rId3">
              <a:alphaModFix/>
            </a:blip>
            <a:srcRect/>
            <a:stretch/>
          </p:blipFill>
          <p:spPr>
            <a:xfrm>
              <a:off x="583532" y="1963783"/>
              <a:ext cx="707734" cy="624371"/>
            </a:xfrm>
            <a:prstGeom prst="rect">
              <a:avLst/>
            </a:prstGeom>
            <a:noFill/>
            <a:ln>
              <a:noFill/>
            </a:ln>
          </p:spPr>
        </p:pic>
        <p:sp>
          <p:nvSpPr>
            <p:cNvPr id="341" name="Google Shape;341;p24"/>
            <p:cNvSpPr txBox="1"/>
            <p:nvPr/>
          </p:nvSpPr>
          <p:spPr>
            <a:xfrm>
              <a:off x="153025" y="2599781"/>
              <a:ext cx="1568748" cy="7571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a:solidFill>
                    <a:schemeClr val="dk2"/>
                  </a:solidFill>
                  <a:latin typeface="Calibri"/>
                  <a:ea typeface="Calibri"/>
                  <a:cs typeface="Calibri"/>
                  <a:sym typeface="Calibri"/>
                </a:rPr>
                <a:t>Parte B</a:t>
              </a:r>
              <a:endParaRPr/>
            </a:p>
            <a:p>
              <a:pPr marL="0" marR="0" lvl="0" indent="0" algn="ctr" rtl="0">
                <a:spcBef>
                  <a:spcPts val="0"/>
                </a:spcBef>
                <a:spcAft>
                  <a:spcPts val="0"/>
                </a:spcAft>
                <a:buNone/>
              </a:pPr>
              <a:r>
                <a:rPr lang="es-MX" sz="2000">
                  <a:solidFill>
                    <a:schemeClr val="dk2"/>
                  </a:solidFill>
                  <a:latin typeface="Calibri"/>
                  <a:ea typeface="Calibri"/>
                  <a:cs typeface="Calibri"/>
                  <a:sym typeface="Calibri"/>
                </a:rPr>
                <a:t>Seguro médico</a:t>
              </a:r>
              <a:endParaRPr sz="1800">
                <a:solidFill>
                  <a:schemeClr val="dk1"/>
                </a:solidFill>
                <a:latin typeface="Calibri"/>
                <a:ea typeface="Calibri"/>
                <a:cs typeface="Calibri"/>
                <a:sym typeface="Calibri"/>
              </a:endParaRPr>
            </a:p>
          </p:txBody>
        </p:sp>
      </p:grpSp>
      <p:sp>
        <p:nvSpPr>
          <p:cNvPr id="342" name="Google Shape;342;p24"/>
          <p:cNvSpPr/>
          <p:nvPr/>
        </p:nvSpPr>
        <p:spPr>
          <a:xfrm>
            <a:off x="2931621" y="1573619"/>
            <a:ext cx="8772699" cy="3170099"/>
          </a:xfrm>
          <a:prstGeom prst="rect">
            <a:avLst/>
          </a:prstGeom>
          <a:noFill/>
          <a:ln>
            <a:noFill/>
          </a:ln>
        </p:spPr>
        <p:txBody>
          <a:bodyPr spcFirstLastPara="1" wrap="square" lIns="91425" tIns="45700" rIns="91425" bIns="45700" anchor="t" anchorCtr="0">
            <a:spAutoFit/>
          </a:bodyPr>
          <a:lstStyle/>
          <a:p>
            <a:pPr marL="369877" marR="0" lvl="1" indent="-342891" algn="l" rtl="0">
              <a:spcBef>
                <a:spcPts val="0"/>
              </a:spcBef>
              <a:spcAft>
                <a:spcPts val="0"/>
              </a:spcAft>
              <a:buClr>
                <a:schemeClr val="dk1"/>
              </a:buClr>
              <a:buSzPts val="2800"/>
              <a:buFont typeface="Noto Sans Symbols"/>
              <a:buChar char="▪"/>
            </a:pPr>
            <a:r>
              <a:rPr lang="es-MX" sz="2800" b="1" i="0" u="none" strike="noStrike" cap="none">
                <a:solidFill>
                  <a:schemeClr val="dk1"/>
                </a:solidFill>
                <a:latin typeface="Calibri"/>
                <a:ea typeface="Calibri"/>
                <a:cs typeface="Calibri"/>
                <a:sym typeface="Calibri"/>
              </a:rPr>
              <a:t>Prima mensual:</a:t>
            </a:r>
            <a:r>
              <a:rPr lang="es-MX" sz="2800" b="0" i="0" u="none" strike="noStrike" cap="none">
                <a:solidFill>
                  <a:schemeClr val="dk1"/>
                </a:solidFill>
                <a:latin typeface="Calibri"/>
                <a:ea typeface="Calibri"/>
                <a:cs typeface="Calibri"/>
                <a:sym typeface="Calibri"/>
              </a:rPr>
              <a:t> </a:t>
            </a:r>
            <a:r>
              <a:rPr lang="es-MX" sz="2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Basada en ingresos</a:t>
            </a:r>
            <a:endParaRPr sz="2400" b="0" i="0" u="none" strike="noStrike" cap="none">
              <a:solidFill>
                <a:schemeClr val="dk1"/>
              </a:solidFill>
              <a:latin typeface="Calibri"/>
              <a:ea typeface="Calibri"/>
              <a:cs typeface="Calibri"/>
              <a:sym typeface="Calibri"/>
            </a:endParaRPr>
          </a:p>
          <a:p>
            <a:pPr marL="355591" marR="0" lvl="1" indent="-342891" algn="l" rtl="0">
              <a:spcBef>
                <a:spcPts val="1200"/>
              </a:spcBef>
              <a:spcAft>
                <a:spcPts val="0"/>
              </a:spcAft>
              <a:buClr>
                <a:schemeClr val="dk1"/>
              </a:buClr>
              <a:buSzPts val="2800"/>
              <a:buFont typeface="Noto Sans Symbols"/>
              <a:buChar char="▪"/>
            </a:pPr>
            <a:r>
              <a:rPr lang="es-MX" sz="2800" b="1" i="0" u="none" strike="noStrike" cap="none">
                <a:solidFill>
                  <a:schemeClr val="dk1"/>
                </a:solidFill>
                <a:latin typeface="Calibri"/>
                <a:ea typeface="Calibri"/>
                <a:cs typeface="Calibri"/>
                <a:sym typeface="Calibri"/>
              </a:rPr>
              <a:t> </a:t>
            </a:r>
            <a:r>
              <a:rPr lang="es-MX" sz="28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Deducible</a:t>
            </a:r>
            <a:r>
              <a:rPr lang="es-MX" sz="2800" b="1" i="0" u="none" strike="noStrike" cap="none">
                <a:solidFill>
                  <a:schemeClr val="dk1"/>
                </a:solidFill>
                <a:latin typeface="Calibri"/>
                <a:ea typeface="Calibri"/>
                <a:cs typeface="Calibri"/>
                <a:sym typeface="Calibri"/>
              </a:rPr>
              <a:t> anual </a:t>
            </a:r>
            <a:endParaRPr sz="2400" b="1" i="0" u="none" strike="noStrike" cap="none">
              <a:solidFill>
                <a:schemeClr val="dk1"/>
              </a:solidFill>
              <a:latin typeface="Calibri"/>
              <a:ea typeface="Calibri"/>
              <a:cs typeface="Calibri"/>
              <a:sym typeface="Calibri"/>
            </a:endParaRPr>
          </a:p>
          <a:p>
            <a:pPr marL="342891" marR="0" lvl="1" indent="-342891" algn="l" rtl="0">
              <a:spcBef>
                <a:spcPts val="1200"/>
              </a:spcBef>
              <a:spcAft>
                <a:spcPts val="0"/>
              </a:spcAft>
              <a:buClr>
                <a:schemeClr val="dk1"/>
              </a:buClr>
              <a:buSzPts val="2800"/>
              <a:buFont typeface="Noto Sans Symbols"/>
              <a:buChar char="▪"/>
            </a:pPr>
            <a:r>
              <a:rPr lang="es-MX" sz="2800" b="1" i="0" u="none" strike="noStrike" cap="none">
                <a:solidFill>
                  <a:schemeClr val="dk1"/>
                </a:solidFill>
                <a:latin typeface="Calibri"/>
                <a:ea typeface="Calibri"/>
                <a:cs typeface="Calibri"/>
                <a:sym typeface="Calibri"/>
              </a:rPr>
              <a:t>Coseguro:</a:t>
            </a:r>
            <a:r>
              <a:rPr lang="es-MX" sz="2800" b="0" i="0" u="none" strike="noStrike" cap="none">
                <a:solidFill>
                  <a:schemeClr val="dk1"/>
                </a:solidFill>
                <a:latin typeface="Calibri"/>
                <a:ea typeface="Calibri"/>
                <a:cs typeface="Calibri"/>
                <a:sym typeface="Calibri"/>
              </a:rPr>
              <a:t> </a:t>
            </a:r>
            <a:r>
              <a:rPr lang="es-MX" sz="2400" b="0" i="0" u="none" strike="noStrike" cap="none">
                <a:solidFill>
                  <a:schemeClr val="dk1"/>
                </a:solidFill>
                <a:latin typeface="Calibri"/>
                <a:ea typeface="Calibri"/>
                <a:cs typeface="Calibri"/>
                <a:sym typeface="Calibri"/>
              </a:rPr>
              <a:t>20% de coseguro para la mayoría de los servicios cubiertos, como los servicios médicos. </a:t>
            </a:r>
            <a:endParaRPr/>
          </a:p>
          <a:p>
            <a:pPr marL="800091" marR="0" lvl="2" indent="-342891"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$ 0 por algunos servicios preventivos</a:t>
            </a:r>
            <a:endParaRPr/>
          </a:p>
          <a:p>
            <a:pPr marL="800091" marR="0" lvl="2" indent="-342891"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+15% para los proveedores que no “aceptan la asignación”</a:t>
            </a:r>
            <a:br>
              <a:rPr lang="es-MX" sz="2400" b="0" i="0" u="none" strike="noStrike" cap="none">
                <a:solidFill>
                  <a:schemeClr val="dk1"/>
                </a:solidFill>
                <a:latin typeface="Calibri"/>
                <a:ea typeface="Calibri"/>
                <a:cs typeface="Calibri"/>
                <a:sym typeface="Calibri"/>
              </a:rPr>
            </a:br>
            <a:r>
              <a:rPr lang="es-MX" sz="2400" b="0" i="0" u="none" strike="noStrike" cap="none">
                <a:solidFill>
                  <a:schemeClr val="dk1"/>
                </a:solidFill>
                <a:latin typeface="Calibri"/>
                <a:ea typeface="Calibri"/>
                <a:cs typeface="Calibri"/>
                <a:sym typeface="Calibri"/>
              </a:rPr>
              <a:t>(el monto del pago de Medicare)</a:t>
            </a:r>
            <a:endParaRPr/>
          </a:p>
        </p:txBody>
      </p:sp>
      <p:sp>
        <p:nvSpPr>
          <p:cNvPr id="343" name="Google Shape;34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24</a:t>
            </a:fld>
            <a:endParaRPr/>
          </a:p>
        </p:txBody>
      </p:sp>
      <p:sp>
        <p:nvSpPr>
          <p:cNvPr id="344" name="Google Shape;344;p24"/>
          <p:cNvSpPr/>
          <p:nvPr/>
        </p:nvSpPr>
        <p:spPr>
          <a:xfrm>
            <a:off x="2931621" y="5507991"/>
            <a:ext cx="6772940" cy="1030921"/>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a:solidFill>
                  <a:schemeClr val="lt1"/>
                </a:solidFill>
                <a:latin typeface="Calibri"/>
                <a:ea typeface="Calibri"/>
                <a:cs typeface="Calibri"/>
                <a:sym typeface="Calibri"/>
              </a:rPr>
              <a:t>Los costos cambian cada año. </a:t>
            </a:r>
            <a:br>
              <a:rPr lang="es-MX" sz="2400">
                <a:solidFill>
                  <a:schemeClr val="lt1"/>
                </a:solidFill>
                <a:latin typeface="Calibri"/>
                <a:ea typeface="Calibri"/>
                <a:cs typeface="Calibri"/>
                <a:sym typeface="Calibri"/>
              </a:rPr>
            </a:br>
            <a:r>
              <a:rPr lang="es-MX" sz="2400" b="1">
                <a:solidFill>
                  <a:schemeClr val="lt1"/>
                </a:solidFill>
                <a:latin typeface="Calibri"/>
                <a:ea typeface="Calibri"/>
                <a:cs typeface="Calibri"/>
                <a:sym typeface="Calibri"/>
              </a:rPr>
              <a:t>Consulte los costos actuales en </a:t>
            </a:r>
            <a:r>
              <a:rPr lang="es-MX" sz="2400" b="1"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medicare.gov</a:t>
            </a:r>
            <a:r>
              <a:rPr lang="es-MX" sz="2400" b="1">
                <a:solidFill>
                  <a:schemeClr val="lt1"/>
                </a:solidFill>
                <a:latin typeface="Calibri"/>
                <a:ea typeface="Calibri"/>
                <a:cs typeface="Calibri"/>
                <a:sym typeface="Calibri"/>
              </a:rPr>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349"/>
        <p:cNvGrpSpPr/>
        <p:nvPr/>
      </p:nvGrpSpPr>
      <p:grpSpPr>
        <a:xfrm>
          <a:off x="0" y="0"/>
          <a:ext cx="0" cy="0"/>
          <a:chOff x="0" y="0"/>
          <a:chExt cx="0" cy="0"/>
        </a:xfrm>
      </p:grpSpPr>
      <p:sp>
        <p:nvSpPr>
          <p:cNvPr id="350" name="Google Shape;350;p2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Parte B – Costos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51" name="Google Shape;351;p25"/>
          <p:cNvSpPr/>
          <p:nvPr/>
        </p:nvSpPr>
        <p:spPr>
          <a:xfrm>
            <a:off x="1536410" y="1338167"/>
            <a:ext cx="94291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a:solidFill>
                  <a:schemeClr val="dk1"/>
                </a:solidFill>
                <a:latin typeface="Arial"/>
                <a:ea typeface="Arial"/>
                <a:cs typeface="Arial"/>
                <a:sym typeface="Arial"/>
              </a:rPr>
              <a:t>Importe del ajuste mensual en función de los ingresos (IRMAA)</a:t>
            </a:r>
            <a:endParaRPr sz="2400" b="1">
              <a:solidFill>
                <a:schemeClr val="dk1"/>
              </a:solidFill>
              <a:latin typeface="Arial"/>
              <a:ea typeface="Arial"/>
              <a:cs typeface="Arial"/>
              <a:sym typeface="Arial"/>
            </a:endParaRPr>
          </a:p>
        </p:txBody>
      </p:sp>
      <p:sp>
        <p:nvSpPr>
          <p:cNvPr id="352" name="Google Shape;352;p25"/>
          <p:cNvSpPr txBox="1"/>
          <p:nvPr/>
        </p:nvSpPr>
        <p:spPr>
          <a:xfrm>
            <a:off x="1739899" y="1966572"/>
            <a:ext cx="890159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a:solidFill>
                  <a:schemeClr val="dk1"/>
                </a:solidFill>
                <a:latin typeface="Calibri"/>
                <a:ea typeface="Calibri"/>
                <a:cs typeface="Calibri"/>
                <a:sym typeface="Calibri"/>
              </a:rPr>
              <a:t>Su prima de la Parte B se basa en su declaración de la renta de dos años antes. </a:t>
            </a:r>
            <a:endParaRPr sz="2000">
              <a:solidFill>
                <a:schemeClr val="dk1"/>
              </a:solidFill>
              <a:latin typeface="Calibri"/>
              <a:ea typeface="Calibri"/>
              <a:cs typeface="Calibri"/>
              <a:sym typeface="Calibri"/>
            </a:endParaRPr>
          </a:p>
        </p:txBody>
      </p:sp>
      <p:sp>
        <p:nvSpPr>
          <p:cNvPr id="353" name="Google Shape;3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26</a:t>
            </a:fld>
            <a:endParaRPr/>
          </a:p>
        </p:txBody>
      </p:sp>
      <p:sp>
        <p:nvSpPr>
          <p:cNvPr id="360" name="Google Shape;360;p2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Parte B</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61" name="Google Shape;361;p26"/>
          <p:cNvSpPr/>
          <p:nvPr/>
        </p:nvSpPr>
        <p:spPr>
          <a:xfrm>
            <a:off x="3756799" y="1503050"/>
            <a:ext cx="50007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Servicios Preventivos</a:t>
            </a:r>
            <a:endParaRPr/>
          </a:p>
        </p:txBody>
      </p:sp>
      <p:sp>
        <p:nvSpPr>
          <p:cNvPr id="362" name="Google Shape;362;p26"/>
          <p:cNvSpPr/>
          <p:nvPr/>
        </p:nvSpPr>
        <p:spPr>
          <a:xfrm>
            <a:off x="2942163" y="2482791"/>
            <a:ext cx="6798365" cy="198515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600"/>
              <a:buFont typeface="Noto Sans Symbols"/>
              <a:buChar char="▪"/>
            </a:pPr>
            <a:r>
              <a:rPr lang="es-MX" sz="2600">
                <a:solidFill>
                  <a:schemeClr val="dk1"/>
                </a:solidFill>
                <a:latin typeface="Calibri"/>
                <a:ea typeface="Calibri"/>
                <a:cs typeface="Calibri"/>
                <a:sym typeface="Calibri"/>
              </a:rPr>
              <a:t>Bienvenido a la Visita de Medicare</a:t>
            </a:r>
            <a:endParaRPr/>
          </a:p>
          <a:p>
            <a:pPr marL="342900" marR="0" lvl="0" indent="-342900" algn="l" rtl="0">
              <a:spcBef>
                <a:spcPts val="1200"/>
              </a:spcBef>
              <a:spcAft>
                <a:spcPts val="0"/>
              </a:spcAft>
              <a:buClr>
                <a:schemeClr val="dk1"/>
              </a:buClr>
              <a:buSzPts val="2600"/>
              <a:buFont typeface="Noto Sans Symbols"/>
              <a:buChar char="▪"/>
            </a:pPr>
            <a:r>
              <a:rPr lang="es-MX" sz="2600">
                <a:solidFill>
                  <a:schemeClr val="dk1"/>
                </a:solidFill>
                <a:latin typeface="Calibri"/>
                <a:ea typeface="Calibri"/>
                <a:cs typeface="Calibri"/>
                <a:sym typeface="Calibri"/>
              </a:rPr>
              <a:t>Visita Anual de Bienestar</a:t>
            </a:r>
            <a:endParaRPr/>
          </a:p>
          <a:p>
            <a:pPr marL="342900" marR="0" lvl="0" indent="-342900" algn="l" rtl="0">
              <a:spcBef>
                <a:spcPts val="1200"/>
              </a:spcBef>
              <a:spcAft>
                <a:spcPts val="0"/>
              </a:spcAft>
              <a:buClr>
                <a:schemeClr val="dk1"/>
              </a:buClr>
              <a:buSzPts val="2600"/>
              <a:buFont typeface="Noto Sans Symbols"/>
              <a:buChar char="▪"/>
            </a:pPr>
            <a:r>
              <a:rPr lang="es-MX" sz="2600">
                <a:solidFill>
                  <a:schemeClr val="dk1"/>
                </a:solidFill>
                <a:latin typeface="Calibri"/>
                <a:ea typeface="Calibri"/>
                <a:cs typeface="Calibri"/>
                <a:sym typeface="Calibri"/>
              </a:rPr>
              <a:t>Exámenes/Detecciónes/Servicios Adicionales</a:t>
            </a:r>
            <a:endParaRPr/>
          </a:p>
          <a:p>
            <a:pPr marL="800100" marR="0" lvl="1" indent="-342900" algn="l" rtl="0">
              <a:spcBef>
                <a:spcPts val="600"/>
              </a:spcBef>
              <a:spcAft>
                <a:spcPts val="0"/>
              </a:spcAft>
              <a:buClr>
                <a:schemeClr val="dk1"/>
              </a:buClr>
              <a:buSzPts val="2000"/>
              <a:buFont typeface="Noto Sans Symbols"/>
              <a:buChar char="▪"/>
            </a:pPr>
            <a:r>
              <a:rPr lang="es-MX" sz="2000" b="0" i="0" u="none" strike="noStrike" cap="none">
                <a:solidFill>
                  <a:schemeClr val="dk1"/>
                </a:solidFill>
                <a:latin typeface="Arial"/>
                <a:ea typeface="Arial"/>
                <a:cs typeface="Arial"/>
                <a:sym typeface="Arial"/>
              </a:rPr>
              <a:t>La mayoría está cubierta sin deducible ni copago.</a:t>
            </a:r>
            <a:endParaRPr/>
          </a:p>
        </p:txBody>
      </p:sp>
      <p:sp>
        <p:nvSpPr>
          <p:cNvPr id="363" name="Google Shape;363;p26"/>
          <p:cNvSpPr/>
          <p:nvPr/>
        </p:nvSpPr>
        <p:spPr>
          <a:xfrm>
            <a:off x="8757510" y="4467950"/>
            <a:ext cx="2743199" cy="1477328"/>
          </a:xfrm>
          <a:prstGeom prst="rect">
            <a:avLst/>
          </a:prstGeom>
          <a:solidFill>
            <a:srgbClr val="D8E2F3"/>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i="1">
                <a:solidFill>
                  <a:schemeClr val="dk1"/>
                </a:solidFill>
                <a:latin typeface="Arial"/>
                <a:ea typeface="Arial"/>
                <a:cs typeface="Arial"/>
                <a:sym typeface="Arial"/>
              </a:rPr>
              <a:t>Revise la tabla de servicios preventivos y</a:t>
            </a:r>
            <a:endParaRPr/>
          </a:p>
          <a:p>
            <a:pPr marL="0" marR="0" lvl="0" indent="0" algn="ctr" rtl="0">
              <a:spcBef>
                <a:spcPts val="0"/>
              </a:spcBef>
              <a:spcAft>
                <a:spcPts val="0"/>
              </a:spcAft>
              <a:buNone/>
            </a:pPr>
            <a:r>
              <a:rPr lang="es-MX" sz="1800" i="1">
                <a:solidFill>
                  <a:schemeClr val="dk1"/>
                </a:solidFill>
                <a:latin typeface="Arial"/>
                <a:ea typeface="Arial"/>
                <a:cs typeface="Arial"/>
                <a:sym typeface="Arial"/>
              </a:rPr>
              <a:t>discuta su plan de prevención con su médico.</a:t>
            </a:r>
            <a:endParaRPr/>
          </a:p>
        </p:txBody>
      </p:sp>
      <p:sp>
        <p:nvSpPr>
          <p:cNvPr id="364" name="Google Shape;364;p26"/>
          <p:cNvSpPr/>
          <p:nvPr/>
        </p:nvSpPr>
        <p:spPr>
          <a:xfrm>
            <a:off x="2054086" y="5088984"/>
            <a:ext cx="679836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i="1">
                <a:solidFill>
                  <a:schemeClr val="dk1"/>
                </a:solidFill>
                <a:latin typeface="Times New Roman"/>
                <a:ea typeface="Times New Roman"/>
                <a:cs typeface="Times New Roman"/>
                <a:sym typeface="Times New Roman"/>
              </a:rPr>
              <a:t>"Una onza de prevención vale más que una libra de cura"</a:t>
            </a:r>
            <a:endParaRPr/>
          </a:p>
          <a:p>
            <a:pPr marL="0" marR="0" lvl="0" indent="0" algn="ctr" rtl="0">
              <a:spcBef>
                <a:spcPts val="0"/>
              </a:spcBef>
              <a:spcAft>
                <a:spcPts val="0"/>
              </a:spcAft>
              <a:buNone/>
            </a:pPr>
            <a:r>
              <a:rPr lang="es-MX" sz="2000" b="1" i="1">
                <a:solidFill>
                  <a:schemeClr val="dk1"/>
                </a:solidFill>
                <a:latin typeface="Times New Roman"/>
                <a:ea typeface="Times New Roman"/>
                <a:cs typeface="Times New Roman"/>
                <a:sym typeface="Times New Roman"/>
              </a:rPr>
              <a:t>			-Benjamín Franklin</a:t>
            </a:r>
            <a:endParaRPr/>
          </a:p>
        </p:txBody>
      </p:sp>
      <p:pic>
        <p:nvPicPr>
          <p:cNvPr id="365" name="Google Shape;365;p26" descr="https://s-media-cache-ak0.pinimg.com/564x/84/9a/a5/849aa54e0104a41171a5464f803e4a5d.jpg">
            <a:hlinkClick r:id="rId3"/>
          </p:cNvPr>
          <p:cNvPicPr preferRelativeResize="0"/>
          <p:nvPr/>
        </p:nvPicPr>
        <p:blipFill rotWithShape="1">
          <a:blip r:embed="rId4">
            <a:alphaModFix/>
          </a:blip>
          <a:srcRect/>
          <a:stretch/>
        </p:blipFill>
        <p:spPr>
          <a:xfrm>
            <a:off x="9842613" y="2166602"/>
            <a:ext cx="1139687" cy="1659588"/>
          </a:xfrm>
          <a:prstGeom prst="rect">
            <a:avLst/>
          </a:prstGeom>
          <a:noFill/>
          <a:ln>
            <a:noFill/>
          </a:ln>
        </p:spPr>
      </p:pic>
      <p:grpSp>
        <p:nvGrpSpPr>
          <p:cNvPr id="366" name="Google Shape;366;p26" title="Part B icon"/>
          <p:cNvGrpSpPr/>
          <p:nvPr/>
        </p:nvGrpSpPr>
        <p:grpSpPr>
          <a:xfrm>
            <a:off x="272295" y="2197383"/>
            <a:ext cx="1781791" cy="1776520"/>
            <a:chOff x="153025" y="1963783"/>
            <a:chExt cx="1568748" cy="1324281"/>
          </a:xfrm>
        </p:grpSpPr>
        <p:pic>
          <p:nvPicPr>
            <p:cNvPr id="367" name="Google Shape;367;p26" title="Part B icon"/>
            <p:cNvPicPr preferRelativeResize="0"/>
            <p:nvPr/>
          </p:nvPicPr>
          <p:blipFill rotWithShape="1">
            <a:blip r:embed="rId5">
              <a:alphaModFix/>
            </a:blip>
            <a:srcRect/>
            <a:stretch/>
          </p:blipFill>
          <p:spPr>
            <a:xfrm>
              <a:off x="583532" y="1963783"/>
              <a:ext cx="707734" cy="624371"/>
            </a:xfrm>
            <a:prstGeom prst="rect">
              <a:avLst/>
            </a:prstGeom>
            <a:noFill/>
            <a:ln>
              <a:noFill/>
            </a:ln>
          </p:spPr>
        </p:pic>
        <p:sp>
          <p:nvSpPr>
            <p:cNvPr id="368" name="Google Shape;368;p26"/>
            <p:cNvSpPr txBox="1"/>
            <p:nvPr/>
          </p:nvSpPr>
          <p:spPr>
            <a:xfrm>
              <a:off x="153025" y="2599781"/>
              <a:ext cx="1568748" cy="688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B</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médico</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27</a:t>
            </a:fld>
            <a:endParaRPr/>
          </a:p>
        </p:txBody>
      </p:sp>
      <p:sp>
        <p:nvSpPr>
          <p:cNvPr id="375" name="Google Shape;375;p27"/>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Parte B</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76" name="Google Shape;376;p27"/>
          <p:cNvSpPr/>
          <p:nvPr/>
        </p:nvSpPr>
        <p:spPr>
          <a:xfrm>
            <a:off x="2054087" y="1502671"/>
            <a:ext cx="844163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3200" b="1">
                <a:solidFill>
                  <a:schemeClr val="dk1"/>
                </a:solidFill>
                <a:latin typeface="Arial"/>
                <a:ea typeface="Arial"/>
                <a:cs typeface="Arial"/>
                <a:sym typeface="Arial"/>
              </a:rPr>
              <a:t>Visita  de "Bienvenido a Medicare”</a:t>
            </a:r>
            <a:endParaRPr/>
          </a:p>
        </p:txBody>
      </p:sp>
      <p:sp>
        <p:nvSpPr>
          <p:cNvPr id="377" name="Google Shape;377;p27"/>
          <p:cNvSpPr/>
          <p:nvPr/>
        </p:nvSpPr>
        <p:spPr>
          <a:xfrm>
            <a:off x="3525078" y="2087446"/>
            <a:ext cx="7828722"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b="1">
                <a:solidFill>
                  <a:schemeClr val="dk1"/>
                </a:solidFill>
                <a:latin typeface="Calibri"/>
                <a:ea typeface="Calibri"/>
                <a:cs typeface="Calibri"/>
                <a:sym typeface="Calibri"/>
              </a:rPr>
              <a:t>Incluye:</a:t>
            </a:r>
            <a:endParaRPr/>
          </a:p>
          <a:p>
            <a:pPr marL="800100" marR="0" lvl="1" indent="-342900" algn="l" rtl="0">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Altura, peso y presión arterial </a:t>
            </a:r>
            <a:endParaRPr/>
          </a:p>
          <a:p>
            <a:pPr marL="800100" marR="0" lvl="1" indent="-342900" algn="l" rtl="0">
              <a:spcBef>
                <a:spcPts val="12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Índice de masa corporal</a:t>
            </a:r>
            <a:endParaRPr/>
          </a:p>
          <a:p>
            <a:pPr marL="800100" marR="0" lvl="1" indent="-342900" algn="l" rtl="0">
              <a:spcBef>
                <a:spcPts val="12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Prueba de visión</a:t>
            </a:r>
            <a:endParaRPr/>
          </a:p>
          <a:p>
            <a:pPr marL="800100" marR="0" lvl="1" indent="-342900" algn="l" rtl="0">
              <a:spcBef>
                <a:spcPts val="12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Revisión del riesgo potencial de depresión y del nivel de seguridad</a:t>
            </a:r>
            <a:endParaRPr/>
          </a:p>
          <a:p>
            <a:pPr marL="800100" marR="0" lvl="1" indent="-342900" algn="l" rtl="0">
              <a:spcBef>
                <a:spcPts val="12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Discusión sobre las directivas anticipadas si usted lo desea</a:t>
            </a:r>
            <a:endParaRPr/>
          </a:p>
          <a:p>
            <a:pPr marL="800100" marR="0" lvl="1" indent="-342900" algn="l" rtl="0">
              <a:spcBef>
                <a:spcPts val="12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Un plan escrito sobre las revisiones, las vacunas y otros servicios preventivos necesarios</a:t>
            </a:r>
            <a:endParaRPr/>
          </a:p>
          <a:p>
            <a:pPr marL="0" marR="0" lvl="0" indent="0" algn="l" rtl="0">
              <a:spcBef>
                <a:spcPts val="1200"/>
              </a:spcBef>
              <a:spcAft>
                <a:spcPts val="0"/>
              </a:spcAft>
              <a:buNone/>
            </a:pPr>
            <a:r>
              <a:rPr lang="es-MX" sz="2200" b="1" i="1">
                <a:solidFill>
                  <a:schemeClr val="dk1"/>
                </a:solidFill>
                <a:latin typeface="Calibri"/>
                <a:ea typeface="Calibri"/>
                <a:cs typeface="Calibri"/>
                <a:sym typeface="Calibri"/>
              </a:rPr>
              <a:t>Nota:  ¡NO es un examen físico!</a:t>
            </a:r>
            <a:endParaRPr/>
          </a:p>
        </p:txBody>
      </p:sp>
      <p:sp>
        <p:nvSpPr>
          <p:cNvPr id="378" name="Google Shape;378;p27"/>
          <p:cNvSpPr txBox="1"/>
          <p:nvPr/>
        </p:nvSpPr>
        <p:spPr>
          <a:xfrm>
            <a:off x="577094" y="1943512"/>
            <a:ext cx="1934818" cy="954107"/>
          </a:xfrm>
          <a:prstGeom prst="rect">
            <a:avLst/>
          </a:prstGeom>
          <a:noFill/>
          <a:ln w="952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chemeClr val="dk1"/>
                </a:solidFill>
                <a:latin typeface="Calibri"/>
                <a:ea typeface="Calibri"/>
                <a:cs typeface="Calibri"/>
                <a:sym typeface="Calibri"/>
              </a:rPr>
              <a:t>Servicios Preventivos</a:t>
            </a:r>
            <a:endParaRPr/>
          </a:p>
        </p:txBody>
      </p:sp>
      <p:grpSp>
        <p:nvGrpSpPr>
          <p:cNvPr id="379" name="Google Shape;379;p27" title="Part B icon"/>
          <p:cNvGrpSpPr/>
          <p:nvPr/>
        </p:nvGrpSpPr>
        <p:grpSpPr>
          <a:xfrm>
            <a:off x="610849" y="3749167"/>
            <a:ext cx="1781791" cy="1868853"/>
            <a:chOff x="153025" y="1963783"/>
            <a:chExt cx="1568748" cy="1393109"/>
          </a:xfrm>
        </p:grpSpPr>
        <p:pic>
          <p:nvPicPr>
            <p:cNvPr id="380" name="Google Shape;380;p27" title="Part B icon"/>
            <p:cNvPicPr preferRelativeResize="0"/>
            <p:nvPr/>
          </p:nvPicPr>
          <p:blipFill rotWithShape="1">
            <a:blip r:embed="rId3">
              <a:alphaModFix/>
            </a:blip>
            <a:srcRect/>
            <a:stretch/>
          </p:blipFill>
          <p:spPr>
            <a:xfrm>
              <a:off x="583532" y="1963783"/>
              <a:ext cx="707734" cy="624371"/>
            </a:xfrm>
            <a:prstGeom prst="rect">
              <a:avLst/>
            </a:prstGeom>
            <a:noFill/>
            <a:ln>
              <a:noFill/>
            </a:ln>
          </p:spPr>
        </p:pic>
        <p:sp>
          <p:nvSpPr>
            <p:cNvPr id="381" name="Google Shape;381;p27"/>
            <p:cNvSpPr txBox="1"/>
            <p:nvPr/>
          </p:nvSpPr>
          <p:spPr>
            <a:xfrm>
              <a:off x="153025" y="2599781"/>
              <a:ext cx="1568748" cy="7571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a:solidFill>
                    <a:schemeClr val="dk2"/>
                  </a:solidFill>
                  <a:latin typeface="Calibri"/>
                  <a:ea typeface="Calibri"/>
                  <a:cs typeface="Calibri"/>
                  <a:sym typeface="Calibri"/>
                </a:rPr>
                <a:t>Parte B</a:t>
              </a:r>
              <a:endParaRPr/>
            </a:p>
            <a:p>
              <a:pPr marL="0" marR="0" lvl="0" indent="0" algn="ctr" rtl="0">
                <a:spcBef>
                  <a:spcPts val="0"/>
                </a:spcBef>
                <a:spcAft>
                  <a:spcPts val="0"/>
                </a:spcAft>
                <a:buNone/>
              </a:pPr>
              <a:r>
                <a:rPr lang="es-MX" sz="2000">
                  <a:solidFill>
                    <a:schemeClr val="dk2"/>
                  </a:solidFill>
                  <a:latin typeface="Calibri"/>
                  <a:ea typeface="Calibri"/>
                  <a:cs typeface="Calibri"/>
                  <a:sym typeface="Calibri"/>
                </a:rPr>
                <a:t>Seguro médico</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28</a:t>
            </a:fld>
            <a:endParaRPr/>
          </a:p>
        </p:txBody>
      </p:sp>
      <p:sp>
        <p:nvSpPr>
          <p:cNvPr id="388" name="Google Shape;388;p28"/>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Parte B</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89" name="Google Shape;389;p28"/>
          <p:cNvSpPr/>
          <p:nvPr/>
        </p:nvSpPr>
        <p:spPr>
          <a:xfrm>
            <a:off x="3805048" y="1352475"/>
            <a:ext cx="51105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Visita Anual de Bienestar</a:t>
            </a:r>
            <a:endParaRPr/>
          </a:p>
        </p:txBody>
      </p:sp>
      <p:sp>
        <p:nvSpPr>
          <p:cNvPr id="390" name="Google Shape;390;p28"/>
          <p:cNvSpPr/>
          <p:nvPr/>
        </p:nvSpPr>
        <p:spPr>
          <a:xfrm>
            <a:off x="3086100" y="2181681"/>
            <a:ext cx="8098972"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a:solidFill>
                  <a:schemeClr val="dk1"/>
                </a:solidFill>
                <a:latin typeface="Calibri"/>
                <a:ea typeface="Calibri"/>
                <a:cs typeface="Calibri"/>
                <a:sym typeface="Calibri"/>
              </a:rPr>
              <a:t>Incluye</a:t>
            </a:r>
            <a:r>
              <a:rPr lang="es-MX" sz="2200">
                <a:solidFill>
                  <a:schemeClr val="dk1"/>
                </a:solidFill>
                <a:latin typeface="Calibri"/>
                <a:ea typeface="Calibri"/>
                <a:cs typeface="Calibri"/>
                <a:sym typeface="Calibri"/>
              </a:rPr>
              <a:t>:</a:t>
            </a:r>
            <a:r>
              <a:rPr lang="es-MX" sz="2200" b="1">
                <a:solidFill>
                  <a:schemeClr val="dk1"/>
                </a:solidFill>
                <a:latin typeface="Calibri"/>
                <a:ea typeface="Calibri"/>
                <a:cs typeface="Calibri"/>
                <a:sym typeface="Calibri"/>
              </a:rPr>
              <a:t> </a:t>
            </a:r>
            <a:endParaRPr/>
          </a:p>
          <a:p>
            <a:pPr marL="800100" marR="0" lvl="1" indent="-342900" algn="l" rtl="0">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Revisión del historial médico y familiar</a:t>
            </a:r>
            <a:endParaRPr/>
          </a:p>
          <a:p>
            <a:pPr marL="800100" marR="0" lvl="1" indent="-342900" algn="l" rtl="0">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Elaborar una lista de proveedores y recetas actuales</a:t>
            </a:r>
            <a:endParaRPr/>
          </a:p>
          <a:p>
            <a:pPr marL="800100" marR="0" lvl="1" indent="-342900" algn="l" rtl="0">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Registro de la altura, el peso y la presión arterial</a:t>
            </a:r>
            <a:endParaRPr/>
          </a:p>
          <a:p>
            <a:pPr marL="800100" marR="0" lvl="1" indent="-342900" algn="l" rtl="0">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Creación de lista de factores de riesgo y opciones de tratamiento</a:t>
            </a:r>
            <a:endParaRPr/>
          </a:p>
          <a:p>
            <a:pPr marL="800100" marR="0" lvl="1" indent="-342900" algn="l" rtl="0">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Detección del deterioro cognitivo</a:t>
            </a:r>
            <a:endParaRPr/>
          </a:p>
          <a:p>
            <a:pPr marL="800100" marR="0" lvl="1" indent="-342900" algn="l" rtl="0">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Establecimiento de un calendario de revisiones para los servicios preventivos adecuados</a:t>
            </a:r>
            <a:endParaRPr/>
          </a:p>
          <a:p>
            <a:pPr marL="800100" marR="0" lvl="1" indent="-342900" algn="l" rtl="0">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Ofrecer asesoramiento sanitario personalizado</a:t>
            </a:r>
            <a:endParaRPr/>
          </a:p>
          <a:p>
            <a:pPr marL="0" marR="0" lvl="0" indent="0" algn="l" rtl="0">
              <a:spcBef>
                <a:spcPts val="1800"/>
              </a:spcBef>
              <a:spcAft>
                <a:spcPts val="0"/>
              </a:spcAft>
              <a:buNone/>
            </a:pPr>
            <a:r>
              <a:rPr lang="es-MX" sz="2200" b="1">
                <a:solidFill>
                  <a:schemeClr val="dk1"/>
                </a:solidFill>
                <a:latin typeface="Arial"/>
                <a:ea typeface="Arial"/>
                <a:cs typeface="Arial"/>
                <a:sym typeface="Arial"/>
              </a:rPr>
              <a:t>Nota:  </a:t>
            </a:r>
            <a:r>
              <a:rPr lang="es-MX" sz="2200">
                <a:solidFill>
                  <a:schemeClr val="dk1"/>
                </a:solidFill>
                <a:latin typeface="Arial"/>
                <a:ea typeface="Arial"/>
                <a:cs typeface="Arial"/>
                <a:sym typeface="Arial"/>
              </a:rPr>
              <a:t>No es un examen físico.  Asegúrese de pedir la </a:t>
            </a:r>
            <a:r>
              <a:rPr lang="es-MX" sz="2200" b="1" i="1">
                <a:solidFill>
                  <a:schemeClr val="dk1"/>
                </a:solidFill>
                <a:latin typeface="Arial"/>
                <a:ea typeface="Arial"/>
                <a:cs typeface="Arial"/>
                <a:sym typeface="Arial"/>
              </a:rPr>
              <a:t>Visita Anual de Bienestar 	</a:t>
            </a:r>
            <a:r>
              <a:rPr lang="es-MX" sz="2200">
                <a:solidFill>
                  <a:schemeClr val="dk1"/>
                </a:solidFill>
                <a:latin typeface="Arial"/>
                <a:ea typeface="Arial"/>
                <a:cs typeface="Arial"/>
                <a:sym typeface="Arial"/>
              </a:rPr>
              <a:t>por nombre.</a:t>
            </a:r>
            <a:endParaRPr/>
          </a:p>
        </p:txBody>
      </p:sp>
      <p:sp>
        <p:nvSpPr>
          <p:cNvPr id="391" name="Google Shape;391;p28"/>
          <p:cNvSpPr txBox="1"/>
          <p:nvPr/>
        </p:nvSpPr>
        <p:spPr>
          <a:xfrm>
            <a:off x="577094" y="1943512"/>
            <a:ext cx="1934818" cy="954107"/>
          </a:xfrm>
          <a:prstGeom prst="rect">
            <a:avLst/>
          </a:prstGeom>
          <a:noFill/>
          <a:ln w="952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chemeClr val="dk1"/>
                </a:solidFill>
                <a:latin typeface="Calibri"/>
                <a:ea typeface="Calibri"/>
                <a:cs typeface="Calibri"/>
                <a:sym typeface="Calibri"/>
              </a:rPr>
              <a:t>Servicio Preventivo</a:t>
            </a:r>
            <a:endParaRPr/>
          </a:p>
        </p:txBody>
      </p:sp>
      <p:grpSp>
        <p:nvGrpSpPr>
          <p:cNvPr id="392" name="Google Shape;392;p28" title="Part B icon"/>
          <p:cNvGrpSpPr/>
          <p:nvPr/>
        </p:nvGrpSpPr>
        <p:grpSpPr>
          <a:xfrm>
            <a:off x="610849" y="3749167"/>
            <a:ext cx="1781791" cy="1776520"/>
            <a:chOff x="153025" y="1963783"/>
            <a:chExt cx="1568748" cy="1324281"/>
          </a:xfrm>
        </p:grpSpPr>
        <p:pic>
          <p:nvPicPr>
            <p:cNvPr id="393" name="Google Shape;393;p28" title="Part B icon"/>
            <p:cNvPicPr preferRelativeResize="0"/>
            <p:nvPr/>
          </p:nvPicPr>
          <p:blipFill rotWithShape="1">
            <a:blip r:embed="rId3">
              <a:alphaModFix/>
            </a:blip>
            <a:srcRect/>
            <a:stretch/>
          </p:blipFill>
          <p:spPr>
            <a:xfrm>
              <a:off x="583532" y="1963783"/>
              <a:ext cx="707734" cy="624371"/>
            </a:xfrm>
            <a:prstGeom prst="rect">
              <a:avLst/>
            </a:prstGeom>
            <a:noFill/>
            <a:ln>
              <a:noFill/>
            </a:ln>
          </p:spPr>
        </p:pic>
        <p:sp>
          <p:nvSpPr>
            <p:cNvPr id="394" name="Google Shape;394;p28"/>
            <p:cNvSpPr txBox="1"/>
            <p:nvPr/>
          </p:nvSpPr>
          <p:spPr>
            <a:xfrm>
              <a:off x="153025" y="2599781"/>
              <a:ext cx="1568748" cy="688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B</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médico</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9"/>
          <p:cNvSpPr/>
          <p:nvPr/>
        </p:nvSpPr>
        <p:spPr>
          <a:xfrm>
            <a:off x="947531" y="1947149"/>
            <a:ext cx="10663222" cy="32778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a:solidFill>
                  <a:schemeClr val="dk1"/>
                </a:solidFill>
                <a:latin typeface="Calibri"/>
                <a:ea typeface="Calibri"/>
                <a:cs typeface="Calibri"/>
                <a:sym typeface="Calibri"/>
              </a:rPr>
              <a:t>Para obtener </a:t>
            </a:r>
            <a:r>
              <a:rPr lang="es-MX" sz="3200" b="1">
                <a:solidFill>
                  <a:schemeClr val="dk1"/>
                </a:solidFill>
                <a:latin typeface="Calibri"/>
                <a:ea typeface="Calibri"/>
                <a:cs typeface="Calibri"/>
                <a:sym typeface="Calibri"/>
              </a:rPr>
              <a:t>ayuda gratuita e imparcial con Medicare</a:t>
            </a:r>
            <a:r>
              <a:rPr lang="es-MX" sz="3200">
                <a:solidFill>
                  <a:schemeClr val="dk1"/>
                </a:solidFill>
                <a:latin typeface="Calibri"/>
                <a:ea typeface="Calibri"/>
                <a:cs typeface="Calibri"/>
                <a:sym typeface="Calibri"/>
              </a:rPr>
              <a:t>, comuníquese con el Programa de Asistencia de Seguro de Salud del Estado de Wisconsin:</a:t>
            </a:r>
            <a:endParaRPr/>
          </a:p>
          <a:p>
            <a:pPr marL="457200" marR="0" lvl="0" indent="-457200" algn="l" rtl="0">
              <a:spcBef>
                <a:spcPts val="12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Llame a la línea de ayuda de Medigap al 1-800-242-1060.</a:t>
            </a:r>
            <a:endParaRPr/>
          </a:p>
          <a:p>
            <a:pPr marL="457200" marR="0" lvl="0" indent="-457200" algn="l" rtl="0">
              <a:spcBef>
                <a:spcPts val="6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Visite el sitio web del Departamento de Servicios de Salud de Wisconsin en </a:t>
            </a:r>
            <a:r>
              <a:rPr lang="es-MX" sz="3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dhs.wi.gov/medicare-help</a:t>
            </a:r>
            <a:r>
              <a:rPr lang="es-MX"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401" name="Google Shape;40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29</a:t>
            </a:fld>
            <a:endParaRPr/>
          </a:p>
        </p:txBody>
      </p:sp>
      <p:sp>
        <p:nvSpPr>
          <p:cNvPr id="402" name="Google Shape;402;p29"/>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local para personas con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403" name="Google Shape;403;p29"/>
          <p:cNvPicPr preferRelativeResize="0"/>
          <p:nvPr/>
        </p:nvPicPr>
        <p:blipFill rotWithShape="1">
          <a:blip r:embed="rId4">
            <a:alphaModFix/>
          </a:blip>
          <a:srcRect/>
          <a:stretch/>
        </p:blipFill>
        <p:spPr>
          <a:xfrm>
            <a:off x="308784" y="5879457"/>
            <a:ext cx="2328804" cy="7314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p:nvPr/>
        </p:nvSpPr>
        <p:spPr>
          <a:xfrm>
            <a:off x="1333943" y="1735472"/>
            <a:ext cx="6523768" cy="400613"/>
          </a:xfrm>
          <a:prstGeom prst="rect">
            <a:avLst/>
          </a:prstGeom>
          <a:solidFill>
            <a:srgbClr val="FFF2CC"/>
          </a:solidFill>
          <a:ln w="381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Esquema de la presentación</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10" name="Google Shape;110;p3"/>
          <p:cNvSpPr txBox="1"/>
          <p:nvPr/>
        </p:nvSpPr>
        <p:spPr>
          <a:xfrm>
            <a:off x="1463751" y="1766116"/>
            <a:ext cx="7285806" cy="4709111"/>
          </a:xfrm>
          <a:prstGeom prst="rect">
            <a:avLst/>
          </a:prstGeom>
          <a:noFill/>
          <a:ln>
            <a:noFill/>
          </a:ln>
        </p:spPr>
        <p:txBody>
          <a:bodyPr spcFirstLastPara="1" wrap="square" lIns="91425" tIns="45700" rIns="91425" bIns="45700" anchor="t" anchorCtr="0">
            <a:normAutofit fontScale="92500" lnSpcReduction="10000"/>
          </a:bodyPr>
          <a:lstStyle/>
          <a:p>
            <a:pPr marL="1066800" marR="0" lvl="0" indent="-1066800" algn="l" rtl="0">
              <a:lnSpc>
                <a:spcPct val="90000"/>
              </a:lnSpc>
              <a:spcBef>
                <a:spcPts val="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1: Inscripción en Medicare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2: </a:t>
            </a:r>
            <a:r>
              <a:rPr lang="es-MX" sz="2600">
                <a:solidFill>
                  <a:schemeClr val="dk1"/>
                </a:solidFill>
                <a:latin typeface="Calibri"/>
                <a:ea typeface="Calibri"/>
                <a:cs typeface="Calibri"/>
                <a:sym typeface="Calibri"/>
              </a:rPr>
              <a:t>Conceptos básicos de Medicare; Parte A; Parte B</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3: </a:t>
            </a:r>
            <a:r>
              <a:rPr lang="es-MX" sz="2600">
                <a:solidFill>
                  <a:schemeClr val="dk1"/>
                </a:solidFill>
                <a:latin typeface="Calibri"/>
                <a:ea typeface="Calibri"/>
                <a:cs typeface="Calibri"/>
                <a:sym typeface="Calibri"/>
              </a:rPr>
              <a:t>Sus opciones de cobertura; Medicare Original; Seguro Medigap</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4: </a:t>
            </a:r>
            <a:r>
              <a:rPr lang="es-MX" sz="2600">
                <a:solidFill>
                  <a:schemeClr val="dk1"/>
                </a:solidFill>
                <a:latin typeface="Calibri"/>
                <a:ea typeface="Calibri"/>
                <a:cs typeface="Calibri"/>
                <a:sym typeface="Calibri"/>
              </a:rPr>
              <a:t>Planes Medicare Advantage (Parte C); </a:t>
            </a:r>
            <a:br>
              <a:rPr lang="es-MX" sz="2600">
                <a:solidFill>
                  <a:schemeClr val="dk1"/>
                </a:solidFill>
                <a:latin typeface="Calibri"/>
                <a:ea typeface="Calibri"/>
                <a:cs typeface="Calibri"/>
                <a:sym typeface="Calibri"/>
              </a:rPr>
            </a:br>
            <a:r>
              <a:rPr lang="es-MX" sz="2600">
                <a:solidFill>
                  <a:schemeClr val="dk1"/>
                </a:solidFill>
                <a:latin typeface="Calibri"/>
                <a:ea typeface="Calibri"/>
                <a:cs typeface="Calibri"/>
                <a:sym typeface="Calibri"/>
              </a:rPr>
              <a:t>Otros tipos de cobertura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5: </a:t>
            </a:r>
            <a:r>
              <a:rPr lang="es-MX" sz="2600">
                <a:solidFill>
                  <a:schemeClr val="dk1"/>
                </a:solidFill>
                <a:latin typeface="Calibri"/>
                <a:ea typeface="Calibri"/>
                <a:cs typeface="Calibri"/>
                <a:sym typeface="Calibri"/>
              </a:rPr>
              <a:t>Medicare Parte D; SeniorCare; Período de Inscripción Abierta Anual</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6:  </a:t>
            </a:r>
            <a:r>
              <a:rPr lang="es-MX" sz="2600">
                <a:solidFill>
                  <a:schemeClr val="dk1"/>
                </a:solidFill>
                <a:latin typeface="Calibri"/>
                <a:ea typeface="Calibri"/>
                <a:cs typeface="Calibri"/>
                <a:sym typeface="Calibri"/>
              </a:rPr>
              <a:t>Ayuda a las personas con ingresos limitados; Protéjase y evite el fraude; Revista y recursos</a:t>
            </a:r>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sp>
        <p:nvSpPr>
          <p:cNvPr id="111" name="Google Shape;111;p3"/>
          <p:cNvSpPr txBox="1"/>
          <p:nvPr/>
        </p:nvSpPr>
        <p:spPr>
          <a:xfrm>
            <a:off x="8939606" y="5196755"/>
            <a:ext cx="2743200" cy="877163"/>
          </a:xfrm>
          <a:prstGeom prst="rect">
            <a:avLst/>
          </a:prstGeom>
          <a:solidFill>
            <a:srgbClr val="D8E2F3"/>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700">
                <a:solidFill>
                  <a:schemeClr val="dk1"/>
                </a:solidFill>
                <a:latin typeface="Calibri"/>
                <a:ea typeface="Calibri"/>
                <a:cs typeface="Calibri"/>
                <a:sym typeface="Calibri"/>
              </a:rPr>
              <a:t>Encuentre información más detallada en su </a:t>
            </a:r>
            <a:r>
              <a:rPr lang="es-MX" sz="17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Manual de Medicare y usted</a:t>
            </a:r>
            <a:r>
              <a:rPr lang="es-MX" sz="1700">
                <a:solidFill>
                  <a:schemeClr val="dk1"/>
                </a:solidFill>
                <a:latin typeface="Calibri"/>
                <a:ea typeface="Calibri"/>
                <a:cs typeface="Calibri"/>
                <a:sym typeface="Calibri"/>
              </a:rPr>
              <a:t>.</a:t>
            </a:r>
            <a:endParaRPr/>
          </a:p>
        </p:txBody>
      </p:sp>
      <p:sp>
        <p:nvSpPr>
          <p:cNvPr id="112" name="Google Shape;11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a:t>
            </a:fld>
            <a:endParaRPr/>
          </a:p>
        </p:txBody>
      </p:sp>
      <p:pic>
        <p:nvPicPr>
          <p:cNvPr id="113" name="Google Shape;113;p3"/>
          <p:cNvPicPr preferRelativeResize="0"/>
          <p:nvPr/>
        </p:nvPicPr>
        <p:blipFill rotWithShape="1">
          <a:blip r:embed="rId4">
            <a:alphaModFix/>
          </a:blip>
          <a:srcRect/>
          <a:stretch/>
        </p:blipFill>
        <p:spPr>
          <a:xfrm>
            <a:off x="8886836" y="1390428"/>
            <a:ext cx="2848740" cy="3712908"/>
          </a:xfrm>
          <a:prstGeom prst="rect">
            <a:avLst/>
          </a:prstGeom>
          <a:noFill/>
          <a:ln w="1905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0"/>
          <p:cNvSpPr txBox="1">
            <a:spLocks noGrp="1"/>
          </p:cNvSpPr>
          <p:nvPr>
            <p:ph type="ctrTitle"/>
          </p:nvPr>
        </p:nvSpPr>
        <p:spPr>
          <a:xfrm>
            <a:off x="1523999" y="850866"/>
            <a:ext cx="9144000" cy="1581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6000"/>
              <a:buFont typeface="Arial"/>
              <a:buNone/>
            </a:pPr>
            <a:r>
              <a:rPr lang="es-MX"/>
              <a:t>Bienvenido a Medicare</a:t>
            </a:r>
            <a:endParaRPr/>
          </a:p>
        </p:txBody>
      </p:sp>
      <p:sp>
        <p:nvSpPr>
          <p:cNvPr id="410" name="Google Shape;410;p30"/>
          <p:cNvSpPr txBox="1">
            <a:spLocks noGrp="1"/>
          </p:cNvSpPr>
          <p:nvPr>
            <p:ph type="subTitle" idx="1"/>
          </p:nvPr>
        </p:nvSpPr>
        <p:spPr>
          <a:xfrm>
            <a:off x="2327315" y="2594502"/>
            <a:ext cx="7537369" cy="9965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800"/>
              <a:buNone/>
            </a:pPr>
            <a:r>
              <a:rPr lang="es-MX" sz="2800">
                <a:solidFill>
                  <a:srgbClr val="FF0000"/>
                </a:solidFill>
              </a:rPr>
              <a:t> </a:t>
            </a:r>
            <a:r>
              <a:rPr lang="es-MX" sz="3200"/>
              <a:t>Una serie educativa para personas con Medicare en Wisconsin</a:t>
            </a:r>
            <a:endParaRPr/>
          </a:p>
          <a:p>
            <a:pPr marL="0" lvl="0" indent="0" algn="ctr" rtl="0">
              <a:lnSpc>
                <a:spcPct val="90000"/>
              </a:lnSpc>
              <a:spcBef>
                <a:spcPts val="1000"/>
              </a:spcBef>
              <a:spcAft>
                <a:spcPts val="0"/>
              </a:spcAft>
              <a:buClr>
                <a:schemeClr val="dk1"/>
              </a:buClr>
              <a:buSzPts val="2800"/>
              <a:buNone/>
            </a:pPr>
            <a:endParaRPr sz="2800"/>
          </a:p>
        </p:txBody>
      </p:sp>
      <p:sp>
        <p:nvSpPr>
          <p:cNvPr id="411" name="Google Shape;411;p30"/>
          <p:cNvSpPr txBox="1"/>
          <p:nvPr/>
        </p:nvSpPr>
        <p:spPr>
          <a:xfrm>
            <a:off x="0" y="0"/>
            <a:ext cx="12192000" cy="1122363"/>
          </a:xfrm>
          <a:prstGeom prst="rect">
            <a:avLst/>
          </a:prstGeom>
          <a:solidFill>
            <a:srgbClr val="1E4E7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412;p30"/>
          <p:cNvSpPr txBox="1"/>
          <p:nvPr/>
        </p:nvSpPr>
        <p:spPr>
          <a:xfrm>
            <a:off x="0" y="6240004"/>
            <a:ext cx="12192000" cy="369332"/>
          </a:xfrm>
          <a:prstGeom prst="rect">
            <a:avLst/>
          </a:prstGeom>
          <a:solidFill>
            <a:srgbClr val="1F386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30"/>
          <p:cNvSpPr txBox="1"/>
          <p:nvPr/>
        </p:nvSpPr>
        <p:spPr>
          <a:xfrm>
            <a:off x="0" y="6536809"/>
            <a:ext cx="12192000" cy="369332"/>
          </a:xfrm>
          <a:prstGeom prst="rect">
            <a:avLst/>
          </a:prstGeom>
          <a:solidFill>
            <a:srgbClr val="00817E"/>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pic>
        <p:nvPicPr>
          <p:cNvPr id="414" name="Google Shape;414;p30"/>
          <p:cNvPicPr preferRelativeResize="0"/>
          <p:nvPr/>
        </p:nvPicPr>
        <p:blipFill rotWithShape="1">
          <a:blip r:embed="rId3">
            <a:alphaModFix/>
          </a:blip>
          <a:srcRect/>
          <a:stretch/>
        </p:blipFill>
        <p:spPr>
          <a:xfrm>
            <a:off x="3977763" y="4250264"/>
            <a:ext cx="4236472" cy="133056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MX"/>
              <a:t>Descargo de responsabilidad sobre la financiación de subvenciones</a:t>
            </a:r>
            <a:endParaRPr/>
          </a:p>
        </p:txBody>
      </p:sp>
      <p:sp>
        <p:nvSpPr>
          <p:cNvPr id="421" name="Google Shape;421;p31"/>
          <p:cNvSpPr>
            <a:spLocks noGrp="1"/>
          </p:cNvSpPr>
          <p:nvPr>
            <p:ph type="body" idx="1"/>
          </p:nvPr>
        </p:nvSpPr>
        <p:spPr>
          <a:xfrm>
            <a:off x="1952403" y="2345439"/>
            <a:ext cx="8287193" cy="3356159"/>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just" rtl="0">
              <a:lnSpc>
                <a:spcPct val="80000"/>
              </a:lnSpc>
              <a:spcBef>
                <a:spcPts val="0"/>
              </a:spcBef>
              <a:spcAft>
                <a:spcPts val="0"/>
              </a:spcAft>
              <a:buClr>
                <a:schemeClr val="lt1"/>
              </a:buClr>
              <a:buSzPts val="2220"/>
              <a:buNone/>
            </a:pPr>
            <a:r>
              <a:rPr lang="es-MX" sz="2220">
                <a:solidFill>
                  <a:schemeClr val="lt1"/>
                </a:solidFill>
                <a:latin typeface="Calibri"/>
                <a:ea typeface="Calibri"/>
                <a:cs typeface="Calibri"/>
                <a:sym typeface="Calibri"/>
              </a:rPr>
              <a:t>Este proyecto fue apoyado por el Departamento de Servicios de Salud de Wisconsin con asistencia financiera, en su totalidad o en parte, por la subvención número 90SAPG0091, de la Administración de los Estados Unidos para la Vida Comunitaria, Departamento de Salud y Servicios Humanos, Washington, D.C. 20201. Se alienta a los beneficiarios de proyectos patrocinados por el Gobierno a que expresen libremente sus conclusiones. Por lo tanto, los puntos de vista u opiniones no representan necesariamente la política oficial de ACL.</a:t>
            </a:r>
            <a:endParaRPr/>
          </a:p>
        </p:txBody>
      </p:sp>
      <p:sp>
        <p:nvSpPr>
          <p:cNvPr id="422" name="Google Shape;42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2"/>
          <p:cNvSpPr/>
          <p:nvPr/>
        </p:nvSpPr>
        <p:spPr>
          <a:xfrm>
            <a:off x="1463751" y="2840372"/>
            <a:ext cx="7175010" cy="817228"/>
          </a:xfrm>
          <a:prstGeom prst="rect">
            <a:avLst/>
          </a:prstGeom>
          <a:solidFill>
            <a:srgbClr val="FFF2CC"/>
          </a:solidFill>
          <a:ln w="381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32"/>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Esquema de la presentación</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30" name="Google Shape;430;p32"/>
          <p:cNvSpPr txBox="1"/>
          <p:nvPr/>
        </p:nvSpPr>
        <p:spPr>
          <a:xfrm>
            <a:off x="1463751" y="1766116"/>
            <a:ext cx="7285806" cy="4709111"/>
          </a:xfrm>
          <a:prstGeom prst="rect">
            <a:avLst/>
          </a:prstGeom>
          <a:noFill/>
          <a:ln>
            <a:noFill/>
          </a:ln>
        </p:spPr>
        <p:txBody>
          <a:bodyPr spcFirstLastPara="1" wrap="square" lIns="91425" tIns="45700" rIns="91425" bIns="45700" anchor="t" anchorCtr="0">
            <a:normAutofit fontScale="92500" lnSpcReduction="10000"/>
          </a:bodyPr>
          <a:lstStyle/>
          <a:p>
            <a:pPr marL="1066800" marR="0" lvl="0" indent="-1066800" algn="l" rtl="0">
              <a:lnSpc>
                <a:spcPct val="90000"/>
              </a:lnSpc>
              <a:spcBef>
                <a:spcPts val="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1: Inscripción en Medicare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2: </a:t>
            </a:r>
            <a:r>
              <a:rPr lang="es-MX" sz="2600">
                <a:solidFill>
                  <a:schemeClr val="dk1"/>
                </a:solidFill>
                <a:latin typeface="Calibri"/>
                <a:ea typeface="Calibri"/>
                <a:cs typeface="Calibri"/>
                <a:sym typeface="Calibri"/>
              </a:rPr>
              <a:t>Conceptos básicos de Medicare; Parte A; Parte B</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3: </a:t>
            </a:r>
            <a:r>
              <a:rPr lang="es-MX" sz="2600">
                <a:solidFill>
                  <a:schemeClr val="dk1"/>
                </a:solidFill>
                <a:latin typeface="Calibri"/>
                <a:ea typeface="Calibri"/>
                <a:cs typeface="Calibri"/>
                <a:sym typeface="Calibri"/>
              </a:rPr>
              <a:t>Sus opciones de cobertura; Medicare Original; Seguro Medigap</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4: </a:t>
            </a:r>
            <a:r>
              <a:rPr lang="es-MX" sz="2600">
                <a:solidFill>
                  <a:schemeClr val="dk1"/>
                </a:solidFill>
                <a:latin typeface="Calibri"/>
                <a:ea typeface="Calibri"/>
                <a:cs typeface="Calibri"/>
                <a:sym typeface="Calibri"/>
              </a:rPr>
              <a:t>Planes Medicare Advantage (Parte C); </a:t>
            </a:r>
            <a:br>
              <a:rPr lang="es-MX" sz="2600">
                <a:solidFill>
                  <a:schemeClr val="dk1"/>
                </a:solidFill>
                <a:latin typeface="Calibri"/>
                <a:ea typeface="Calibri"/>
                <a:cs typeface="Calibri"/>
                <a:sym typeface="Calibri"/>
              </a:rPr>
            </a:br>
            <a:r>
              <a:rPr lang="es-MX" sz="2600">
                <a:solidFill>
                  <a:schemeClr val="dk1"/>
                </a:solidFill>
                <a:latin typeface="Calibri"/>
                <a:ea typeface="Calibri"/>
                <a:cs typeface="Calibri"/>
                <a:sym typeface="Calibri"/>
              </a:rPr>
              <a:t>Otros tipos de cobertura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5: </a:t>
            </a:r>
            <a:r>
              <a:rPr lang="es-MX" sz="2600">
                <a:solidFill>
                  <a:schemeClr val="dk1"/>
                </a:solidFill>
                <a:latin typeface="Calibri"/>
                <a:ea typeface="Calibri"/>
                <a:cs typeface="Calibri"/>
                <a:sym typeface="Calibri"/>
              </a:rPr>
              <a:t>Medicare Parte D; SeniorCare; Período de Inscripción Abierta Anual</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6:  </a:t>
            </a:r>
            <a:r>
              <a:rPr lang="es-MX" sz="2600">
                <a:solidFill>
                  <a:schemeClr val="dk1"/>
                </a:solidFill>
                <a:latin typeface="Calibri"/>
                <a:ea typeface="Calibri"/>
                <a:cs typeface="Calibri"/>
                <a:sym typeface="Calibri"/>
              </a:rPr>
              <a:t>Ayuda a las personas con ingresos limitados; Protéjase y evite el fraude; Revista y recursos</a:t>
            </a:r>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sp>
        <p:nvSpPr>
          <p:cNvPr id="431" name="Google Shape;431;p32"/>
          <p:cNvSpPr txBox="1"/>
          <p:nvPr/>
        </p:nvSpPr>
        <p:spPr>
          <a:xfrm>
            <a:off x="8939606" y="5196755"/>
            <a:ext cx="2743200" cy="877163"/>
          </a:xfrm>
          <a:prstGeom prst="rect">
            <a:avLst/>
          </a:prstGeom>
          <a:solidFill>
            <a:srgbClr val="D8E2F3"/>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700">
                <a:solidFill>
                  <a:schemeClr val="dk1"/>
                </a:solidFill>
                <a:latin typeface="Calibri"/>
                <a:ea typeface="Calibri"/>
                <a:cs typeface="Calibri"/>
                <a:sym typeface="Calibri"/>
              </a:rPr>
              <a:t>Encuentre información más detallada en su </a:t>
            </a:r>
            <a:r>
              <a:rPr lang="es-MX" sz="17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Manual de Medicare y usted</a:t>
            </a:r>
            <a:r>
              <a:rPr lang="es-MX" sz="1700">
                <a:solidFill>
                  <a:schemeClr val="dk1"/>
                </a:solidFill>
                <a:latin typeface="Calibri"/>
                <a:ea typeface="Calibri"/>
                <a:cs typeface="Calibri"/>
                <a:sym typeface="Calibri"/>
              </a:rPr>
              <a:t>.</a:t>
            </a:r>
            <a:endParaRPr/>
          </a:p>
        </p:txBody>
      </p:sp>
      <p:sp>
        <p:nvSpPr>
          <p:cNvPr id="432" name="Google Shape;43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32</a:t>
            </a:fld>
            <a:endParaRPr/>
          </a:p>
        </p:txBody>
      </p:sp>
      <p:pic>
        <p:nvPicPr>
          <p:cNvPr id="433" name="Google Shape;433;p32"/>
          <p:cNvPicPr preferRelativeResize="0"/>
          <p:nvPr/>
        </p:nvPicPr>
        <p:blipFill rotWithShape="1">
          <a:blip r:embed="rId4">
            <a:alphaModFix/>
          </a:blip>
          <a:srcRect/>
          <a:stretch/>
        </p:blipFill>
        <p:spPr>
          <a:xfrm>
            <a:off x="8886836" y="1390428"/>
            <a:ext cx="2848740" cy="3712908"/>
          </a:xfrm>
          <a:prstGeom prst="rect">
            <a:avLst/>
          </a:prstGeom>
          <a:noFill/>
          <a:ln w="1905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Bienvenido a Medicare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40" name="Google Shape;44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33</a:t>
            </a:fld>
            <a:endParaRPr/>
          </a:p>
        </p:txBody>
      </p:sp>
      <p:sp>
        <p:nvSpPr>
          <p:cNvPr id="441" name="Google Shape;441;p33"/>
          <p:cNvSpPr txBox="1"/>
          <p:nvPr/>
        </p:nvSpPr>
        <p:spPr>
          <a:xfrm>
            <a:off x="3301701" y="1706261"/>
            <a:ext cx="7734748" cy="1412521"/>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ct val="100000"/>
              <a:buFont typeface="Arial"/>
              <a:buNone/>
            </a:pPr>
            <a:r>
              <a:rPr lang="es-MX" sz="21600" b="1">
                <a:solidFill>
                  <a:schemeClr val="dk1"/>
                </a:solidFill>
                <a:latin typeface="Calibri"/>
                <a:ea typeface="Calibri"/>
                <a:cs typeface="Calibri"/>
                <a:sym typeface="Calibri"/>
              </a:rPr>
              <a:t>Parte 3</a:t>
            </a:r>
            <a:endParaRPr/>
          </a:p>
          <a:p>
            <a:pPr marL="228600" marR="0" lvl="0" indent="-254000" algn="l" rtl="0">
              <a:lnSpc>
                <a:spcPct val="90000"/>
              </a:lnSpc>
              <a:spcBef>
                <a:spcPts val="2800"/>
              </a:spcBef>
              <a:spcAft>
                <a:spcPts val="0"/>
              </a:spcAft>
              <a:buClr>
                <a:schemeClr val="dk1"/>
              </a:buClr>
              <a:buSzPct val="100000"/>
              <a:buFont typeface="Arial"/>
              <a:buChar char="•"/>
            </a:pPr>
            <a:r>
              <a:rPr lang="es-MX" sz="16000">
                <a:solidFill>
                  <a:schemeClr val="dk1"/>
                </a:solidFill>
                <a:latin typeface="Calibri"/>
                <a:ea typeface="Calibri"/>
                <a:cs typeface="Calibri"/>
                <a:sym typeface="Calibri"/>
              </a:rPr>
              <a:t>Sus Opciones de Cobertura</a:t>
            </a:r>
            <a:endParaRPr/>
          </a:p>
          <a:p>
            <a:pPr marL="228600" marR="0" lvl="0" indent="-254000" algn="l" rtl="0">
              <a:lnSpc>
                <a:spcPct val="90000"/>
              </a:lnSpc>
              <a:spcBef>
                <a:spcPts val="1600"/>
              </a:spcBef>
              <a:spcAft>
                <a:spcPts val="0"/>
              </a:spcAft>
              <a:buClr>
                <a:schemeClr val="dk1"/>
              </a:buClr>
              <a:buSzPct val="100000"/>
              <a:buFont typeface="Arial"/>
              <a:buChar char="•"/>
            </a:pPr>
            <a:r>
              <a:rPr lang="es-MX" sz="16000">
                <a:solidFill>
                  <a:schemeClr val="dk1"/>
                </a:solidFill>
                <a:latin typeface="Calibri"/>
                <a:ea typeface="Calibri"/>
                <a:cs typeface="Calibri"/>
                <a:sym typeface="Calibri"/>
              </a:rPr>
              <a:t>Medicare original</a:t>
            </a:r>
            <a:endParaRPr/>
          </a:p>
          <a:p>
            <a:pPr marL="228600" marR="0" lvl="0" indent="-254000" algn="l" rtl="0">
              <a:lnSpc>
                <a:spcPct val="90000"/>
              </a:lnSpc>
              <a:spcBef>
                <a:spcPts val="1600"/>
              </a:spcBef>
              <a:spcAft>
                <a:spcPts val="0"/>
              </a:spcAft>
              <a:buClr>
                <a:schemeClr val="dk1"/>
              </a:buClr>
              <a:buSzPct val="100000"/>
              <a:buFont typeface="Arial"/>
              <a:buChar char="•"/>
            </a:pPr>
            <a:r>
              <a:rPr lang="es-MX" sz="16000">
                <a:solidFill>
                  <a:schemeClr val="dk1"/>
                </a:solidFill>
                <a:latin typeface="Calibri"/>
                <a:ea typeface="Calibri"/>
                <a:cs typeface="Calibri"/>
                <a:sym typeface="Calibri"/>
              </a:rPr>
              <a:t>Seguro Complementario de Medicare (Medigap)</a:t>
            </a:r>
            <a:endParaRPr/>
          </a:p>
        </p:txBody>
      </p:sp>
      <p:pic>
        <p:nvPicPr>
          <p:cNvPr id="442" name="Google Shape;442;p33"/>
          <p:cNvPicPr preferRelativeResize="0"/>
          <p:nvPr/>
        </p:nvPicPr>
        <p:blipFill rotWithShape="1">
          <a:blip r:embed="rId3">
            <a:alphaModFix/>
          </a:blip>
          <a:srcRect/>
          <a:stretch/>
        </p:blipFill>
        <p:spPr>
          <a:xfrm>
            <a:off x="422014" y="5409052"/>
            <a:ext cx="3016160" cy="9472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34</a:t>
            </a:fld>
            <a:endParaRPr/>
          </a:p>
        </p:txBody>
      </p:sp>
      <p:sp>
        <p:nvSpPr>
          <p:cNvPr id="449" name="Google Shape;449;p3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Sus Opciones de Cobertura</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cxnSp>
        <p:nvCxnSpPr>
          <p:cNvPr id="450" name="Google Shape;450;p34"/>
          <p:cNvCxnSpPr/>
          <p:nvPr/>
        </p:nvCxnSpPr>
        <p:spPr>
          <a:xfrm>
            <a:off x="5929997" y="1395373"/>
            <a:ext cx="1587" cy="438150"/>
          </a:xfrm>
          <a:prstGeom prst="straightConnector1">
            <a:avLst/>
          </a:prstGeom>
          <a:noFill/>
          <a:ln w="50800" cap="flat" cmpd="sng">
            <a:solidFill>
              <a:schemeClr val="accent1"/>
            </a:solidFill>
            <a:prstDash val="solid"/>
            <a:miter lim="800000"/>
            <a:headEnd type="none" w="sm" len="sm"/>
            <a:tailEnd type="none" w="sm" len="sm"/>
          </a:ln>
        </p:spPr>
      </p:cxnSp>
      <p:cxnSp>
        <p:nvCxnSpPr>
          <p:cNvPr id="451" name="Google Shape;451;p34"/>
          <p:cNvCxnSpPr/>
          <p:nvPr/>
        </p:nvCxnSpPr>
        <p:spPr>
          <a:xfrm flipH="1">
            <a:off x="5120372" y="1833523"/>
            <a:ext cx="809625" cy="457200"/>
          </a:xfrm>
          <a:prstGeom prst="straightConnector1">
            <a:avLst/>
          </a:prstGeom>
          <a:noFill/>
          <a:ln w="50800" cap="flat" cmpd="sng">
            <a:solidFill>
              <a:schemeClr val="accent1"/>
            </a:solidFill>
            <a:prstDash val="solid"/>
            <a:miter lim="800000"/>
            <a:headEnd type="none" w="sm" len="sm"/>
            <a:tailEnd type="stealth" w="med" len="med"/>
          </a:ln>
        </p:spPr>
      </p:cxnSp>
      <p:cxnSp>
        <p:nvCxnSpPr>
          <p:cNvPr id="452" name="Google Shape;452;p34"/>
          <p:cNvCxnSpPr/>
          <p:nvPr/>
        </p:nvCxnSpPr>
        <p:spPr>
          <a:xfrm>
            <a:off x="5929997" y="1833523"/>
            <a:ext cx="764717" cy="457200"/>
          </a:xfrm>
          <a:prstGeom prst="straightConnector1">
            <a:avLst/>
          </a:prstGeom>
          <a:noFill/>
          <a:ln w="50800" cap="flat" cmpd="sng">
            <a:solidFill>
              <a:schemeClr val="accent1"/>
            </a:solidFill>
            <a:prstDash val="solid"/>
            <a:miter lim="800000"/>
            <a:headEnd type="none" w="sm" len="sm"/>
            <a:tailEnd type="stealth" w="med" len="med"/>
          </a:ln>
        </p:spPr>
      </p:cxnSp>
      <p:sp>
        <p:nvSpPr>
          <p:cNvPr id="453" name="Google Shape;453;p34"/>
          <p:cNvSpPr txBox="1"/>
          <p:nvPr/>
        </p:nvSpPr>
        <p:spPr>
          <a:xfrm>
            <a:off x="1752207" y="1539530"/>
            <a:ext cx="321200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rgbClr val="000000"/>
                </a:solidFill>
                <a:latin typeface="Arial"/>
                <a:ea typeface="Arial"/>
                <a:cs typeface="Arial"/>
                <a:sym typeface="Arial"/>
              </a:rPr>
              <a:t>Medicare original</a:t>
            </a:r>
            <a:endParaRPr/>
          </a:p>
        </p:txBody>
      </p:sp>
      <p:sp>
        <p:nvSpPr>
          <p:cNvPr id="454" name="Google Shape;454;p34"/>
          <p:cNvSpPr txBox="1"/>
          <p:nvPr/>
        </p:nvSpPr>
        <p:spPr>
          <a:xfrm>
            <a:off x="6694714" y="1614448"/>
            <a:ext cx="46096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a:solidFill>
                  <a:srgbClr val="000000"/>
                </a:solidFill>
                <a:latin typeface="Arial"/>
                <a:ea typeface="Arial"/>
                <a:cs typeface="Arial"/>
                <a:sym typeface="Arial"/>
              </a:rPr>
              <a:t> </a:t>
            </a:r>
            <a:r>
              <a:rPr lang="es-MX" sz="2800" b="1">
                <a:solidFill>
                  <a:srgbClr val="000000"/>
                </a:solidFill>
                <a:latin typeface="Arial"/>
                <a:ea typeface="Arial"/>
                <a:cs typeface="Arial"/>
                <a:sym typeface="Arial"/>
              </a:rPr>
              <a:t>Plan Medicare Advantage</a:t>
            </a:r>
            <a:endParaRPr/>
          </a:p>
        </p:txBody>
      </p:sp>
      <p:sp>
        <p:nvSpPr>
          <p:cNvPr id="455" name="Google Shape;455;p34" descr="Hospital Insurance" title="Part A"/>
          <p:cNvSpPr/>
          <p:nvPr/>
        </p:nvSpPr>
        <p:spPr>
          <a:xfrm>
            <a:off x="2010459" y="2468523"/>
            <a:ext cx="1333500" cy="1077912"/>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A</a:t>
            </a:r>
            <a:endParaRPr/>
          </a:p>
          <a:p>
            <a:pPr marL="0" marR="0" lvl="0" indent="0" algn="ctr" rtl="0">
              <a:spcBef>
                <a:spcPts val="0"/>
              </a:spcBef>
              <a:spcAft>
                <a:spcPts val="0"/>
              </a:spcAft>
              <a:buNone/>
            </a:pPr>
            <a:r>
              <a:rPr lang="es-MX" sz="1800">
                <a:solidFill>
                  <a:srgbClr val="000000"/>
                </a:solidFill>
                <a:latin typeface="Calibri"/>
                <a:ea typeface="Calibri"/>
                <a:cs typeface="Calibri"/>
                <a:sym typeface="Calibri"/>
              </a:rPr>
              <a:t>Seguro Hospitalario</a:t>
            </a:r>
            <a:endParaRPr/>
          </a:p>
        </p:txBody>
      </p:sp>
      <p:sp>
        <p:nvSpPr>
          <p:cNvPr id="456" name="Google Shape;456;p34" descr="Medical Insurance" title="Part B"/>
          <p:cNvSpPr/>
          <p:nvPr/>
        </p:nvSpPr>
        <p:spPr>
          <a:xfrm>
            <a:off x="3647172" y="2489160"/>
            <a:ext cx="1296987" cy="1068388"/>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B</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Seguro Médico</a:t>
            </a:r>
            <a:endParaRPr/>
          </a:p>
        </p:txBody>
      </p:sp>
      <p:cxnSp>
        <p:nvCxnSpPr>
          <p:cNvPr id="457" name="Google Shape;457;p34"/>
          <p:cNvCxnSpPr/>
          <p:nvPr/>
        </p:nvCxnSpPr>
        <p:spPr>
          <a:xfrm flipH="1">
            <a:off x="2909866" y="3857982"/>
            <a:ext cx="492831" cy="388067"/>
          </a:xfrm>
          <a:prstGeom prst="straightConnector1">
            <a:avLst/>
          </a:prstGeom>
          <a:noFill/>
          <a:ln w="50800" cap="flat" cmpd="sng">
            <a:solidFill>
              <a:schemeClr val="accent1"/>
            </a:solidFill>
            <a:prstDash val="solid"/>
            <a:miter lim="800000"/>
            <a:headEnd type="none" w="sm" len="sm"/>
            <a:tailEnd type="stealth" w="med" len="med"/>
          </a:ln>
        </p:spPr>
      </p:cxnSp>
      <p:cxnSp>
        <p:nvCxnSpPr>
          <p:cNvPr id="458" name="Google Shape;458;p34"/>
          <p:cNvCxnSpPr/>
          <p:nvPr/>
        </p:nvCxnSpPr>
        <p:spPr>
          <a:xfrm>
            <a:off x="3559065" y="3857982"/>
            <a:ext cx="471800" cy="338087"/>
          </a:xfrm>
          <a:prstGeom prst="straightConnector1">
            <a:avLst/>
          </a:prstGeom>
          <a:noFill/>
          <a:ln w="50800" cap="flat" cmpd="sng">
            <a:solidFill>
              <a:schemeClr val="accent1"/>
            </a:solidFill>
            <a:prstDash val="solid"/>
            <a:miter lim="800000"/>
            <a:headEnd type="none" w="sm" len="sm"/>
            <a:tailEnd type="stealth" w="med" len="med"/>
          </a:ln>
        </p:spPr>
      </p:cxnSp>
      <p:sp>
        <p:nvSpPr>
          <p:cNvPr id="459" name="Google Shape;459;p34" descr="Also known as Medigap policy" title="Medicare Supplement Insurance"/>
          <p:cNvSpPr/>
          <p:nvPr/>
        </p:nvSpPr>
        <p:spPr>
          <a:xfrm>
            <a:off x="1591359" y="4303673"/>
            <a:ext cx="1811338" cy="1735137"/>
          </a:xfrm>
          <a:prstGeom prst="rect">
            <a:avLst/>
          </a:prstGeom>
          <a:solidFill>
            <a:srgbClr val="2F5496"/>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FFFFFF"/>
                </a:solidFill>
                <a:latin typeface="Calibri"/>
                <a:ea typeface="Calibri"/>
                <a:cs typeface="Calibri"/>
                <a:sym typeface="Calibri"/>
              </a:rPr>
              <a:t>Póliza de Seguro Complementario de Medicare (Medigap)</a:t>
            </a:r>
            <a:endParaRPr/>
          </a:p>
        </p:txBody>
      </p:sp>
      <p:sp>
        <p:nvSpPr>
          <p:cNvPr id="460" name="Google Shape;460;p34" descr="Precription Drug Coverage" title="Part D"/>
          <p:cNvSpPr/>
          <p:nvPr/>
        </p:nvSpPr>
        <p:spPr>
          <a:xfrm>
            <a:off x="3899584" y="4267160"/>
            <a:ext cx="1876425" cy="1801813"/>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D</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Cobertura de los Medicamentos Recetados</a:t>
            </a:r>
            <a:endParaRPr/>
          </a:p>
        </p:txBody>
      </p:sp>
      <p:sp>
        <p:nvSpPr>
          <p:cNvPr id="461" name="Google Shape;461;p34"/>
          <p:cNvSpPr txBox="1"/>
          <p:nvPr/>
        </p:nvSpPr>
        <p:spPr>
          <a:xfrm>
            <a:off x="2753498" y="3509692"/>
            <a:ext cx="1331736" cy="3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a:solidFill>
                  <a:srgbClr val="000000"/>
                </a:solidFill>
                <a:latin typeface="Arial"/>
                <a:ea typeface="Arial"/>
                <a:cs typeface="Arial"/>
                <a:sym typeface="Arial"/>
              </a:rPr>
              <a:t>Puede añadir</a:t>
            </a:r>
            <a:endParaRPr/>
          </a:p>
        </p:txBody>
      </p:sp>
      <p:sp>
        <p:nvSpPr>
          <p:cNvPr id="462" name="Google Shape;462;p34"/>
          <p:cNvSpPr/>
          <p:nvPr/>
        </p:nvSpPr>
        <p:spPr>
          <a:xfrm>
            <a:off x="5365298" y="5563348"/>
            <a:ext cx="1894114" cy="914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700">
                <a:solidFill>
                  <a:schemeClr val="lt1"/>
                </a:solidFill>
                <a:latin typeface="Calibri"/>
                <a:ea typeface="Calibri"/>
                <a:cs typeface="Calibri"/>
                <a:sym typeface="Calibri"/>
              </a:rPr>
              <a:t>Y/o </a:t>
            </a:r>
            <a:endParaRPr/>
          </a:p>
          <a:p>
            <a:pPr marL="0" marR="0" lvl="0" indent="0" algn="ctr" rtl="0">
              <a:spcBef>
                <a:spcPts val="0"/>
              </a:spcBef>
              <a:spcAft>
                <a:spcPts val="0"/>
              </a:spcAft>
              <a:buNone/>
            </a:pPr>
            <a:r>
              <a:rPr lang="es-MX" sz="1700">
                <a:solidFill>
                  <a:schemeClr val="lt1"/>
                </a:solidFill>
                <a:latin typeface="Calibri"/>
                <a:ea typeface="Calibri"/>
                <a:cs typeface="Calibri"/>
                <a:sym typeface="Calibri"/>
              </a:rPr>
              <a:t>¡SeniorCare!</a:t>
            </a:r>
            <a:endParaRPr/>
          </a:p>
        </p:txBody>
      </p:sp>
      <p:sp>
        <p:nvSpPr>
          <p:cNvPr id="463" name="Google Shape;463;p34" descr="Combines Part A, B and usually D" title="Part C"/>
          <p:cNvSpPr/>
          <p:nvPr/>
        </p:nvSpPr>
        <p:spPr>
          <a:xfrm>
            <a:off x="7827596" y="2489160"/>
            <a:ext cx="2667000" cy="989012"/>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C</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Combina la Parte A y la Parte B</a:t>
            </a:r>
            <a:endParaRPr/>
          </a:p>
        </p:txBody>
      </p:sp>
      <p:sp>
        <p:nvSpPr>
          <p:cNvPr id="464" name="Google Shape;464;p34"/>
          <p:cNvSpPr txBox="1"/>
          <p:nvPr/>
        </p:nvSpPr>
        <p:spPr>
          <a:xfrm>
            <a:off x="7488837" y="3694427"/>
            <a:ext cx="334451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rgbClr val="000000"/>
                </a:solidFill>
                <a:latin typeface="Arial"/>
                <a:ea typeface="Arial"/>
                <a:cs typeface="Arial"/>
                <a:sym typeface="Arial"/>
              </a:rPr>
              <a:t>Puede incluir o puede añadir</a:t>
            </a:r>
            <a:endParaRPr/>
          </a:p>
        </p:txBody>
      </p:sp>
      <p:sp>
        <p:nvSpPr>
          <p:cNvPr id="465" name="Google Shape;465;p34" descr="Prescription Drug coverage. Most Part C plans cover prescription drugs." title="Prescription Drug coverage"/>
          <p:cNvSpPr/>
          <p:nvPr/>
        </p:nvSpPr>
        <p:spPr>
          <a:xfrm>
            <a:off x="7408497" y="4142461"/>
            <a:ext cx="3505200" cy="2135187"/>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1">
                <a:solidFill>
                  <a:srgbClr val="000000"/>
                </a:solidFill>
                <a:latin typeface="Calibri"/>
                <a:ea typeface="Calibri"/>
                <a:cs typeface="Calibri"/>
                <a:sym typeface="Calibri"/>
              </a:rPr>
              <a:t>Parte D</a:t>
            </a:r>
            <a:endParaRPr/>
          </a:p>
          <a:p>
            <a:pPr marL="0" marR="0" lvl="0" indent="0" algn="ctr" rtl="0">
              <a:spcBef>
                <a:spcPts val="0"/>
              </a:spcBef>
              <a:spcAft>
                <a:spcPts val="0"/>
              </a:spcAft>
              <a:buNone/>
            </a:pPr>
            <a:r>
              <a:rPr lang="es-MX" sz="1600">
                <a:solidFill>
                  <a:srgbClr val="000000"/>
                </a:solidFill>
                <a:latin typeface="Calibri"/>
                <a:ea typeface="Calibri"/>
                <a:cs typeface="Calibri"/>
                <a:sym typeface="Calibri"/>
              </a:rPr>
              <a:t>Cobertura de los Medicamentos Recetados</a:t>
            </a:r>
            <a:endParaRPr/>
          </a:p>
          <a:p>
            <a:pPr marL="0" marR="0" lvl="0" indent="0" algn="ctr" rtl="0">
              <a:spcBef>
                <a:spcPts val="0"/>
              </a:spcBef>
              <a:spcAft>
                <a:spcPts val="0"/>
              </a:spcAft>
              <a:buNone/>
            </a:pPr>
            <a:r>
              <a:rPr lang="es-MX" sz="1600">
                <a:solidFill>
                  <a:srgbClr val="000000"/>
                </a:solidFill>
                <a:latin typeface="Calibri"/>
                <a:ea typeface="Calibri"/>
                <a:cs typeface="Calibri"/>
                <a:sym typeface="Calibri"/>
              </a:rPr>
              <a:t>(La mayoría de los planes de la Parte C cubren los medicamentos recetados. Es posible que pueda añadir la cobertura de medicamentos a </a:t>
            </a:r>
            <a:r>
              <a:rPr lang="es-MX" sz="1600" b="1">
                <a:solidFill>
                  <a:srgbClr val="000000"/>
                </a:solidFill>
                <a:latin typeface="Calibri"/>
                <a:ea typeface="Calibri"/>
                <a:cs typeface="Calibri"/>
                <a:sym typeface="Calibri"/>
              </a:rPr>
              <a:t>algunos</a:t>
            </a:r>
            <a:r>
              <a:rPr lang="es-MX" sz="1600">
                <a:solidFill>
                  <a:srgbClr val="000000"/>
                </a:solidFill>
                <a:latin typeface="Calibri"/>
                <a:ea typeface="Calibri"/>
                <a:cs typeface="Calibri"/>
                <a:sym typeface="Calibri"/>
              </a:rPr>
              <a:t> tipos de plan si </a:t>
            </a:r>
            <a:r>
              <a:rPr lang="es-MX" sz="1600" i="1">
                <a:solidFill>
                  <a:srgbClr val="000000"/>
                </a:solidFill>
                <a:latin typeface="Calibri"/>
                <a:ea typeface="Calibri"/>
                <a:cs typeface="Calibri"/>
                <a:sym typeface="Calibri"/>
              </a:rPr>
              <a:t>no</a:t>
            </a:r>
            <a:r>
              <a:rPr lang="es-MX" sz="1600">
                <a:solidFill>
                  <a:srgbClr val="000000"/>
                </a:solidFill>
                <a:latin typeface="Calibri"/>
                <a:ea typeface="Calibri"/>
                <a:cs typeface="Calibri"/>
                <a:sym typeface="Calibri"/>
              </a:rPr>
              <a:t> está ya incluida)</a:t>
            </a:r>
            <a:endParaRPr/>
          </a:p>
        </p:txBody>
      </p:sp>
      <p:cxnSp>
        <p:nvCxnSpPr>
          <p:cNvPr id="466" name="Google Shape;466;p34"/>
          <p:cNvCxnSpPr/>
          <p:nvPr/>
        </p:nvCxnSpPr>
        <p:spPr>
          <a:xfrm rot="10800000" flipH="1">
            <a:off x="6733198" y="4963698"/>
            <a:ext cx="572023" cy="520948"/>
          </a:xfrm>
          <a:prstGeom prst="straightConnector1">
            <a:avLst/>
          </a:prstGeom>
          <a:noFill/>
          <a:ln w="57150" cap="flat" cmpd="sng">
            <a:solidFill>
              <a:schemeClr val="accent1"/>
            </a:solidFill>
            <a:prstDash val="solid"/>
            <a:miter lim="800000"/>
            <a:headEnd type="none" w="sm" len="sm"/>
            <a:tailEnd type="triangle" w="med" len="med"/>
          </a:ln>
        </p:spPr>
      </p:cxnSp>
      <p:cxnSp>
        <p:nvCxnSpPr>
          <p:cNvPr id="467" name="Google Shape;467;p34"/>
          <p:cNvCxnSpPr/>
          <p:nvPr/>
        </p:nvCxnSpPr>
        <p:spPr>
          <a:xfrm rot="10800000">
            <a:off x="5879285" y="4992360"/>
            <a:ext cx="493359" cy="463623"/>
          </a:xfrm>
          <a:prstGeom prst="straightConnector1">
            <a:avLst/>
          </a:prstGeom>
          <a:noFill/>
          <a:ln w="57150" cap="flat" cmpd="sng">
            <a:solidFill>
              <a:schemeClr val="accent1"/>
            </a:solidFill>
            <a:prstDash val="solid"/>
            <a:miter lim="800000"/>
            <a:headEnd type="none" w="sm" len="sm"/>
            <a:tailEnd type="triangle" w="med" len="med"/>
          </a:ln>
        </p:spPr>
      </p:cxnSp>
      <p:sp>
        <p:nvSpPr>
          <p:cNvPr id="468" name="Google Shape;468;p34"/>
          <p:cNvSpPr/>
          <p:nvPr/>
        </p:nvSpPr>
        <p:spPr>
          <a:xfrm>
            <a:off x="1663571" y="1482797"/>
            <a:ext cx="3389689" cy="701452"/>
          </a:xfrm>
          <a:prstGeom prst="roundRect">
            <a:avLst>
              <a:gd name="adj" fmla="val 16667"/>
            </a:avLst>
          </a:prstGeom>
          <a:noFill/>
          <a:ln w="190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34"/>
          <p:cNvSpPr/>
          <p:nvPr/>
        </p:nvSpPr>
        <p:spPr>
          <a:xfrm>
            <a:off x="1591359" y="4302797"/>
            <a:ext cx="1811338" cy="1766175"/>
          </a:xfrm>
          <a:prstGeom prst="rect">
            <a:avLst/>
          </a:prstGeom>
          <a:noFill/>
          <a:ln w="190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500"/>
                                        <p:tgtEl>
                                          <p:spTgt spid="4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4"/>
                                        </p:tgtEl>
                                        <p:attrNameLst>
                                          <p:attrName>style.visibility</p:attrName>
                                        </p:attrNameLst>
                                      </p:cBhvr>
                                      <p:to>
                                        <p:strVal val="visible"/>
                                      </p:to>
                                    </p:set>
                                    <p:animEffect transition="in" filter="fade">
                                      <p:cBhvr>
                                        <p:cTn id="12" dur="500"/>
                                        <p:tgtEl>
                                          <p:spTgt spid="4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5"/>
                                        </p:tgtEl>
                                        <p:attrNameLst>
                                          <p:attrName>style.visibility</p:attrName>
                                        </p:attrNameLst>
                                      </p:cBhvr>
                                      <p:to>
                                        <p:strVal val="visible"/>
                                      </p:to>
                                    </p:set>
                                    <p:animEffect transition="in" filter="fade">
                                      <p:cBhvr>
                                        <p:cTn id="17" dur="500"/>
                                        <p:tgtEl>
                                          <p:spTgt spid="455"/>
                                        </p:tgtEl>
                                      </p:cBhvr>
                                    </p:animEffect>
                                  </p:childTnLst>
                                </p:cTn>
                              </p:par>
                              <p:par>
                                <p:cTn id="18" presetID="10" presetClass="entr" presetSubtype="0" fill="hold" nodeType="withEffect">
                                  <p:stCondLst>
                                    <p:cond delay="0"/>
                                  </p:stCondLst>
                                  <p:childTnLst>
                                    <p:set>
                                      <p:cBhvr>
                                        <p:cTn id="19" dur="1" fill="hold">
                                          <p:stCondLst>
                                            <p:cond delay="0"/>
                                          </p:stCondLst>
                                        </p:cTn>
                                        <p:tgtEl>
                                          <p:spTgt spid="456"/>
                                        </p:tgtEl>
                                        <p:attrNameLst>
                                          <p:attrName>style.visibility</p:attrName>
                                        </p:attrNameLst>
                                      </p:cBhvr>
                                      <p:to>
                                        <p:strVal val="visible"/>
                                      </p:to>
                                    </p:set>
                                    <p:animEffect transition="in" filter="fade">
                                      <p:cBhvr>
                                        <p:cTn id="20" dur="500"/>
                                        <p:tgtEl>
                                          <p:spTgt spid="4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1"/>
                                        </p:tgtEl>
                                        <p:attrNameLst>
                                          <p:attrName>style.visibility</p:attrName>
                                        </p:attrNameLst>
                                      </p:cBhvr>
                                      <p:to>
                                        <p:strVal val="visible"/>
                                      </p:to>
                                    </p:set>
                                    <p:animEffect transition="in" filter="fade">
                                      <p:cBhvr>
                                        <p:cTn id="25" dur="500"/>
                                        <p:tgtEl>
                                          <p:spTgt spid="461"/>
                                        </p:tgtEl>
                                      </p:cBhvr>
                                    </p:animEffect>
                                  </p:childTnLst>
                                </p:cTn>
                              </p:par>
                              <p:par>
                                <p:cTn id="26" presetID="10" presetClass="entr" presetSubtype="0" fill="hold" nodeType="withEffect">
                                  <p:stCondLst>
                                    <p:cond delay="0"/>
                                  </p:stCondLst>
                                  <p:childTnLst>
                                    <p:set>
                                      <p:cBhvr>
                                        <p:cTn id="27" dur="1" fill="hold">
                                          <p:stCondLst>
                                            <p:cond delay="0"/>
                                          </p:stCondLst>
                                        </p:cTn>
                                        <p:tgtEl>
                                          <p:spTgt spid="457"/>
                                        </p:tgtEl>
                                        <p:attrNameLst>
                                          <p:attrName>style.visibility</p:attrName>
                                        </p:attrNameLst>
                                      </p:cBhvr>
                                      <p:to>
                                        <p:strVal val="visible"/>
                                      </p:to>
                                    </p:set>
                                    <p:animEffect transition="in" filter="fade">
                                      <p:cBhvr>
                                        <p:cTn id="28" dur="500"/>
                                        <p:tgtEl>
                                          <p:spTgt spid="457"/>
                                        </p:tgtEl>
                                      </p:cBhvr>
                                    </p:animEffect>
                                  </p:childTnLst>
                                </p:cTn>
                              </p:par>
                              <p:par>
                                <p:cTn id="29" presetID="10" presetClass="entr" presetSubtype="0" fill="hold" nodeType="withEffect">
                                  <p:stCondLst>
                                    <p:cond delay="0"/>
                                  </p:stCondLst>
                                  <p:childTnLst>
                                    <p:set>
                                      <p:cBhvr>
                                        <p:cTn id="30" dur="1" fill="hold">
                                          <p:stCondLst>
                                            <p:cond delay="0"/>
                                          </p:stCondLst>
                                        </p:cTn>
                                        <p:tgtEl>
                                          <p:spTgt spid="458"/>
                                        </p:tgtEl>
                                        <p:attrNameLst>
                                          <p:attrName>style.visibility</p:attrName>
                                        </p:attrNameLst>
                                      </p:cBhvr>
                                      <p:to>
                                        <p:strVal val="visible"/>
                                      </p:to>
                                    </p:set>
                                    <p:animEffect transition="in" filter="fade">
                                      <p:cBhvr>
                                        <p:cTn id="31" dur="500"/>
                                        <p:tgtEl>
                                          <p:spTgt spid="45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59"/>
                                        </p:tgtEl>
                                        <p:attrNameLst>
                                          <p:attrName>style.visibility</p:attrName>
                                        </p:attrNameLst>
                                      </p:cBhvr>
                                      <p:to>
                                        <p:strVal val="visible"/>
                                      </p:to>
                                    </p:set>
                                    <p:animEffect transition="in" filter="fade">
                                      <p:cBhvr>
                                        <p:cTn id="36" dur="500"/>
                                        <p:tgtEl>
                                          <p:spTgt spid="45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60"/>
                                        </p:tgtEl>
                                        <p:attrNameLst>
                                          <p:attrName>style.visibility</p:attrName>
                                        </p:attrNameLst>
                                      </p:cBhvr>
                                      <p:to>
                                        <p:strVal val="visible"/>
                                      </p:to>
                                    </p:set>
                                    <p:animEffect transition="in" filter="fade">
                                      <p:cBhvr>
                                        <p:cTn id="41" dur="500"/>
                                        <p:tgtEl>
                                          <p:spTgt spid="46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62"/>
                                        </p:tgtEl>
                                        <p:attrNameLst>
                                          <p:attrName>style.visibility</p:attrName>
                                        </p:attrNameLst>
                                      </p:cBhvr>
                                      <p:to>
                                        <p:strVal val="visible"/>
                                      </p:to>
                                    </p:set>
                                    <p:animEffect transition="in" filter="fade">
                                      <p:cBhvr>
                                        <p:cTn id="46" dur="500"/>
                                        <p:tgtEl>
                                          <p:spTgt spid="46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64"/>
                                        </p:tgtEl>
                                        <p:attrNameLst>
                                          <p:attrName>style.visibility</p:attrName>
                                        </p:attrNameLst>
                                      </p:cBhvr>
                                      <p:to>
                                        <p:strVal val="visible"/>
                                      </p:to>
                                    </p:set>
                                    <p:animEffect transition="in" filter="fade">
                                      <p:cBhvr>
                                        <p:cTn id="51" dur="500"/>
                                        <p:tgtEl>
                                          <p:spTgt spid="464"/>
                                        </p:tgtEl>
                                      </p:cBhvr>
                                    </p:animEffect>
                                  </p:childTnLst>
                                </p:cTn>
                              </p:par>
                              <p:par>
                                <p:cTn id="52" presetID="10" presetClass="entr" presetSubtype="0" fill="hold" nodeType="withEffect">
                                  <p:stCondLst>
                                    <p:cond delay="0"/>
                                  </p:stCondLst>
                                  <p:childTnLst>
                                    <p:set>
                                      <p:cBhvr>
                                        <p:cTn id="53" dur="1" fill="hold">
                                          <p:stCondLst>
                                            <p:cond delay="0"/>
                                          </p:stCondLst>
                                        </p:cTn>
                                        <p:tgtEl>
                                          <p:spTgt spid="465"/>
                                        </p:tgtEl>
                                        <p:attrNameLst>
                                          <p:attrName>style.visibility</p:attrName>
                                        </p:attrNameLst>
                                      </p:cBhvr>
                                      <p:to>
                                        <p:strVal val="visible"/>
                                      </p:to>
                                    </p:set>
                                    <p:animEffect transition="in" filter="fade">
                                      <p:cBhvr>
                                        <p:cTn id="54" dur="500"/>
                                        <p:tgtEl>
                                          <p:spTgt spid="465"/>
                                        </p:tgtEl>
                                      </p:cBhvr>
                                    </p:animEffect>
                                  </p:childTnLst>
                                </p:cTn>
                              </p:par>
                              <p:par>
                                <p:cTn id="55" presetID="10" presetClass="entr" presetSubtype="0" fill="hold" nodeType="withEffect">
                                  <p:stCondLst>
                                    <p:cond delay="0"/>
                                  </p:stCondLst>
                                  <p:childTnLst>
                                    <p:set>
                                      <p:cBhvr>
                                        <p:cTn id="56" dur="1" fill="hold">
                                          <p:stCondLst>
                                            <p:cond delay="0"/>
                                          </p:stCondLst>
                                        </p:cTn>
                                        <p:tgtEl>
                                          <p:spTgt spid="463"/>
                                        </p:tgtEl>
                                        <p:attrNameLst>
                                          <p:attrName>style.visibility</p:attrName>
                                        </p:attrNameLst>
                                      </p:cBhvr>
                                      <p:to>
                                        <p:strVal val="visible"/>
                                      </p:to>
                                    </p:set>
                                    <p:animEffect transition="in" filter="fade">
                                      <p:cBhvr>
                                        <p:cTn id="57" dur="500"/>
                                        <p:tgtEl>
                                          <p:spTgt spid="46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66"/>
                                        </p:tgtEl>
                                        <p:attrNameLst>
                                          <p:attrName>style.visibility</p:attrName>
                                        </p:attrNameLst>
                                      </p:cBhvr>
                                      <p:to>
                                        <p:strVal val="visible"/>
                                      </p:to>
                                    </p:set>
                                    <p:animEffect transition="in" filter="fade">
                                      <p:cBhvr>
                                        <p:cTn id="62" dur="500"/>
                                        <p:tgtEl>
                                          <p:spTgt spid="466"/>
                                        </p:tgtEl>
                                      </p:cBhvr>
                                    </p:animEffect>
                                  </p:childTnLst>
                                </p:cTn>
                              </p:par>
                              <p:par>
                                <p:cTn id="63" presetID="10" presetClass="entr" presetSubtype="0" fill="hold" nodeType="withEffect">
                                  <p:stCondLst>
                                    <p:cond delay="0"/>
                                  </p:stCondLst>
                                  <p:childTnLst>
                                    <p:set>
                                      <p:cBhvr>
                                        <p:cTn id="64" dur="1" fill="hold">
                                          <p:stCondLst>
                                            <p:cond delay="0"/>
                                          </p:stCondLst>
                                        </p:cTn>
                                        <p:tgtEl>
                                          <p:spTgt spid="467"/>
                                        </p:tgtEl>
                                        <p:attrNameLst>
                                          <p:attrName>style.visibility</p:attrName>
                                        </p:attrNameLst>
                                      </p:cBhvr>
                                      <p:to>
                                        <p:strVal val="visible"/>
                                      </p:to>
                                    </p:set>
                                    <p:animEffect transition="in" filter="fade">
                                      <p:cBhvr>
                                        <p:cTn id="65" dur="500"/>
                                        <p:tgtEl>
                                          <p:spTgt spid="467"/>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6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6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original</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76" name="Google Shape;476;p35"/>
          <p:cNvSpPr/>
          <p:nvPr/>
        </p:nvSpPr>
        <p:spPr>
          <a:xfrm>
            <a:off x="2186578" y="1491896"/>
            <a:ext cx="9765935" cy="3088025"/>
          </a:xfrm>
          <a:prstGeom prst="rect">
            <a:avLst/>
          </a:prstGeom>
          <a:noFill/>
          <a:ln>
            <a:noFill/>
          </a:ln>
        </p:spPr>
        <p:txBody>
          <a:bodyPr spcFirstLastPara="1" wrap="square" lIns="91425" tIns="45700" rIns="91425" bIns="45700" anchor="t" anchorCtr="0">
            <a:spAutoFit/>
          </a:bodyPr>
          <a:lstStyle/>
          <a:p>
            <a:pPr marL="214303" marR="0" lvl="0" indent="-214303" algn="l" rtl="0">
              <a:spcBef>
                <a:spcPts val="0"/>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El Medicare original es la Parte A (Seguro Hospitalario) y/o la Parte B (Seguro Médico).</a:t>
            </a:r>
            <a:endParaRPr/>
          </a:p>
          <a:p>
            <a:pPr marL="214303" marR="0" lvl="0" indent="-214303" algn="l" rtl="0">
              <a:spcBef>
                <a:spcPts val="4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Medicare proporciona cobertura.</a:t>
            </a:r>
            <a:endParaRPr/>
          </a:p>
          <a:p>
            <a:pPr marL="214303" marR="0" lvl="0" indent="-214303" algn="l" rtl="0">
              <a:spcBef>
                <a:spcPts val="4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Puede elegir entre cualquier médico, hospital y otros proveedores que acepten nuevos pacientes de Medicare.</a:t>
            </a:r>
            <a:endParaRPr/>
          </a:p>
          <a:p>
            <a:pPr marL="557185" marR="0" lvl="1" indent="-342882" algn="l" rtl="0">
              <a:spcBef>
                <a:spcPts val="451"/>
              </a:spcBef>
              <a:spcAft>
                <a:spcPts val="0"/>
              </a:spcAft>
              <a:buClr>
                <a:schemeClr val="dk1"/>
              </a:buClr>
              <a:buSzPts val="1800"/>
              <a:buFont typeface="Noto Sans Symbols"/>
              <a:buChar char="▪"/>
            </a:pPr>
            <a:r>
              <a:rPr lang="es-MX" sz="1800" b="0" i="0" u="none" strike="noStrike" cap="none">
                <a:solidFill>
                  <a:schemeClr val="dk1"/>
                </a:solidFill>
                <a:latin typeface="Calibri"/>
                <a:ea typeface="Calibri"/>
                <a:cs typeface="Calibri"/>
                <a:sym typeface="Calibri"/>
              </a:rPr>
              <a:t>Los </a:t>
            </a:r>
            <a:r>
              <a:rPr lang="es-MX" sz="1800" b="0" i="0" u="none" strike="noStrike" cap="none">
                <a:solidFill>
                  <a:srgbClr val="000000"/>
                </a:solidFill>
                <a:latin typeface="Calibri"/>
                <a:ea typeface="Calibri"/>
                <a:cs typeface="Calibri"/>
                <a:sym typeface="Calibri"/>
              </a:rPr>
              <a:t>costos se ven afectados por el hecho de que acepten o no </a:t>
            </a:r>
            <a:r>
              <a:rPr lang="es-MX" sz="1800" b="1" i="0" u="none" strike="noStrike" cap="none">
                <a:solidFill>
                  <a:srgbClr val="000000"/>
                </a:solidFill>
                <a:latin typeface="Calibri"/>
                <a:ea typeface="Calibri"/>
                <a:cs typeface="Calibri"/>
                <a:sym typeface="Calibri"/>
              </a:rPr>
              <a:t>la asignación</a:t>
            </a:r>
            <a:r>
              <a:rPr lang="es-MX" sz="1800" b="0" i="0" u="none" strike="noStrike" cap="none">
                <a:solidFill>
                  <a:srgbClr val="000000"/>
                </a:solidFill>
                <a:latin typeface="Calibri"/>
                <a:ea typeface="Calibri"/>
                <a:cs typeface="Calibri"/>
                <a:sym typeface="Calibri"/>
              </a:rPr>
              <a:t> </a:t>
            </a:r>
            <a:r>
              <a:rPr lang="es-MX" sz="1800" b="0" i="0" u="none" strike="noStrike" cap="none">
                <a:solidFill>
                  <a:schemeClr val="dk1"/>
                </a:solidFill>
                <a:latin typeface="Calibri"/>
                <a:ea typeface="Calibri"/>
                <a:cs typeface="Calibri"/>
                <a:sym typeface="Calibri"/>
              </a:rPr>
              <a:t>, que es un acuerdo por parte de su médico/proveedor, para que Medicare le pague directamente, para aceptar la cantidad de pago que Medicare apruebe por el servicio y para no facturarle más que el deducible y el coaseguro de Medicare.</a:t>
            </a:r>
            <a:endParaRPr/>
          </a:p>
          <a:p>
            <a:pPr marL="214302" marR="0" lvl="1" indent="0" algn="l" rtl="0">
              <a:spcBef>
                <a:spcPts val="451"/>
              </a:spcBef>
              <a:spcAft>
                <a:spcPts val="0"/>
              </a:spcAft>
              <a:buNone/>
            </a:pPr>
            <a:endParaRPr sz="1800" b="0" i="0" u="none" strike="noStrike" cap="none">
              <a:solidFill>
                <a:srgbClr val="000000"/>
              </a:solidFill>
              <a:latin typeface="Calibri"/>
              <a:ea typeface="Calibri"/>
              <a:cs typeface="Calibri"/>
              <a:sym typeface="Calibri"/>
            </a:endParaRPr>
          </a:p>
        </p:txBody>
      </p:sp>
      <p:pic>
        <p:nvPicPr>
          <p:cNvPr id="477" name="Google Shape;477;p35" title="Part A icon"/>
          <p:cNvPicPr preferRelativeResize="0"/>
          <p:nvPr/>
        </p:nvPicPr>
        <p:blipFill rotWithShape="1">
          <a:blip r:embed="rId3">
            <a:alphaModFix/>
          </a:blip>
          <a:srcRect/>
          <a:stretch/>
        </p:blipFill>
        <p:spPr>
          <a:xfrm>
            <a:off x="623672" y="1284269"/>
            <a:ext cx="968067" cy="535371"/>
          </a:xfrm>
          <a:prstGeom prst="rect">
            <a:avLst/>
          </a:prstGeom>
          <a:noFill/>
          <a:ln w="9525" cap="flat" cmpd="sng">
            <a:solidFill>
              <a:schemeClr val="lt1"/>
            </a:solidFill>
            <a:prstDash val="solid"/>
            <a:round/>
            <a:headEnd type="none" w="sm" len="sm"/>
            <a:tailEnd type="none" w="sm" len="sm"/>
          </a:ln>
        </p:spPr>
      </p:pic>
      <p:grpSp>
        <p:nvGrpSpPr>
          <p:cNvPr id="478" name="Google Shape;478;p35" title="Part B icon"/>
          <p:cNvGrpSpPr/>
          <p:nvPr/>
        </p:nvGrpSpPr>
        <p:grpSpPr>
          <a:xfrm>
            <a:off x="589698" y="3171134"/>
            <a:ext cx="1226911" cy="1591085"/>
            <a:chOff x="153025" y="2067418"/>
            <a:chExt cx="1568748" cy="1542854"/>
          </a:xfrm>
        </p:grpSpPr>
        <p:pic>
          <p:nvPicPr>
            <p:cNvPr id="479" name="Google Shape;479;p35" title="Part B icon"/>
            <p:cNvPicPr preferRelativeResize="0"/>
            <p:nvPr/>
          </p:nvPicPr>
          <p:blipFill rotWithShape="1">
            <a:blip r:embed="rId4">
              <a:alphaModFix/>
            </a:blip>
            <a:srcRect/>
            <a:stretch/>
          </p:blipFill>
          <p:spPr>
            <a:xfrm>
              <a:off x="583532" y="2067418"/>
              <a:ext cx="707734" cy="624371"/>
            </a:xfrm>
            <a:prstGeom prst="rect">
              <a:avLst/>
            </a:prstGeom>
            <a:noFill/>
            <a:ln>
              <a:noFill/>
            </a:ln>
          </p:spPr>
        </p:pic>
        <p:sp>
          <p:nvSpPr>
            <p:cNvPr id="480" name="Google Shape;480;p35"/>
            <p:cNvSpPr txBox="1"/>
            <p:nvPr/>
          </p:nvSpPr>
          <p:spPr>
            <a:xfrm>
              <a:off x="153025" y="2714931"/>
              <a:ext cx="1568748" cy="8953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B</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Médico</a:t>
              </a:r>
              <a:endParaRPr/>
            </a:p>
          </p:txBody>
        </p:sp>
      </p:grpSp>
      <p:sp>
        <p:nvSpPr>
          <p:cNvPr id="481" name="Google Shape;481;p35"/>
          <p:cNvSpPr txBox="1"/>
          <p:nvPr/>
        </p:nvSpPr>
        <p:spPr>
          <a:xfrm>
            <a:off x="346419" y="1843146"/>
            <a:ext cx="1458648" cy="11312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A</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Hospitalario</a:t>
            </a:r>
            <a:endParaRPr/>
          </a:p>
          <a:p>
            <a:pPr marL="0" marR="0" lvl="0" indent="0" algn="ctr" rtl="0">
              <a:spcBef>
                <a:spcPts val="0"/>
              </a:spcBef>
              <a:spcAft>
                <a:spcPts val="0"/>
              </a:spcAft>
              <a:buNone/>
            </a:pPr>
            <a:endParaRPr sz="1351">
              <a:solidFill>
                <a:schemeClr val="dk2"/>
              </a:solidFill>
              <a:latin typeface="Calibri"/>
              <a:ea typeface="Calibri"/>
              <a:cs typeface="Calibri"/>
              <a:sym typeface="Calibri"/>
            </a:endParaRPr>
          </a:p>
        </p:txBody>
      </p:sp>
      <p:pic>
        <p:nvPicPr>
          <p:cNvPr id="482" name="Google Shape;482;p35" descr="Add"/>
          <p:cNvPicPr preferRelativeResize="0"/>
          <p:nvPr/>
        </p:nvPicPr>
        <p:blipFill rotWithShape="1">
          <a:blip r:embed="rId5">
            <a:alphaModFix/>
          </a:blip>
          <a:srcRect/>
          <a:stretch/>
        </p:blipFill>
        <p:spPr>
          <a:xfrm>
            <a:off x="941258" y="2716999"/>
            <a:ext cx="375825" cy="375825"/>
          </a:xfrm>
          <a:prstGeom prst="rect">
            <a:avLst/>
          </a:prstGeom>
          <a:noFill/>
          <a:ln>
            <a:noFill/>
          </a:ln>
        </p:spPr>
      </p:pic>
      <p:pic>
        <p:nvPicPr>
          <p:cNvPr id="483" name="Google Shape;483;p35" title="Medigap icon"/>
          <p:cNvPicPr preferRelativeResize="0"/>
          <p:nvPr/>
        </p:nvPicPr>
        <p:blipFill rotWithShape="1">
          <a:blip r:embed="rId6">
            <a:alphaModFix/>
          </a:blip>
          <a:srcRect/>
          <a:stretch/>
        </p:blipFill>
        <p:spPr>
          <a:xfrm>
            <a:off x="1676301" y="5083258"/>
            <a:ext cx="629806" cy="543497"/>
          </a:xfrm>
          <a:prstGeom prst="rect">
            <a:avLst/>
          </a:prstGeom>
          <a:noFill/>
          <a:ln>
            <a:noFill/>
          </a:ln>
        </p:spPr>
      </p:pic>
      <p:pic>
        <p:nvPicPr>
          <p:cNvPr id="484" name="Google Shape;484;p35" title="Grouping of Orginal Medicare"/>
          <p:cNvPicPr preferRelativeResize="0"/>
          <p:nvPr/>
        </p:nvPicPr>
        <p:blipFill rotWithShape="1">
          <a:blip r:embed="rId7">
            <a:alphaModFix/>
          </a:blip>
          <a:srcRect/>
          <a:stretch/>
        </p:blipFill>
        <p:spPr>
          <a:xfrm>
            <a:off x="1767073" y="5828030"/>
            <a:ext cx="617400" cy="544674"/>
          </a:xfrm>
          <a:prstGeom prst="rect">
            <a:avLst/>
          </a:prstGeom>
          <a:noFill/>
          <a:ln>
            <a:noFill/>
          </a:ln>
        </p:spPr>
      </p:pic>
      <p:sp>
        <p:nvSpPr>
          <p:cNvPr id="485" name="Google Shape;485;p35"/>
          <p:cNvSpPr txBox="1"/>
          <p:nvPr/>
        </p:nvSpPr>
        <p:spPr>
          <a:xfrm>
            <a:off x="3962400" y="4548830"/>
            <a:ext cx="2709949" cy="523220"/>
          </a:xfrm>
          <a:prstGeom prst="rect">
            <a:avLst/>
          </a:prstGeom>
          <a:solidFill>
            <a:srgbClr val="D8E2F3"/>
          </a:solidFill>
          <a:ln w="9525" cap="flat" cmpd="sng">
            <a:solidFill>
              <a:srgbClr val="1E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a:solidFill>
                  <a:schemeClr val="dk1"/>
                </a:solidFill>
                <a:latin typeface="Calibri"/>
                <a:ea typeface="Calibri"/>
                <a:cs typeface="Calibri"/>
                <a:sym typeface="Calibri"/>
              </a:rPr>
              <a:t>Puede añadir</a:t>
            </a:r>
            <a:endParaRPr/>
          </a:p>
        </p:txBody>
      </p:sp>
      <p:sp>
        <p:nvSpPr>
          <p:cNvPr id="486" name="Google Shape;486;p35"/>
          <p:cNvSpPr txBox="1"/>
          <p:nvPr/>
        </p:nvSpPr>
        <p:spPr>
          <a:xfrm>
            <a:off x="2634092" y="5083258"/>
            <a:ext cx="8529208" cy="126188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800"/>
              <a:buFont typeface="Arial"/>
              <a:buChar char="•"/>
            </a:pPr>
            <a:r>
              <a:rPr lang="es-MX" sz="2800" b="1">
                <a:solidFill>
                  <a:schemeClr val="dk1"/>
                </a:solidFill>
                <a:latin typeface="Calibri"/>
                <a:ea typeface="Calibri"/>
                <a:cs typeface="Calibri"/>
                <a:sym typeface="Calibri"/>
              </a:rPr>
              <a:t>Seguro Complementario de Medicare (Medigap)</a:t>
            </a:r>
            <a:endParaRPr/>
          </a:p>
          <a:p>
            <a:pPr marL="285750" marR="0" lvl="0" indent="-285750" algn="l" rtl="0">
              <a:spcBef>
                <a:spcPts val="2400"/>
              </a:spcBef>
              <a:spcAft>
                <a:spcPts val="0"/>
              </a:spcAft>
              <a:buClr>
                <a:schemeClr val="dk1"/>
              </a:buClr>
              <a:buSzPts val="2800"/>
              <a:buFont typeface="Arial"/>
              <a:buChar char="•"/>
            </a:pPr>
            <a:r>
              <a:rPr lang="es-MX" sz="2800" b="1">
                <a:solidFill>
                  <a:schemeClr val="dk1"/>
                </a:solidFill>
                <a:latin typeface="Calibri"/>
                <a:ea typeface="Calibri"/>
                <a:cs typeface="Calibri"/>
                <a:sym typeface="Calibri"/>
              </a:rPr>
              <a:t>Parte 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36</a:t>
            </a:fld>
            <a:endParaRPr/>
          </a:p>
        </p:txBody>
      </p:sp>
      <p:sp>
        <p:nvSpPr>
          <p:cNvPr id="493" name="Google Shape;493;p3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original</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94" name="Google Shape;494;p36"/>
          <p:cNvSpPr/>
          <p:nvPr/>
        </p:nvSpPr>
        <p:spPr>
          <a:xfrm>
            <a:off x="2634740" y="1492909"/>
            <a:ext cx="7258097" cy="375487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Acupuntura</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La mayoría de los cuidados dentales o prótesis dentales</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Cirugía estética </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Atención de salud durante los viajes fuera de Estados Unidos</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Ayuda auditiva y/o exámenes para la adaptación de ayuda auditiva</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Cuidados de larga duración</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La mayoría de los cuidados rutinarios de los pies y los dispositivos de apoyo para los pies</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Cuidado rutinario de los ojos y la mayoría de los lentes</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Exámenes físicos de rutina</a:t>
            </a:r>
            <a:endParaRPr/>
          </a:p>
        </p:txBody>
      </p:sp>
      <p:sp>
        <p:nvSpPr>
          <p:cNvPr id="495" name="Google Shape;495;p36"/>
          <p:cNvSpPr txBox="1"/>
          <p:nvPr/>
        </p:nvSpPr>
        <p:spPr>
          <a:xfrm>
            <a:off x="2095139" y="1107996"/>
            <a:ext cx="992587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a:solidFill>
                  <a:schemeClr val="dk1"/>
                </a:solidFill>
                <a:latin typeface="Arial"/>
                <a:ea typeface="Arial"/>
                <a:cs typeface="Arial"/>
                <a:sym typeface="Arial"/>
              </a:rPr>
              <a:t>El Medicare original </a:t>
            </a:r>
            <a:r>
              <a:rPr lang="es-MX" sz="2400" b="1" i="1">
                <a:solidFill>
                  <a:schemeClr val="dk1"/>
                </a:solidFill>
                <a:latin typeface="Arial"/>
                <a:ea typeface="Arial"/>
                <a:cs typeface="Arial"/>
                <a:sym typeface="Arial"/>
              </a:rPr>
              <a:t>no</a:t>
            </a:r>
            <a:r>
              <a:rPr lang="es-MX" sz="2400" b="1">
                <a:solidFill>
                  <a:schemeClr val="dk1"/>
                </a:solidFill>
                <a:latin typeface="Arial"/>
                <a:ea typeface="Arial"/>
                <a:cs typeface="Arial"/>
                <a:sym typeface="Arial"/>
              </a:rPr>
              <a:t> cubre estos servicios o suministros:</a:t>
            </a:r>
            <a:endParaRPr/>
          </a:p>
        </p:txBody>
      </p:sp>
      <p:pic>
        <p:nvPicPr>
          <p:cNvPr id="496" name="Google Shape;496;p36"/>
          <p:cNvPicPr preferRelativeResize="0"/>
          <p:nvPr/>
        </p:nvPicPr>
        <p:blipFill rotWithShape="1">
          <a:blip r:embed="rId3">
            <a:alphaModFix/>
          </a:blip>
          <a:srcRect/>
          <a:stretch/>
        </p:blipFill>
        <p:spPr>
          <a:xfrm>
            <a:off x="612974" y="2289632"/>
            <a:ext cx="1855304" cy="161411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37</a:t>
            </a:fld>
            <a:endParaRPr/>
          </a:p>
        </p:txBody>
      </p:sp>
      <p:sp>
        <p:nvSpPr>
          <p:cNvPr id="503" name="Google Shape;503;p37"/>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original</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504" name="Google Shape;504;p37" title="Medigap icon"/>
          <p:cNvPicPr preferRelativeResize="0"/>
          <p:nvPr/>
        </p:nvPicPr>
        <p:blipFill rotWithShape="1">
          <a:blip r:embed="rId3">
            <a:alphaModFix/>
          </a:blip>
          <a:srcRect/>
          <a:stretch/>
        </p:blipFill>
        <p:spPr>
          <a:xfrm>
            <a:off x="5491762" y="3409009"/>
            <a:ext cx="1208475" cy="1042865"/>
          </a:xfrm>
          <a:prstGeom prst="rect">
            <a:avLst/>
          </a:prstGeom>
          <a:noFill/>
          <a:ln>
            <a:noFill/>
          </a:ln>
        </p:spPr>
      </p:pic>
      <p:sp>
        <p:nvSpPr>
          <p:cNvPr id="505" name="Google Shape;505;p37"/>
          <p:cNvSpPr/>
          <p:nvPr/>
        </p:nvSpPr>
        <p:spPr>
          <a:xfrm>
            <a:off x="4038600" y="2366141"/>
            <a:ext cx="436529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600" b="1">
                <a:solidFill>
                  <a:schemeClr val="dk1"/>
                </a:solidFill>
                <a:latin typeface="Arial"/>
                <a:ea typeface="Arial"/>
                <a:cs typeface="Arial"/>
                <a:sym typeface="Arial"/>
              </a:rPr>
              <a:t>Seguro Medigap</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38</a:t>
            </a:fld>
            <a:endParaRPr/>
          </a:p>
        </p:txBody>
      </p:sp>
      <p:sp>
        <p:nvSpPr>
          <p:cNvPr id="512" name="Google Shape;512;p38"/>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Complementario de Medicare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513" name="Google Shape;513;p38"/>
          <p:cNvSpPr/>
          <p:nvPr/>
        </p:nvSpPr>
        <p:spPr>
          <a:xfrm>
            <a:off x="1899138" y="1107996"/>
            <a:ext cx="9266167" cy="574003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Seguro Privado para complementar el </a:t>
            </a:r>
            <a:r>
              <a:rPr lang="es-MX" sz="2200" b="1">
                <a:solidFill>
                  <a:schemeClr val="dk1"/>
                </a:solidFill>
                <a:latin typeface="Calibri"/>
                <a:ea typeface="Calibri"/>
                <a:cs typeface="Calibri"/>
                <a:sym typeface="Calibri"/>
              </a:rPr>
              <a:t>Medicare Original. </a:t>
            </a:r>
            <a:r>
              <a:rPr lang="es-MX" sz="2200">
                <a:solidFill>
                  <a:schemeClr val="dk1"/>
                </a:solidFill>
                <a:latin typeface="Calibri"/>
                <a:ea typeface="Calibri"/>
                <a:cs typeface="Calibri"/>
                <a:sym typeface="Calibri"/>
              </a:rPr>
              <a:t>Aprobado y regulado por el Comisionado de Seguros de WI.</a:t>
            </a:r>
            <a:endParaRPr/>
          </a:p>
          <a:p>
            <a:pPr marL="285750" marR="0" lvl="0" indent="-28575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Ayuda a pagar algunos gastos de atención de salud que el Medicare Original no cubre. </a:t>
            </a:r>
            <a:endParaRPr/>
          </a:p>
          <a:p>
            <a:pPr marL="285750" marR="0" lvl="0" indent="-285750" algn="l" rtl="0">
              <a:lnSpc>
                <a:spcPct val="150000"/>
              </a:lnSpc>
              <a:spcBef>
                <a:spcPts val="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Debe tener las Partes A y B de Medicare para comprar una póliza Medigap.</a:t>
            </a:r>
            <a:endParaRPr/>
          </a:p>
          <a:p>
            <a:pPr marL="285750" marR="0" lvl="0" indent="-285750" algn="l" rtl="0">
              <a:lnSpc>
                <a:spcPct val="150000"/>
              </a:lnSpc>
              <a:spcBef>
                <a:spcPts val="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Usted paga una prima mensual por una póliza Medigap</a:t>
            </a:r>
            <a:r>
              <a:rPr lang="es-MX" sz="2200" i="1">
                <a:solidFill>
                  <a:schemeClr val="dk1"/>
                </a:solidFill>
                <a:latin typeface="Calibri"/>
                <a:ea typeface="Calibri"/>
                <a:cs typeface="Calibri"/>
                <a:sym typeface="Calibri"/>
              </a:rPr>
              <a:t>.</a:t>
            </a:r>
            <a:endParaRPr/>
          </a:p>
          <a:p>
            <a:pPr marL="742950" marR="0" lvl="1" indent="-285750" algn="l" rtl="0">
              <a:spcBef>
                <a:spcPts val="0"/>
              </a:spcBef>
              <a:spcAft>
                <a:spcPts val="0"/>
              </a:spcAft>
              <a:buClr>
                <a:schemeClr val="dk1"/>
              </a:buClr>
              <a:buSzPts val="2200"/>
              <a:buFont typeface="Noto Sans Symbols"/>
              <a:buChar char="▪"/>
            </a:pPr>
            <a:r>
              <a:rPr lang="es-MX" sz="2200" b="0" i="0" u="none" strike="noStrike" cap="none">
                <a:solidFill>
                  <a:schemeClr val="dk1"/>
                </a:solidFill>
                <a:latin typeface="Calibri"/>
                <a:ea typeface="Calibri"/>
                <a:cs typeface="Calibri"/>
                <a:sym typeface="Calibri"/>
              </a:rPr>
              <a:t>Los costos varían en función de la compañía de seguros, de las prestaciones opcionales seleccionadas, de la edad del solicitante y del lugar de residencia de éste.  </a:t>
            </a:r>
            <a:endParaRPr/>
          </a:p>
          <a:p>
            <a:pPr marL="742950" marR="0" lvl="1" indent="-285750" algn="l" rtl="0">
              <a:spcBef>
                <a:spcPts val="0"/>
              </a:spcBef>
              <a:spcAft>
                <a:spcPts val="0"/>
              </a:spcAft>
              <a:buClr>
                <a:schemeClr val="dk1"/>
              </a:buClr>
              <a:buSzPts val="2200"/>
              <a:buFont typeface="Noto Sans Symbols"/>
              <a:buChar char="▪"/>
            </a:pPr>
            <a:r>
              <a:rPr lang="es-MX" sz="2200" b="0" i="0" u="none" strike="noStrike" cap="none">
                <a:solidFill>
                  <a:schemeClr val="dk1"/>
                </a:solidFill>
                <a:latin typeface="Calibri"/>
                <a:ea typeface="Calibri"/>
                <a:cs typeface="Calibri"/>
                <a:sym typeface="Calibri"/>
              </a:rPr>
              <a:t>Una vez que Medicare paga su parte de los importes aprobados por Medicare para los gastos cubiertos, entonces su póliza Medigap paga su parte.</a:t>
            </a:r>
            <a:endParaRPr/>
          </a:p>
          <a:p>
            <a:pPr marL="285750" marR="0" lvl="3" indent="-285750" algn="l" rtl="0">
              <a:spcBef>
                <a:spcPts val="600"/>
              </a:spcBef>
              <a:spcAft>
                <a:spcPts val="0"/>
              </a:spcAft>
              <a:buClr>
                <a:schemeClr val="dk1"/>
              </a:buClr>
              <a:buSzPts val="2090"/>
              <a:buFont typeface="Noto Sans Symbols"/>
              <a:buChar char="▪"/>
            </a:pPr>
            <a:r>
              <a:rPr lang="es-MX" sz="2200" b="0" i="0" u="none" strike="noStrike" cap="none">
                <a:solidFill>
                  <a:schemeClr val="dk1"/>
                </a:solidFill>
                <a:latin typeface="Calibri"/>
                <a:ea typeface="Calibri"/>
                <a:cs typeface="Calibri"/>
                <a:sym typeface="Calibri"/>
              </a:rPr>
              <a:t>No incluye la cobertura de medicamentos recetados para pacientes externos.</a:t>
            </a:r>
            <a:endParaRPr/>
          </a:p>
          <a:p>
            <a:pPr marL="285750" marR="0" lvl="3" indent="-285750" algn="l" rtl="0">
              <a:spcBef>
                <a:spcPts val="600"/>
              </a:spcBef>
              <a:spcAft>
                <a:spcPts val="0"/>
              </a:spcAft>
              <a:buClr>
                <a:schemeClr val="dk1"/>
              </a:buClr>
              <a:buSzPts val="2090"/>
              <a:buFont typeface="Noto Sans Symbols"/>
              <a:buChar char="▪"/>
            </a:pPr>
            <a:r>
              <a:rPr lang="es-MX" sz="2200" b="0" i="0" u="none" strike="noStrike" cap="none">
                <a:solidFill>
                  <a:schemeClr val="dk1"/>
                </a:solidFill>
                <a:latin typeface="Calibri"/>
                <a:ea typeface="Calibri"/>
                <a:cs typeface="Calibri"/>
                <a:sym typeface="Calibri"/>
              </a:rPr>
              <a:t>No es necesario revisar la cobertura anualmente.</a:t>
            </a:r>
            <a:endParaRPr/>
          </a:p>
          <a:p>
            <a:pPr marL="0" marR="0" lvl="3" indent="0" algn="l" rtl="0">
              <a:spcBef>
                <a:spcPts val="0"/>
              </a:spcBef>
              <a:spcAft>
                <a:spcPts val="0"/>
              </a:spcAft>
              <a:buNone/>
            </a:pPr>
            <a:endParaRPr sz="2200" b="0" i="0" u="none" strike="noStrike" cap="none">
              <a:solidFill>
                <a:schemeClr val="dk1"/>
              </a:solidFill>
              <a:latin typeface="Calibri"/>
              <a:ea typeface="Calibri"/>
              <a:cs typeface="Calibri"/>
              <a:sym typeface="Calibri"/>
            </a:endParaRPr>
          </a:p>
        </p:txBody>
      </p:sp>
      <p:pic>
        <p:nvPicPr>
          <p:cNvPr id="514" name="Google Shape;514;p38" title="Medigap icon"/>
          <p:cNvPicPr preferRelativeResize="0"/>
          <p:nvPr/>
        </p:nvPicPr>
        <p:blipFill rotWithShape="1">
          <a:blip r:embed="rId3">
            <a:alphaModFix/>
          </a:blip>
          <a:srcRect/>
          <a:stretch/>
        </p:blipFill>
        <p:spPr>
          <a:xfrm>
            <a:off x="690663" y="1986127"/>
            <a:ext cx="1208475" cy="104286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39</a:t>
            </a:fld>
            <a:endParaRPr/>
          </a:p>
        </p:txBody>
      </p:sp>
      <p:sp>
        <p:nvSpPr>
          <p:cNvPr id="521" name="Google Shape;521;p39"/>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522" name="Google Shape;522;p39" title="Medigap icon"/>
          <p:cNvPicPr preferRelativeResize="0"/>
          <p:nvPr/>
        </p:nvPicPr>
        <p:blipFill rotWithShape="1">
          <a:blip r:embed="rId3">
            <a:alphaModFix/>
          </a:blip>
          <a:srcRect/>
          <a:stretch/>
        </p:blipFill>
        <p:spPr>
          <a:xfrm>
            <a:off x="690663" y="1986127"/>
            <a:ext cx="1208475" cy="1042865"/>
          </a:xfrm>
          <a:prstGeom prst="rect">
            <a:avLst/>
          </a:prstGeom>
          <a:noFill/>
          <a:ln>
            <a:noFill/>
          </a:ln>
        </p:spPr>
      </p:pic>
      <p:sp>
        <p:nvSpPr>
          <p:cNvPr id="523" name="Google Shape;523;p39"/>
          <p:cNvSpPr/>
          <p:nvPr/>
        </p:nvSpPr>
        <p:spPr>
          <a:xfrm>
            <a:off x="4038600" y="1319177"/>
            <a:ext cx="506233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Tipos de Políticas</a:t>
            </a:r>
            <a:endParaRPr/>
          </a:p>
        </p:txBody>
      </p:sp>
      <p:sp>
        <p:nvSpPr>
          <p:cNvPr id="524" name="Google Shape;524;p39"/>
          <p:cNvSpPr/>
          <p:nvPr/>
        </p:nvSpPr>
        <p:spPr>
          <a:xfrm>
            <a:off x="2637182" y="1862068"/>
            <a:ext cx="7977809" cy="3600986"/>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chemeClr val="dk1"/>
              </a:buClr>
              <a:buSzPts val="2200"/>
              <a:buFont typeface="Noto Sans Symbols"/>
              <a:buChar char="▪"/>
            </a:pPr>
            <a:r>
              <a:rPr lang="es-MX" sz="2200" b="0" i="0" u="none" strike="noStrike" cap="none">
                <a:solidFill>
                  <a:schemeClr val="dk1"/>
                </a:solidFill>
                <a:latin typeface="Calibri"/>
                <a:ea typeface="Calibri"/>
                <a:cs typeface="Calibri"/>
                <a:sym typeface="Calibri"/>
              </a:rPr>
              <a:t>Pólizas Tradicionales de Suplemento de Medicare</a:t>
            </a:r>
            <a:endParaRPr/>
          </a:p>
          <a:p>
            <a:pPr marL="1257300" marR="0" lvl="2" indent="-342900" algn="l" rtl="0">
              <a:spcBef>
                <a:spcPts val="600"/>
              </a:spcBef>
              <a:spcAft>
                <a:spcPts val="0"/>
              </a:spcAft>
              <a:buClr>
                <a:schemeClr val="dk1"/>
              </a:buClr>
              <a:buSzPts val="2000"/>
              <a:buFont typeface="Noto Sans Symbols"/>
              <a:buChar char="▪"/>
            </a:pPr>
            <a:r>
              <a:rPr lang="es-MX" sz="2000" b="0" i="1" u="none" strike="noStrike" cap="none">
                <a:solidFill>
                  <a:schemeClr val="dk1"/>
                </a:solidFill>
                <a:latin typeface="Calibri"/>
                <a:ea typeface="Calibri"/>
                <a:cs typeface="Calibri"/>
                <a:sym typeface="Calibri"/>
              </a:rPr>
              <a:t>Edad Alcanzada - </a:t>
            </a:r>
            <a:r>
              <a:rPr lang="es-MX" sz="2000" b="0" i="0" u="none" strike="noStrike" cap="none">
                <a:solidFill>
                  <a:schemeClr val="dk1"/>
                </a:solidFill>
                <a:latin typeface="Calibri"/>
                <a:ea typeface="Calibri"/>
                <a:cs typeface="Calibri"/>
                <a:sym typeface="Calibri"/>
              </a:rPr>
              <a:t>A medida que envejece sus primas cambiarán para ajustarse a su rango de edad y las primas serán más altas.*</a:t>
            </a:r>
            <a:endParaRPr/>
          </a:p>
          <a:p>
            <a:pPr marL="1257300" marR="0" lvl="2" indent="-342900" algn="l" rtl="0">
              <a:spcBef>
                <a:spcPts val="600"/>
              </a:spcBef>
              <a:spcAft>
                <a:spcPts val="0"/>
              </a:spcAft>
              <a:buClr>
                <a:schemeClr val="dk1"/>
              </a:buClr>
              <a:buSzPts val="2000"/>
              <a:buFont typeface="Noto Sans Symbols"/>
              <a:buChar char="▪"/>
            </a:pPr>
            <a:r>
              <a:rPr lang="es-MX" sz="2000" b="0" i="1" u="none" strike="noStrike" cap="none">
                <a:solidFill>
                  <a:schemeClr val="dk1"/>
                </a:solidFill>
                <a:latin typeface="Calibri"/>
                <a:ea typeface="Calibri"/>
                <a:cs typeface="Calibri"/>
                <a:sym typeface="Calibri"/>
              </a:rPr>
              <a:t>Edad de Emisión: </a:t>
            </a:r>
            <a:r>
              <a:rPr lang="es-MX" sz="2000" b="0" i="0" u="none" strike="noStrike" cap="none">
                <a:solidFill>
                  <a:schemeClr val="dk1"/>
                </a:solidFill>
                <a:latin typeface="Calibri"/>
                <a:ea typeface="Calibri"/>
                <a:cs typeface="Calibri"/>
                <a:sym typeface="Calibri"/>
              </a:rPr>
              <a:t>las primas se fijan a la edad que usted tiene cuando compra la póliza y no aumentarán porque usted envejezca.* Las primas pueden aumentar por otros motivos. </a:t>
            </a:r>
            <a:endParaRPr/>
          </a:p>
          <a:p>
            <a:pPr marL="800100" marR="0" lvl="1" indent="-342900" algn="l" rtl="0">
              <a:spcBef>
                <a:spcPts val="1200"/>
              </a:spcBef>
              <a:spcAft>
                <a:spcPts val="0"/>
              </a:spcAft>
              <a:buClr>
                <a:schemeClr val="dk1"/>
              </a:buClr>
              <a:buSzPts val="2200"/>
              <a:buFont typeface="Noto Sans Symbols"/>
              <a:buChar char="▪"/>
            </a:pPr>
            <a:r>
              <a:rPr lang="es-MX" sz="2200" b="0" i="0" u="none" strike="noStrike" cap="none">
                <a:solidFill>
                  <a:schemeClr val="dk1"/>
                </a:solidFill>
                <a:latin typeface="Calibri"/>
                <a:ea typeface="Calibri"/>
                <a:cs typeface="Calibri"/>
                <a:sym typeface="Calibri"/>
              </a:rPr>
              <a:t>Pólizas Complementarias de Gastos Compartidos (50% o 25% de gastos compartidos)</a:t>
            </a:r>
            <a:endParaRPr/>
          </a:p>
          <a:p>
            <a:pPr marL="800100" marR="0" lvl="1" indent="-342900" algn="l" rtl="0">
              <a:spcBef>
                <a:spcPts val="1200"/>
              </a:spcBef>
              <a:spcAft>
                <a:spcPts val="0"/>
              </a:spcAft>
              <a:buClr>
                <a:schemeClr val="dk1"/>
              </a:buClr>
              <a:buSzPts val="2200"/>
              <a:buFont typeface="Noto Sans Symbols"/>
              <a:buChar char="▪"/>
            </a:pPr>
            <a:r>
              <a:rPr lang="es-MX" sz="2200" b="0" i="0" u="none" strike="noStrike" cap="none">
                <a:solidFill>
                  <a:schemeClr val="dk1"/>
                </a:solidFill>
                <a:latin typeface="Calibri"/>
                <a:ea typeface="Calibri"/>
                <a:cs typeface="Calibri"/>
                <a:sym typeface="Calibri"/>
              </a:rPr>
              <a:t>Suplemento de Medicare con Deducible Alto </a:t>
            </a:r>
            <a:endParaRPr/>
          </a:p>
          <a:p>
            <a:pPr marL="800100" marR="0" lvl="1" indent="-342900" algn="l" rtl="0">
              <a:spcBef>
                <a:spcPts val="1200"/>
              </a:spcBef>
              <a:spcAft>
                <a:spcPts val="0"/>
              </a:spcAft>
              <a:buClr>
                <a:schemeClr val="dk1"/>
              </a:buClr>
              <a:buSzPts val="2200"/>
              <a:buFont typeface="Noto Sans Symbols"/>
              <a:buChar char="▪"/>
            </a:pPr>
            <a:r>
              <a:rPr lang="es-MX" sz="2200" b="0" i="0" u="none" strike="noStrike" cap="none">
                <a:solidFill>
                  <a:schemeClr val="dk1"/>
                </a:solidFill>
                <a:latin typeface="Calibri"/>
                <a:ea typeface="Calibri"/>
                <a:cs typeface="Calibri"/>
                <a:sym typeface="Calibri"/>
              </a:rPr>
              <a:t>Medicare Select  </a:t>
            </a:r>
            <a:endParaRPr/>
          </a:p>
        </p:txBody>
      </p:sp>
      <p:sp>
        <p:nvSpPr>
          <p:cNvPr id="525" name="Google Shape;525;p39"/>
          <p:cNvSpPr txBox="1"/>
          <p:nvPr/>
        </p:nvSpPr>
        <p:spPr>
          <a:xfrm>
            <a:off x="690663" y="5992878"/>
            <a:ext cx="10663137" cy="400110"/>
          </a:xfrm>
          <a:prstGeom prst="rect">
            <a:avLst/>
          </a:prstGeom>
          <a:noFill/>
          <a:ln>
            <a:noFill/>
          </a:ln>
        </p:spPr>
        <p:txBody>
          <a:bodyPr spcFirstLastPara="1" wrap="square" lIns="91425" tIns="45700" rIns="91425" bIns="45700" anchor="t" anchorCtr="0">
            <a:spAutoFit/>
          </a:bodyPr>
          <a:lstStyle/>
          <a:p>
            <a:pPr marL="0" marR="0" lvl="3" indent="0" algn="l" rtl="0">
              <a:spcBef>
                <a:spcPts val="0"/>
              </a:spcBef>
              <a:spcAft>
                <a:spcPts val="0"/>
              </a:spcAft>
              <a:buNone/>
            </a:pPr>
            <a:r>
              <a:rPr lang="es-MX" sz="2000" b="0" i="0" u="none" strike="noStrike" cap="none">
                <a:solidFill>
                  <a:schemeClr val="dk1"/>
                </a:solidFill>
                <a:latin typeface="Calibri"/>
                <a:ea typeface="Calibri"/>
                <a:cs typeface="Calibri"/>
                <a:sym typeface="Calibri"/>
              </a:rPr>
              <a:t>*</a:t>
            </a:r>
            <a:r>
              <a:rPr lang="es-MX" sz="2000" b="0" i="1" u="none" strike="noStrike" cap="none">
                <a:solidFill>
                  <a:schemeClr val="dk1"/>
                </a:solidFill>
                <a:latin typeface="Calibri"/>
                <a:ea typeface="Calibri"/>
                <a:cs typeface="Calibri"/>
                <a:sym typeface="Calibri"/>
              </a:rPr>
              <a:t>Las primas de Medigap también pueden aumentar cada año debido a los ajustes del costo de la vida</a:t>
            </a:r>
            <a:r>
              <a:rPr lang="es-MX" sz="1600" b="0" i="1" u="none" strike="noStrike" cap="none">
                <a:solidFill>
                  <a:schemeClr val="dk1"/>
                </a:solidFill>
                <a:latin typeface="Calibri"/>
                <a:ea typeface="Calibri"/>
                <a:cs typeface="Calibri"/>
                <a:sym typeface="Calibri"/>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Bienvenidos a Medicare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20" name="Google Shape;120;p4"/>
          <p:cNvSpPr txBox="1">
            <a:spLocks noGrp="1"/>
          </p:cNvSpPr>
          <p:nvPr>
            <p:ph type="ftr" idx="11"/>
          </p:nvPr>
        </p:nvSpPr>
        <p:spPr>
          <a:xfrm>
            <a:off x="4038600" y="6356350"/>
            <a:ext cx="45720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Enero de 2022            Bienvenidos a la Presentación de Medicare</a:t>
            </a:r>
            <a:endParaRPr/>
          </a:p>
        </p:txBody>
      </p:sp>
      <p:sp>
        <p:nvSpPr>
          <p:cNvPr id="121" name="Google Shape;12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a:t>
            </a:fld>
            <a:endParaRPr/>
          </a:p>
        </p:txBody>
      </p:sp>
      <p:sp>
        <p:nvSpPr>
          <p:cNvPr id="122" name="Google Shape;122;p4"/>
          <p:cNvSpPr txBox="1"/>
          <p:nvPr/>
        </p:nvSpPr>
        <p:spPr>
          <a:xfrm>
            <a:off x="357568" y="1947037"/>
            <a:ext cx="5962282" cy="1412521"/>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ct val="100000"/>
              <a:buFont typeface="Arial"/>
              <a:buNone/>
            </a:pPr>
            <a:r>
              <a:rPr lang="es-MX" sz="21600" b="1">
                <a:solidFill>
                  <a:schemeClr val="dk1"/>
                </a:solidFill>
                <a:latin typeface="Calibri"/>
                <a:ea typeface="Calibri"/>
                <a:cs typeface="Calibri"/>
                <a:sym typeface="Calibri"/>
              </a:rPr>
              <a:t>Parte 1</a:t>
            </a:r>
            <a:endParaRPr/>
          </a:p>
          <a:p>
            <a:pPr marL="228600" marR="0" lvl="0" indent="-228600" algn="l" rtl="0">
              <a:lnSpc>
                <a:spcPct val="90000"/>
              </a:lnSpc>
              <a:spcBef>
                <a:spcPts val="2800"/>
              </a:spcBef>
              <a:spcAft>
                <a:spcPts val="0"/>
              </a:spcAft>
              <a:buClr>
                <a:schemeClr val="dk1"/>
              </a:buClr>
              <a:buSzPct val="100000"/>
              <a:buFont typeface="Arial"/>
              <a:buChar char="•"/>
            </a:pPr>
            <a:r>
              <a:rPr lang="es-MX" sz="14400">
                <a:solidFill>
                  <a:schemeClr val="dk1"/>
                </a:solidFill>
                <a:latin typeface="Calibri"/>
                <a:ea typeface="Calibri"/>
                <a:cs typeface="Calibri"/>
                <a:sym typeface="Calibri"/>
              </a:rPr>
              <a:t> Inscripción en Medicare</a:t>
            </a:r>
            <a:endParaRPr/>
          </a:p>
          <a:p>
            <a:pPr marL="0" marR="0" lvl="0" indent="0" algn="l" rtl="0">
              <a:lnSpc>
                <a:spcPct val="90000"/>
              </a:lnSpc>
              <a:spcBef>
                <a:spcPts val="1000"/>
              </a:spcBef>
              <a:spcAft>
                <a:spcPts val="0"/>
              </a:spcAft>
              <a:buClr>
                <a:schemeClr val="dk1"/>
              </a:buClr>
              <a:buSzPct val="100000"/>
              <a:buFont typeface="Arial"/>
              <a:buNone/>
            </a:pPr>
            <a:endParaRPr sz="14400">
              <a:solidFill>
                <a:schemeClr val="dk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5380383" y="1112216"/>
            <a:ext cx="6811617" cy="4633567"/>
          </a:xfrm>
          <a:prstGeom prst="rect">
            <a:avLst/>
          </a:prstGeom>
          <a:noFill/>
          <a:ln>
            <a:noFill/>
          </a:ln>
        </p:spPr>
      </p:pic>
      <p:pic>
        <p:nvPicPr>
          <p:cNvPr id="124" name="Google Shape;124;p4"/>
          <p:cNvPicPr preferRelativeResize="0"/>
          <p:nvPr/>
        </p:nvPicPr>
        <p:blipFill rotWithShape="1">
          <a:blip r:embed="rId4">
            <a:alphaModFix/>
          </a:blip>
          <a:srcRect/>
          <a:stretch/>
        </p:blipFill>
        <p:spPr>
          <a:xfrm>
            <a:off x="357568" y="5611122"/>
            <a:ext cx="2954044" cy="92778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40</a:t>
            </a:fld>
            <a:endParaRPr/>
          </a:p>
        </p:txBody>
      </p:sp>
      <p:sp>
        <p:nvSpPr>
          <p:cNvPr id="532" name="Google Shape;532;p40"/>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533" name="Google Shape;533;p40" title="Medigap icon"/>
          <p:cNvPicPr preferRelativeResize="0"/>
          <p:nvPr/>
        </p:nvPicPr>
        <p:blipFill rotWithShape="1">
          <a:blip r:embed="rId3">
            <a:alphaModFix/>
          </a:blip>
          <a:srcRect/>
          <a:stretch/>
        </p:blipFill>
        <p:spPr>
          <a:xfrm>
            <a:off x="690663" y="1986127"/>
            <a:ext cx="1208475" cy="1042865"/>
          </a:xfrm>
          <a:prstGeom prst="rect">
            <a:avLst/>
          </a:prstGeom>
          <a:noFill/>
          <a:ln>
            <a:noFill/>
          </a:ln>
        </p:spPr>
      </p:pic>
      <p:sp>
        <p:nvSpPr>
          <p:cNvPr id="534" name="Google Shape;534;p40"/>
          <p:cNvSpPr/>
          <p:nvPr/>
        </p:nvSpPr>
        <p:spPr>
          <a:xfrm>
            <a:off x="2743199" y="1337488"/>
            <a:ext cx="9220201" cy="5940088"/>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2400"/>
              <a:buFont typeface="Noto Sans Symbols"/>
              <a:buChar char="▪"/>
            </a:pPr>
            <a:r>
              <a:rPr lang="es-MX" sz="2400" b="1">
                <a:solidFill>
                  <a:schemeClr val="dk1"/>
                </a:solidFill>
                <a:latin typeface="Calibri"/>
                <a:ea typeface="Calibri"/>
                <a:cs typeface="Calibri"/>
                <a:sym typeface="Calibri"/>
              </a:rPr>
              <a:t>Cobertura de beneficios básicos </a:t>
            </a:r>
            <a:r>
              <a:rPr lang="es-MX" sz="2400">
                <a:solidFill>
                  <a:schemeClr val="dk1"/>
                </a:solidFill>
                <a:latin typeface="Calibri"/>
                <a:ea typeface="Calibri"/>
                <a:cs typeface="Calibri"/>
                <a:sym typeface="Calibri"/>
              </a:rPr>
              <a:t>:</a:t>
            </a:r>
            <a:endParaRPr/>
          </a:p>
          <a:p>
            <a:pPr marL="1028700" marR="0" lvl="1" indent="-5715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Copagos de la Parte A</a:t>
            </a:r>
            <a:endParaRPr/>
          </a:p>
          <a:p>
            <a:pPr marL="1028700" marR="0" lvl="1" indent="-5715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Parte B 20% de coseguro</a:t>
            </a:r>
            <a:endParaRPr sz="1800" b="0" i="0" u="none" strike="noStrike" cap="none">
              <a:solidFill>
                <a:schemeClr val="dk1"/>
              </a:solidFill>
              <a:latin typeface="Calibri"/>
              <a:ea typeface="Calibri"/>
              <a:cs typeface="Calibri"/>
              <a:sym typeface="Calibri"/>
            </a:endParaRPr>
          </a:p>
          <a:p>
            <a:pPr marL="1028700" marR="0" lvl="1" indent="-5715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Días psiquiátricos adicionales para pacientes hospitalizados</a:t>
            </a:r>
            <a:endParaRPr/>
          </a:p>
          <a:p>
            <a:pPr marL="1028700" marR="0" lvl="1" indent="-5715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Primeras 3 pintas de sangre</a:t>
            </a:r>
            <a:endParaRPr/>
          </a:p>
          <a:p>
            <a:pPr marL="1028700" marR="0" lvl="1" indent="-5715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40 visitas de atención médica domiciliaria.</a:t>
            </a:r>
            <a:endParaRPr sz="3200" b="0" i="0" u="none" strike="noStrike" cap="none">
              <a:solidFill>
                <a:schemeClr val="dk1"/>
              </a:solidFill>
              <a:latin typeface="Calibri"/>
              <a:ea typeface="Calibri"/>
              <a:cs typeface="Calibri"/>
              <a:sym typeface="Calibri"/>
            </a:endParaRPr>
          </a:p>
          <a:p>
            <a:pPr marL="457200" marR="0" lvl="0" indent="-457200" algn="l" rtl="0">
              <a:spcBef>
                <a:spcPts val="1200"/>
              </a:spcBef>
              <a:spcAft>
                <a:spcPts val="0"/>
              </a:spcAft>
              <a:buClr>
                <a:schemeClr val="dk1"/>
              </a:buClr>
              <a:buSzPts val="2400"/>
              <a:buFont typeface="Noto Sans Symbols"/>
              <a:buChar char="▪"/>
            </a:pPr>
            <a:r>
              <a:rPr lang="es-MX" sz="2400" b="1">
                <a:solidFill>
                  <a:schemeClr val="dk1"/>
                </a:solidFill>
                <a:latin typeface="Calibri"/>
                <a:ea typeface="Calibri"/>
                <a:cs typeface="Calibri"/>
                <a:sym typeface="Calibri"/>
              </a:rPr>
              <a:t>Beneficios obligatorios en Wisconsin: </a:t>
            </a:r>
            <a:br>
              <a:rPr lang="es-MX" sz="2400" b="1">
                <a:solidFill>
                  <a:schemeClr val="dk1"/>
                </a:solidFill>
                <a:latin typeface="Calibri"/>
                <a:ea typeface="Calibri"/>
                <a:cs typeface="Calibri"/>
                <a:sym typeface="Calibri"/>
              </a:rPr>
            </a:br>
            <a:r>
              <a:rPr lang="es-MX" sz="2400">
                <a:solidFill>
                  <a:schemeClr val="dk1"/>
                </a:solidFill>
                <a:latin typeface="Calibri"/>
                <a:ea typeface="Calibri"/>
                <a:cs typeface="Calibri"/>
                <a:sym typeface="Calibri"/>
              </a:rPr>
              <a:t>cubre algunos servicios quiroprácticos y un centro de enfermería especializada de 30 días que no es de Medicare. </a:t>
            </a:r>
            <a:r>
              <a:rPr lang="es-MX" sz="2400" i="1">
                <a:solidFill>
                  <a:schemeClr val="dk1"/>
                </a:solidFill>
                <a:latin typeface="Calibri"/>
                <a:ea typeface="Calibri"/>
                <a:cs typeface="Calibri"/>
                <a:sym typeface="Calibri"/>
              </a:rPr>
              <a:t>(Sólo se aplica a las políticas emitidas en Wisconsin a los residentes de Wisconsin.)</a:t>
            </a:r>
            <a:endParaRPr/>
          </a:p>
          <a:p>
            <a:pPr marL="457200" marR="0" lvl="0" indent="-457200" algn="l" rtl="0">
              <a:spcBef>
                <a:spcPts val="120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Consulte la " </a:t>
            </a:r>
            <a:r>
              <a:rPr lang="es-MX"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Guía de WI para el seguro de salud para personas con Medicare" de la Oficina del Comisionado de Seguros para</a:t>
            </a:r>
            <a:r>
              <a:rPr lang="es-MX" sz="2400">
                <a:solidFill>
                  <a:schemeClr val="dk1"/>
                </a:solidFill>
                <a:latin typeface="Calibri"/>
                <a:ea typeface="Calibri"/>
                <a:cs typeface="Calibri"/>
                <a:sym typeface="Calibri"/>
              </a:rPr>
              <a:t> obtener más información.</a:t>
            </a:r>
            <a:br>
              <a:rPr lang="es-MX" sz="2400">
                <a:solidFill>
                  <a:schemeClr val="dk1"/>
                </a:solidFill>
                <a:latin typeface="Calibri"/>
                <a:ea typeface="Calibri"/>
                <a:cs typeface="Calibri"/>
                <a:sym typeface="Calibri"/>
              </a:rPr>
            </a:br>
            <a:r>
              <a:rPr lang="es-MX" sz="2400">
                <a:solidFill>
                  <a:schemeClr val="dk1"/>
                </a:solidFill>
                <a:latin typeface="Calibri"/>
                <a:ea typeface="Calibri"/>
                <a:cs typeface="Calibri"/>
                <a:sym typeface="Calibri"/>
              </a:rPr>
              <a:t> </a:t>
            </a:r>
            <a:br>
              <a:rPr lang="es-MX"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1"/>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541" name="Google Shape;541;p41" title="Medigap icon"/>
          <p:cNvPicPr preferRelativeResize="0"/>
          <p:nvPr/>
        </p:nvPicPr>
        <p:blipFill rotWithShape="1">
          <a:blip r:embed="rId3">
            <a:alphaModFix/>
          </a:blip>
          <a:srcRect/>
          <a:stretch/>
        </p:blipFill>
        <p:spPr>
          <a:xfrm>
            <a:off x="690663" y="1986127"/>
            <a:ext cx="1208475" cy="1042865"/>
          </a:xfrm>
          <a:prstGeom prst="rect">
            <a:avLst/>
          </a:prstGeom>
          <a:noFill/>
          <a:ln>
            <a:noFill/>
          </a:ln>
        </p:spPr>
      </p:pic>
      <p:sp>
        <p:nvSpPr>
          <p:cNvPr id="542" name="Google Shape;542;p41"/>
          <p:cNvSpPr/>
          <p:nvPr/>
        </p:nvSpPr>
        <p:spPr>
          <a:xfrm>
            <a:off x="3323075" y="1534350"/>
            <a:ext cx="77013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Cláusulas Opcionales (Beneficios):</a:t>
            </a:r>
            <a:endParaRPr/>
          </a:p>
        </p:txBody>
      </p:sp>
      <p:sp>
        <p:nvSpPr>
          <p:cNvPr id="543" name="Google Shape;543;p41"/>
          <p:cNvSpPr/>
          <p:nvPr/>
        </p:nvSpPr>
        <p:spPr>
          <a:xfrm>
            <a:off x="2678654" y="2390569"/>
            <a:ext cx="8197327" cy="353943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Deducible de la Parte A (o Deducible del 50% de la Parte A)</a:t>
            </a:r>
            <a:endParaRPr/>
          </a:p>
          <a:p>
            <a:pPr marL="342900" marR="0" lvl="0" indent="-342900" algn="l" rtl="0">
              <a:spcBef>
                <a:spcPts val="60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Deducible de la Parte B*</a:t>
            </a:r>
            <a:endParaRPr/>
          </a:p>
          <a:p>
            <a:pPr marL="342900" marR="0" lvl="0" indent="-342900" algn="l" rtl="0">
              <a:spcBef>
                <a:spcPts val="60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Copago/Coaseguro de la Parte B (reduce las primas)</a:t>
            </a:r>
            <a:endParaRPr/>
          </a:p>
          <a:p>
            <a:pPr marL="342900" marR="0" lvl="0" indent="-342900" algn="l" rtl="0">
              <a:spcBef>
                <a:spcPts val="60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Cargos excesivos de la Parte B</a:t>
            </a:r>
            <a:endParaRPr/>
          </a:p>
          <a:p>
            <a:pPr marL="342900" marR="0" lvl="0" indent="-342900" algn="l" rtl="0">
              <a:spcBef>
                <a:spcPts val="60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Salud Adicional en el Hogar </a:t>
            </a:r>
            <a:endParaRPr/>
          </a:p>
          <a:p>
            <a:pPr marL="342900" marR="0" lvl="0" indent="-342900" algn="l" rtl="0">
              <a:spcBef>
                <a:spcPts val="60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Viajes al Extranjero de Emergencia </a:t>
            </a:r>
            <a:endParaRPr/>
          </a:p>
          <a:p>
            <a:pPr marL="0" marR="0" lvl="0" indent="0" algn="l" rtl="0">
              <a:spcBef>
                <a:spcPts val="1800"/>
              </a:spcBef>
              <a:spcAft>
                <a:spcPts val="0"/>
              </a:spcAft>
              <a:buNone/>
            </a:pPr>
            <a:r>
              <a:rPr lang="es-MX" sz="2000">
                <a:solidFill>
                  <a:schemeClr val="dk1"/>
                </a:solidFill>
                <a:latin typeface="Calibri"/>
                <a:ea typeface="Calibri"/>
                <a:cs typeface="Calibri"/>
                <a:sym typeface="Calibri"/>
              </a:rPr>
              <a:t>*</a:t>
            </a:r>
            <a:r>
              <a:rPr lang="es-MX" sz="2000" i="1">
                <a:solidFill>
                  <a:schemeClr val="dk1"/>
                </a:solidFill>
                <a:latin typeface="Calibri"/>
                <a:ea typeface="Calibri"/>
                <a:cs typeface="Calibri"/>
                <a:sym typeface="Calibri"/>
              </a:rPr>
              <a:t>A partir del 1 de enero de 2020, la cláusula adicional del deducible de la Parte B ya no es una opción para las personas que acaban de cumplir los requisitos de Medicare. </a:t>
            </a:r>
            <a:endParaRPr/>
          </a:p>
        </p:txBody>
      </p:sp>
      <p:sp>
        <p:nvSpPr>
          <p:cNvPr id="544" name="Google Shape;54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Enero 2022 Presentación de Bienvenida a Medicare</a:t>
            </a:r>
            <a:endParaRPr/>
          </a:p>
        </p:txBody>
      </p:sp>
      <p:sp>
        <p:nvSpPr>
          <p:cNvPr id="551" name="Google Shape;55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42</a:t>
            </a:fld>
            <a:endParaRPr/>
          </a:p>
        </p:txBody>
      </p:sp>
      <p:sp>
        <p:nvSpPr>
          <p:cNvPr id="552" name="Google Shape;552;p42"/>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553" name="Google Shape;553;p42" title="Medigap icon"/>
          <p:cNvPicPr preferRelativeResize="0"/>
          <p:nvPr/>
        </p:nvPicPr>
        <p:blipFill rotWithShape="1">
          <a:blip r:embed="rId3">
            <a:alphaModFix/>
          </a:blip>
          <a:srcRect/>
          <a:stretch/>
        </p:blipFill>
        <p:spPr>
          <a:xfrm>
            <a:off x="690663" y="1986127"/>
            <a:ext cx="1208475" cy="1042865"/>
          </a:xfrm>
          <a:prstGeom prst="rect">
            <a:avLst/>
          </a:prstGeom>
          <a:noFill/>
          <a:ln>
            <a:noFill/>
          </a:ln>
        </p:spPr>
      </p:pic>
      <p:sp>
        <p:nvSpPr>
          <p:cNvPr id="554" name="Google Shape;554;p42"/>
          <p:cNvSpPr/>
          <p:nvPr/>
        </p:nvSpPr>
        <p:spPr>
          <a:xfrm>
            <a:off x="3293597" y="1515425"/>
            <a:ext cx="74178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Pasos para Comprar una Póliza</a:t>
            </a:r>
            <a:endParaRPr/>
          </a:p>
        </p:txBody>
      </p:sp>
      <p:sp>
        <p:nvSpPr>
          <p:cNvPr id="555" name="Google Shape;555;p42"/>
          <p:cNvSpPr/>
          <p:nvPr/>
        </p:nvSpPr>
        <p:spPr>
          <a:xfrm>
            <a:off x="2676938" y="2507559"/>
            <a:ext cx="8441635" cy="393954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PASO 1: Decida qué prestaciones (cláusulas adicionales) desea, y después decida cuál de las pólizas Medigap se ajusta a sus necesidades.</a:t>
            </a:r>
            <a:endParaRPr/>
          </a:p>
          <a:p>
            <a:pPr marL="342900" marR="0" lvl="0" indent="-342900" algn="l" rtl="0">
              <a:spcBef>
                <a:spcPts val="12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PASO 2: Averigüe qué compañías de seguros venden pólizas Medigap en su estado. </a:t>
            </a:r>
            <a:endParaRPr/>
          </a:p>
          <a:p>
            <a:pPr marL="342900" marR="0" lvl="0" indent="-342900" algn="l" rtl="0">
              <a:spcBef>
                <a:spcPts val="12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PASO 3: Llame a las compañías de seguros (o al agente de seguros) que venden las pólizas de Medigap que le interesan y compare los costos.</a:t>
            </a:r>
            <a:endParaRPr/>
          </a:p>
          <a:p>
            <a:pPr marL="342900" marR="0" lvl="0" indent="-342900" algn="l" rtl="0">
              <a:spcBef>
                <a:spcPts val="12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PASO 4: Compre la póliza Medigap. </a:t>
            </a:r>
            <a:endParaRPr/>
          </a:p>
          <a:p>
            <a:pPr marL="342900" marR="0" lvl="0" indent="-203200" algn="l" rtl="0">
              <a:spcBef>
                <a:spcPts val="0"/>
              </a:spcBef>
              <a:spcAft>
                <a:spcPts val="0"/>
              </a:spcAft>
              <a:buClr>
                <a:schemeClr val="dk1"/>
              </a:buClr>
              <a:buSzPts val="2200"/>
              <a:buFont typeface="Noto Sans Symbols"/>
              <a:buNone/>
            </a:pPr>
            <a:endParaRPr sz="22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43</a:t>
            </a:fld>
            <a:endParaRPr/>
          </a:p>
        </p:txBody>
      </p:sp>
      <p:sp>
        <p:nvSpPr>
          <p:cNvPr id="562" name="Google Shape;562;p4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563" name="Google Shape;563;p43" title="Medigap icon"/>
          <p:cNvPicPr preferRelativeResize="0"/>
          <p:nvPr/>
        </p:nvPicPr>
        <p:blipFill rotWithShape="1">
          <a:blip r:embed="rId3">
            <a:alphaModFix/>
          </a:blip>
          <a:srcRect/>
          <a:stretch/>
        </p:blipFill>
        <p:spPr>
          <a:xfrm>
            <a:off x="690663" y="1986127"/>
            <a:ext cx="1208475" cy="1042865"/>
          </a:xfrm>
          <a:prstGeom prst="rect">
            <a:avLst/>
          </a:prstGeom>
          <a:noFill/>
          <a:ln>
            <a:noFill/>
          </a:ln>
        </p:spPr>
      </p:pic>
      <p:sp>
        <p:nvSpPr>
          <p:cNvPr id="564" name="Google Shape;564;p43"/>
          <p:cNvSpPr/>
          <p:nvPr/>
        </p:nvSpPr>
        <p:spPr>
          <a:xfrm>
            <a:off x="2242397" y="1242700"/>
            <a:ext cx="9217500" cy="538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900" b="1">
                <a:solidFill>
                  <a:schemeClr val="dk1"/>
                </a:solidFill>
                <a:latin typeface="Arial"/>
                <a:ea typeface="Arial"/>
                <a:cs typeface="Arial"/>
                <a:sym typeface="Arial"/>
              </a:rPr>
              <a:t>Cuándo Puede Comprar una Póliza de Medigap</a:t>
            </a:r>
            <a:endParaRPr/>
          </a:p>
        </p:txBody>
      </p:sp>
      <p:sp>
        <p:nvSpPr>
          <p:cNvPr id="565" name="Google Shape;565;p43"/>
          <p:cNvSpPr/>
          <p:nvPr/>
        </p:nvSpPr>
        <p:spPr>
          <a:xfrm>
            <a:off x="2653119" y="1915895"/>
            <a:ext cx="7620000" cy="140038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2000"/>
              <a:buFont typeface="Noto Sans Symbols"/>
              <a:buChar char="▪"/>
            </a:pPr>
            <a:r>
              <a:rPr lang="es-MX" sz="2000">
                <a:solidFill>
                  <a:srgbClr val="000000"/>
                </a:solidFill>
                <a:latin typeface="Calibri"/>
                <a:ea typeface="Calibri"/>
                <a:cs typeface="Calibri"/>
                <a:sym typeface="Calibri"/>
              </a:rPr>
              <a:t>El Periodo de Afiliación Abierta </a:t>
            </a:r>
            <a:r>
              <a:rPr lang="es-MX" sz="2000" b="1">
                <a:solidFill>
                  <a:srgbClr val="000000"/>
                </a:solidFill>
                <a:latin typeface="Calibri"/>
                <a:ea typeface="Calibri"/>
                <a:cs typeface="Calibri"/>
                <a:sym typeface="Calibri"/>
              </a:rPr>
              <a:t>(OEP </a:t>
            </a:r>
            <a:r>
              <a:rPr lang="es-MX" sz="2000">
                <a:solidFill>
                  <a:srgbClr val="000000"/>
                </a:solidFill>
                <a:latin typeface="Calibri"/>
                <a:ea typeface="Calibri"/>
                <a:cs typeface="Calibri"/>
                <a:sym typeface="Calibri"/>
              </a:rPr>
              <a:t>) de 6 meses comienza cuando usted tiene 65 años o más y está inscrito en la Parte B. </a:t>
            </a:r>
            <a:endParaRPr/>
          </a:p>
          <a:p>
            <a:pPr marL="285750" marR="0" lvl="0" indent="-285750" algn="l" rtl="0">
              <a:spcBef>
                <a:spcPts val="600"/>
              </a:spcBef>
              <a:spcAft>
                <a:spcPts val="0"/>
              </a:spcAft>
              <a:buClr>
                <a:srgbClr val="000000"/>
              </a:buClr>
              <a:buSzPts val="2000"/>
              <a:buFont typeface="Noto Sans Symbols"/>
              <a:buChar char="▪"/>
            </a:pPr>
            <a:r>
              <a:rPr lang="es-MX" sz="2000">
                <a:solidFill>
                  <a:srgbClr val="000000"/>
                </a:solidFill>
                <a:latin typeface="Calibri"/>
                <a:ea typeface="Calibri"/>
                <a:cs typeface="Calibri"/>
                <a:sym typeface="Calibri"/>
              </a:rPr>
              <a:t>Puede comprar una póliza Medigap siempre que una compañía de seguros le venda una.</a:t>
            </a:r>
            <a:endParaRPr/>
          </a:p>
        </p:txBody>
      </p:sp>
      <p:graphicFrame>
        <p:nvGraphicFramePr>
          <p:cNvPr id="566" name="Google Shape;566;p43" title="table showing value in enrolling in Medigap during Medigap OEP"/>
          <p:cNvGraphicFramePr/>
          <p:nvPr/>
        </p:nvGraphicFramePr>
        <p:xfrm>
          <a:off x="2514600" y="3431146"/>
          <a:ext cx="3000000" cy="3000000"/>
        </p:xfrm>
        <a:graphic>
          <a:graphicData uri="http://schemas.openxmlformats.org/drawingml/2006/table">
            <a:tbl>
              <a:tblPr firstRow="1" bandRow="1">
                <a:noFill/>
                <a:tableStyleId>{060AD18C-B2A0-4ECF-9C70-918CD21E3C92}</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96250">
                <a:tc>
                  <a:txBody>
                    <a:bodyPr/>
                    <a:lstStyle/>
                    <a:p>
                      <a:pPr marL="0" marR="0" lvl="0" indent="0" algn="ctr" rtl="0">
                        <a:spcBef>
                          <a:spcPts val="0"/>
                        </a:spcBef>
                        <a:spcAft>
                          <a:spcPts val="0"/>
                        </a:spcAft>
                        <a:buNone/>
                      </a:pPr>
                      <a:r>
                        <a:rPr lang="es-MX" sz="2000" u="none" strike="noStrike" cap="none"/>
                        <a:t>Durante su OEP de Medigap</a:t>
                      </a:r>
                      <a:endParaRPr/>
                    </a:p>
                  </a:txBody>
                  <a:tcPr marL="91450" marR="91450" marT="45725" marB="45725">
                    <a:solidFill>
                      <a:schemeClr val="dk2"/>
                    </a:solidFill>
                  </a:tcPr>
                </a:tc>
                <a:tc>
                  <a:txBody>
                    <a:bodyPr/>
                    <a:lstStyle/>
                    <a:p>
                      <a:pPr marL="0" marR="0" lvl="0" indent="0" algn="ctr" rtl="0">
                        <a:spcBef>
                          <a:spcPts val="0"/>
                        </a:spcBef>
                        <a:spcAft>
                          <a:spcPts val="0"/>
                        </a:spcAft>
                        <a:buNone/>
                      </a:pPr>
                      <a:r>
                        <a:rPr lang="es-MX" sz="2000" u="none" strike="noStrike" cap="none"/>
                        <a:t>NO durante su OEP de Medigap</a:t>
                      </a:r>
                      <a:endParaRPr/>
                    </a:p>
                  </a:txBody>
                  <a:tcPr marL="91450" marR="91450" marT="45725" marB="45725">
                    <a:solidFill>
                      <a:schemeClr val="dk2"/>
                    </a:solidFill>
                  </a:tcPr>
                </a:tc>
                <a:extLst>
                  <a:ext uri="{0D108BD9-81ED-4DB2-BD59-A6C34878D82A}">
                    <a16:rowId xmlns:a16="http://schemas.microsoft.com/office/drawing/2014/main" val="10000"/>
                  </a:ext>
                </a:extLst>
              </a:tr>
              <a:tr h="660400">
                <a:tc>
                  <a:txBody>
                    <a:bodyPr/>
                    <a:lstStyle/>
                    <a:p>
                      <a:pPr marL="0" marR="0" lvl="0" indent="0" algn="l" rtl="0">
                        <a:spcBef>
                          <a:spcPts val="0"/>
                        </a:spcBef>
                        <a:spcAft>
                          <a:spcPts val="0"/>
                        </a:spcAft>
                        <a:buNone/>
                      </a:pPr>
                      <a:r>
                        <a:rPr lang="es-MX" sz="1900" u="none" strike="noStrike" cap="none"/>
                        <a:t>El mejor momento para comprar</a:t>
                      </a:r>
                      <a:endParaRPr/>
                    </a:p>
                  </a:txBody>
                  <a:tcPr marL="91450" marR="91450" marT="45725" marB="45725"/>
                </a:tc>
                <a:tc>
                  <a:txBody>
                    <a:bodyPr/>
                    <a:lstStyle/>
                    <a:p>
                      <a:pPr marL="0" marR="0" lvl="0" indent="0" algn="l" rtl="0">
                        <a:spcBef>
                          <a:spcPts val="0"/>
                        </a:spcBef>
                        <a:spcAft>
                          <a:spcPts val="0"/>
                        </a:spcAft>
                        <a:buNone/>
                      </a:pPr>
                      <a:r>
                        <a:rPr lang="es-MX" sz="1900"/>
                        <a:t>Puede tener un periodo de espera para  condiciones preexistentes</a:t>
                      </a:r>
                      <a:endParaRPr/>
                    </a:p>
                  </a:txBody>
                  <a:tcPr marL="91450" marR="91450" marT="45725" marB="45725"/>
                </a:tc>
                <a:extLst>
                  <a:ext uri="{0D108BD9-81ED-4DB2-BD59-A6C34878D82A}">
                    <a16:rowId xmlns:a16="http://schemas.microsoft.com/office/drawing/2014/main" val="10001"/>
                  </a:ext>
                </a:extLst>
              </a:tr>
              <a:tr h="372950">
                <a:tc>
                  <a:txBody>
                    <a:bodyPr/>
                    <a:lstStyle/>
                    <a:p>
                      <a:pPr marL="0" marR="0" lvl="0" indent="0" algn="l" rtl="0">
                        <a:spcBef>
                          <a:spcPts val="0"/>
                        </a:spcBef>
                        <a:spcAft>
                          <a:spcPts val="0"/>
                        </a:spcAft>
                        <a:buNone/>
                      </a:pPr>
                      <a:r>
                        <a:rPr lang="es-MX" sz="1900"/>
                        <a:t>Período de Emisión Garantizado</a:t>
                      </a:r>
                      <a:endParaRPr/>
                    </a:p>
                  </a:txBody>
                  <a:tcPr marL="91450" marR="91450" marT="45725" marB="45725"/>
                </a:tc>
                <a:tc>
                  <a:txBody>
                    <a:bodyPr/>
                    <a:lstStyle/>
                    <a:p>
                      <a:pPr marL="0" marR="0" lvl="0" indent="0" algn="l" rtl="0">
                        <a:spcBef>
                          <a:spcPts val="0"/>
                        </a:spcBef>
                        <a:spcAft>
                          <a:spcPts val="0"/>
                        </a:spcAft>
                        <a:buNone/>
                      </a:pPr>
                      <a:r>
                        <a:rPr lang="es-MX" sz="1900"/>
                        <a:t>Puede costar más</a:t>
                      </a:r>
                      <a:endParaRPr/>
                    </a:p>
                  </a:txBody>
                  <a:tcPr marL="91450" marR="91450" marT="45725" marB="45725"/>
                </a:tc>
                <a:extLst>
                  <a:ext uri="{0D108BD9-81ED-4DB2-BD59-A6C34878D82A}">
                    <a16:rowId xmlns:a16="http://schemas.microsoft.com/office/drawing/2014/main" val="10002"/>
                  </a:ext>
                </a:extLst>
              </a:tr>
              <a:tr h="1229350">
                <a:tc>
                  <a:txBody>
                    <a:bodyPr/>
                    <a:lstStyle/>
                    <a:p>
                      <a:pPr marL="0" marR="0" lvl="0" indent="0" algn="l" rtl="0">
                        <a:spcBef>
                          <a:spcPts val="0"/>
                        </a:spcBef>
                        <a:spcAft>
                          <a:spcPts val="0"/>
                        </a:spcAft>
                        <a:buNone/>
                      </a:pPr>
                      <a:r>
                        <a:rPr lang="es-MX" sz="1900"/>
                        <a:t>Las compañías deben venderle cualquier póliza por el mismo precio aunque tenga una enfermedad preexistente</a:t>
                      </a:r>
                      <a:endParaRPr/>
                    </a:p>
                  </a:txBody>
                  <a:tcPr marL="91450" marR="91450" marT="45725" marB="45725"/>
                </a:tc>
                <a:tc>
                  <a:txBody>
                    <a:bodyPr/>
                    <a:lstStyle/>
                    <a:p>
                      <a:pPr marL="0" marR="0" lvl="0" indent="0" algn="l" rtl="0">
                        <a:spcBef>
                          <a:spcPts val="0"/>
                        </a:spcBef>
                        <a:spcAft>
                          <a:spcPts val="0"/>
                        </a:spcAft>
                        <a:buNone/>
                      </a:pPr>
                      <a:r>
                        <a:rPr lang="es-MX" sz="1900"/>
                        <a:t>Las compañías pueden negar la cobertura</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44</a:t>
            </a:fld>
            <a:endParaRPr/>
          </a:p>
        </p:txBody>
      </p:sp>
      <p:sp>
        <p:nvSpPr>
          <p:cNvPr id="573" name="Google Shape;573;p4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574" name="Google Shape;574;p44"/>
          <p:cNvSpPr/>
          <p:nvPr/>
        </p:nvSpPr>
        <p:spPr>
          <a:xfrm>
            <a:off x="3469331" y="2230758"/>
            <a:ext cx="7288696" cy="3247043"/>
          </a:xfrm>
          <a:prstGeom prst="rect">
            <a:avLst/>
          </a:prstGeom>
          <a:noFill/>
          <a:ln>
            <a:noFill/>
          </a:ln>
        </p:spPr>
        <p:txBody>
          <a:bodyPr spcFirstLastPara="1" wrap="square" lIns="91425" tIns="45700" rIns="91425" bIns="45700" anchor="t" anchorCtr="0">
            <a:spAutoFit/>
          </a:bodyPr>
          <a:lstStyle/>
          <a:p>
            <a:pPr marL="365760" marR="0" lvl="0" indent="-365760" algn="l" rtl="0">
              <a:spcBef>
                <a:spcPts val="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Si retrasa su inscripción en la Parte B de Medicare</a:t>
            </a:r>
            <a:endParaRPr/>
          </a:p>
          <a:p>
            <a:pPr marL="708660" marR="0" lvl="1" indent="-342900" algn="l" rtl="0">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Porque usted o su cónyuge </a:t>
            </a:r>
            <a:r>
              <a:rPr lang="es-MX" sz="2000" b="1" i="0" u="none" strike="noStrike" cap="none">
                <a:solidFill>
                  <a:schemeClr val="dk1"/>
                </a:solidFill>
                <a:latin typeface="Calibri"/>
                <a:ea typeface="Calibri"/>
                <a:cs typeface="Calibri"/>
                <a:sym typeface="Calibri"/>
              </a:rPr>
              <a:t>siguen</a:t>
            </a:r>
            <a:r>
              <a:rPr lang="es-MX" sz="2000" b="0" i="0" u="none" strike="noStrike" cap="none">
                <a:solidFill>
                  <a:schemeClr val="dk1"/>
                </a:solidFill>
                <a:latin typeface="Calibri"/>
                <a:ea typeface="Calibri"/>
                <a:cs typeface="Calibri"/>
                <a:sym typeface="Calibri"/>
              </a:rPr>
              <a:t> trabajando, </a:t>
            </a:r>
            <a:r>
              <a:rPr lang="es-MX" sz="2000" b="1" i="0" u="none" strike="noStrike" cap="none">
                <a:solidFill>
                  <a:schemeClr val="dk1"/>
                </a:solidFill>
                <a:latin typeface="Calibri"/>
                <a:ea typeface="Calibri"/>
                <a:cs typeface="Calibri"/>
                <a:sym typeface="Calibri"/>
              </a:rPr>
              <a:t>y</a:t>
            </a:r>
            <a:endParaRPr/>
          </a:p>
          <a:p>
            <a:pPr marL="708660" marR="0" lvl="1" indent="-342900" algn="l" rtl="0">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Tienen una cobertura de salud grupal (primaria),</a:t>
            </a:r>
            <a:endParaRPr/>
          </a:p>
          <a:p>
            <a:pPr marL="365760" marR="0" lvl="0" indent="-365760" algn="l" rtl="0">
              <a:spcBef>
                <a:spcPts val="120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Entonces su OEP de Medigap se retrasa </a:t>
            </a:r>
            <a:endParaRPr/>
          </a:p>
          <a:p>
            <a:pPr marL="708660" marR="0" lvl="1" indent="-342900" algn="l" rtl="0">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Hasta que esté inscrito en la Parte B.</a:t>
            </a:r>
            <a:endParaRPr/>
          </a:p>
          <a:p>
            <a:pPr marL="365760" marR="0" lvl="0" indent="-365760" algn="l" rtl="0">
              <a:spcBef>
                <a:spcPts val="60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Si tiene Medicare debido a una discapacidad, obtendrá la 2</a:t>
            </a:r>
            <a:r>
              <a:rPr lang="es-MX" sz="2400" baseline="30000">
                <a:solidFill>
                  <a:schemeClr val="dk1"/>
                </a:solidFill>
                <a:latin typeface="Calibri"/>
                <a:ea typeface="Calibri"/>
                <a:cs typeface="Calibri"/>
                <a:sym typeface="Calibri"/>
              </a:rPr>
              <a:t>ª</a:t>
            </a:r>
            <a:r>
              <a:rPr lang="es-MX" sz="2400">
                <a:solidFill>
                  <a:schemeClr val="dk1"/>
                </a:solidFill>
                <a:latin typeface="Calibri"/>
                <a:ea typeface="Calibri"/>
                <a:cs typeface="Calibri"/>
                <a:sym typeface="Calibri"/>
              </a:rPr>
              <a:t> OEP a los 65 años.</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575" name="Google Shape;575;p44" title="Medigap icon"/>
          <p:cNvPicPr preferRelativeResize="0"/>
          <p:nvPr/>
        </p:nvPicPr>
        <p:blipFill rotWithShape="1">
          <a:blip r:embed="rId3">
            <a:alphaModFix/>
          </a:blip>
          <a:srcRect/>
          <a:stretch/>
        </p:blipFill>
        <p:spPr>
          <a:xfrm>
            <a:off x="690663" y="1986127"/>
            <a:ext cx="1208475" cy="1042865"/>
          </a:xfrm>
          <a:prstGeom prst="rect">
            <a:avLst/>
          </a:prstGeom>
          <a:noFill/>
          <a:ln>
            <a:noFill/>
          </a:ln>
        </p:spPr>
      </p:pic>
      <p:sp>
        <p:nvSpPr>
          <p:cNvPr id="576" name="Google Shape;576;p44"/>
          <p:cNvSpPr/>
          <p:nvPr/>
        </p:nvSpPr>
        <p:spPr>
          <a:xfrm>
            <a:off x="3491743" y="1398393"/>
            <a:ext cx="698941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chemeClr val="dk1"/>
                </a:solidFill>
                <a:latin typeface="Arial"/>
                <a:ea typeface="Arial"/>
                <a:cs typeface="Arial"/>
                <a:sym typeface="Arial"/>
              </a:rPr>
              <a:t>Retraso del Periodo de Inscripción Abierta (OEP)</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45</a:t>
            </a:fld>
            <a:endParaRPr/>
          </a:p>
        </p:txBody>
      </p:sp>
      <p:sp>
        <p:nvSpPr>
          <p:cNvPr id="583" name="Google Shape;583;p4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584" name="Google Shape;584;p45" title="Medigap icon"/>
          <p:cNvPicPr preferRelativeResize="0"/>
          <p:nvPr/>
        </p:nvPicPr>
        <p:blipFill rotWithShape="1">
          <a:blip r:embed="rId3">
            <a:alphaModFix/>
          </a:blip>
          <a:srcRect/>
          <a:stretch/>
        </p:blipFill>
        <p:spPr>
          <a:xfrm>
            <a:off x="690663" y="1986127"/>
            <a:ext cx="1208475" cy="1042865"/>
          </a:xfrm>
          <a:prstGeom prst="rect">
            <a:avLst/>
          </a:prstGeom>
          <a:noFill/>
          <a:ln>
            <a:noFill/>
          </a:ln>
        </p:spPr>
      </p:pic>
      <p:sp>
        <p:nvSpPr>
          <p:cNvPr id="585" name="Google Shape;585;p45"/>
          <p:cNvSpPr/>
          <p:nvPr/>
        </p:nvSpPr>
        <p:spPr>
          <a:xfrm>
            <a:off x="2955223" y="1462900"/>
            <a:ext cx="8940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chemeClr val="dk1"/>
                </a:solidFill>
                <a:latin typeface="Arial"/>
                <a:ea typeface="Arial"/>
                <a:cs typeface="Arial"/>
                <a:sym typeface="Arial"/>
              </a:rPr>
              <a:t>Otras veces no se le puede negar una póliza:</a:t>
            </a:r>
            <a:endParaRPr/>
          </a:p>
        </p:txBody>
      </p:sp>
      <p:sp>
        <p:nvSpPr>
          <p:cNvPr id="586" name="Google Shape;586;p45"/>
          <p:cNvSpPr/>
          <p:nvPr/>
        </p:nvSpPr>
        <p:spPr>
          <a:xfrm>
            <a:off x="2566130" y="2061685"/>
            <a:ext cx="8846061" cy="3785652"/>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Su plan Medicare Advantage finaliza o deja de prestar atención en su área de servicio.</a:t>
            </a:r>
            <a:endParaRPr/>
          </a:p>
          <a:p>
            <a:pPr marL="800100" marR="0" lvl="1" indent="-3429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Se muda fuera del área de servicio del plan.</a:t>
            </a:r>
            <a:endParaRPr/>
          </a:p>
          <a:p>
            <a:pPr marL="800100" marR="0" lvl="1" indent="-3429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El plan de salud grupal de su empleador termina una parte o la totalidad de su cobertura.</a:t>
            </a:r>
            <a:endParaRPr/>
          </a:p>
          <a:p>
            <a:pPr marL="800100" marR="0" lvl="1" indent="-3429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El plan grupal de su empresa aumenta el costo en más de un 25% en un periodo de 12 meses.</a:t>
            </a:r>
            <a:endParaRPr/>
          </a:p>
          <a:p>
            <a:pPr marL="800100" marR="0" lvl="1" indent="-3429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Se encuentra en el período de prueba del plan Medicare Advantage.</a:t>
            </a:r>
            <a:endParaRPr/>
          </a:p>
          <a:p>
            <a:pPr marL="393700" marR="0" lvl="1" indent="0" algn="l" rtl="0">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s-MX" sz="2400" b="1">
                <a:solidFill>
                  <a:schemeClr val="dk1"/>
                </a:solidFill>
                <a:latin typeface="Calibri"/>
                <a:ea typeface="Calibri"/>
                <a:cs typeface="Calibri"/>
                <a:sym typeface="Calibri"/>
              </a:rPr>
              <a:t>     Debe solicitarlo dentro de los 63 días siguientes a la fecha de finalización de su otra cobertura.</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46"/>
          <p:cNvPicPr preferRelativeResize="0"/>
          <p:nvPr/>
        </p:nvPicPr>
        <p:blipFill rotWithShape="1">
          <a:blip r:embed="rId3">
            <a:alphaModFix/>
          </a:blip>
          <a:srcRect/>
          <a:stretch/>
        </p:blipFill>
        <p:spPr>
          <a:xfrm>
            <a:off x="4111999" y="2181179"/>
            <a:ext cx="8082801" cy="4771622"/>
          </a:xfrm>
          <a:prstGeom prst="rect">
            <a:avLst/>
          </a:prstGeom>
          <a:noFill/>
          <a:ln>
            <a:noFill/>
          </a:ln>
        </p:spPr>
      </p:pic>
      <p:sp>
        <p:nvSpPr>
          <p:cNvPr id="593" name="Google Shape;59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Enero 2022 Presentación de Bienvenida a Medicare</a:t>
            </a:r>
            <a:endParaRPr/>
          </a:p>
        </p:txBody>
      </p:sp>
      <p:sp>
        <p:nvSpPr>
          <p:cNvPr id="594" name="Google Shape;59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46</a:t>
            </a:fld>
            <a:endParaRPr/>
          </a:p>
        </p:txBody>
      </p:sp>
      <p:sp>
        <p:nvSpPr>
          <p:cNvPr id="595" name="Google Shape;595;p4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596" name="Google Shape;596;p46"/>
          <p:cNvSpPr/>
          <p:nvPr/>
        </p:nvSpPr>
        <p:spPr>
          <a:xfrm>
            <a:off x="197649" y="1036800"/>
            <a:ext cx="8412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chemeClr val="dk1"/>
                </a:solidFill>
                <a:latin typeface="Arial"/>
                <a:ea typeface="Arial"/>
                <a:cs typeface="Arial"/>
                <a:sym typeface="Arial"/>
              </a:rPr>
              <a:t>Si tiene preguntas, póngase en contacto con</a:t>
            </a:r>
            <a:endParaRPr/>
          </a:p>
        </p:txBody>
      </p:sp>
      <p:sp>
        <p:nvSpPr>
          <p:cNvPr id="597" name="Google Shape;597;p46"/>
          <p:cNvSpPr txBox="1"/>
          <p:nvPr/>
        </p:nvSpPr>
        <p:spPr>
          <a:xfrm>
            <a:off x="5105530" y="1400948"/>
            <a:ext cx="601954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i="1">
                <a:solidFill>
                  <a:schemeClr val="dk1"/>
                </a:solidFill>
                <a:latin typeface="Calibri"/>
                <a:ea typeface="Calibri"/>
                <a:cs typeface="Calibri"/>
                <a:sym typeface="Calibri"/>
              </a:rPr>
              <a:t>O visite Medicare.gov para encontrar una póliza de Medigap</a:t>
            </a:r>
            <a:endParaRPr sz="2400" i="1">
              <a:solidFill>
                <a:schemeClr val="dk1"/>
              </a:solidFill>
              <a:latin typeface="Calibri"/>
              <a:ea typeface="Calibri"/>
              <a:cs typeface="Calibri"/>
              <a:sym typeface="Calibri"/>
            </a:endParaRPr>
          </a:p>
        </p:txBody>
      </p:sp>
      <p:sp>
        <p:nvSpPr>
          <p:cNvPr id="598" name="Google Shape;598;p46"/>
          <p:cNvSpPr/>
          <p:nvPr/>
        </p:nvSpPr>
        <p:spPr>
          <a:xfrm>
            <a:off x="197640" y="1878595"/>
            <a:ext cx="4114800" cy="4001095"/>
          </a:xfrm>
          <a:prstGeom prst="rect">
            <a:avLst/>
          </a:prstGeom>
          <a:noFill/>
          <a:ln>
            <a:noFill/>
          </a:ln>
        </p:spPr>
        <p:txBody>
          <a:bodyPr spcFirstLastPara="1" wrap="square" lIns="91425" tIns="45700" rIns="91425" bIns="45700" anchor="t" anchorCtr="0">
            <a:spAutoFit/>
          </a:bodyPr>
          <a:lstStyle/>
          <a:p>
            <a:pPr marL="0" marR="0" lvl="0" indent="-152400" algn="l" rtl="0">
              <a:spcBef>
                <a:spcPts val="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 Línea de ayuda Medigap de Wisconsin</a:t>
            </a:r>
            <a:endParaRPr/>
          </a:p>
          <a:p>
            <a:pPr marL="0" marR="0" lvl="0" indent="0" algn="l" rtl="0">
              <a:spcBef>
                <a:spcPts val="0"/>
              </a:spcBef>
              <a:spcAft>
                <a:spcPts val="0"/>
              </a:spcAft>
              <a:buNone/>
            </a:pPr>
            <a:r>
              <a:rPr lang="es-MX" sz="3200" b="1">
                <a:solidFill>
                  <a:schemeClr val="dk1"/>
                </a:solidFill>
                <a:latin typeface="Calibri"/>
                <a:ea typeface="Calibri"/>
                <a:cs typeface="Calibri"/>
                <a:sym typeface="Calibri"/>
              </a:rPr>
              <a:t>   </a:t>
            </a:r>
            <a:r>
              <a:rPr lang="es-MX" sz="2400" b="1">
                <a:solidFill>
                  <a:schemeClr val="dk1"/>
                </a:solidFill>
                <a:latin typeface="Calibri"/>
                <a:ea typeface="Calibri"/>
                <a:cs typeface="Calibri"/>
                <a:sym typeface="Calibri"/>
              </a:rPr>
              <a:t>1-800-242-1060</a:t>
            </a:r>
            <a:endParaRPr/>
          </a:p>
          <a:p>
            <a:pPr marL="457200" marR="0" lvl="1" indent="0" algn="l" rtl="0">
              <a:spcBef>
                <a:spcPts val="0"/>
              </a:spcBef>
              <a:spcAft>
                <a:spcPts val="0"/>
              </a:spcAft>
              <a:buNone/>
            </a:pPr>
            <a:endParaRPr sz="800" b="0" i="0" u="none" strike="noStrike" cap="none">
              <a:solidFill>
                <a:schemeClr val="dk1"/>
              </a:solidFill>
              <a:latin typeface="Calibri"/>
              <a:ea typeface="Calibri"/>
              <a:cs typeface="Calibri"/>
              <a:sym typeface="Calibri"/>
            </a:endParaRPr>
          </a:p>
          <a:p>
            <a:pPr marL="0" marR="0" lvl="0" indent="-152400" algn="l" rtl="0">
              <a:spcBef>
                <a:spcPts val="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 Comisionado de Seguros  </a:t>
            </a:r>
            <a:endParaRPr/>
          </a:p>
          <a:p>
            <a:pPr marL="0" marR="0" lvl="0" indent="0" algn="l" rtl="0">
              <a:spcBef>
                <a:spcPts val="0"/>
              </a:spcBef>
              <a:spcAft>
                <a:spcPts val="0"/>
              </a:spcAft>
              <a:buNone/>
            </a:pPr>
            <a:r>
              <a:rPr lang="es-MX" sz="2800">
                <a:solidFill>
                  <a:schemeClr val="dk1"/>
                </a:solidFill>
                <a:latin typeface="Calibri"/>
                <a:ea typeface="Calibri"/>
                <a:cs typeface="Calibri"/>
                <a:sym typeface="Calibri"/>
              </a:rPr>
              <a:t>   </a:t>
            </a:r>
            <a:r>
              <a:rPr lang="es-MX" sz="2400" b="1">
                <a:solidFill>
                  <a:schemeClr val="dk1"/>
                </a:solidFill>
                <a:latin typeface="Calibri"/>
                <a:ea typeface="Calibri"/>
                <a:cs typeface="Calibri"/>
                <a:sym typeface="Calibri"/>
              </a:rPr>
              <a:t>1-800-236-8517</a:t>
            </a:r>
            <a:endParaRPr/>
          </a:p>
          <a:p>
            <a:pPr marL="0" marR="0" lvl="0" indent="0" algn="l" rtl="0">
              <a:spcBef>
                <a:spcPts val="0"/>
              </a:spcBef>
              <a:spcAft>
                <a:spcPts val="0"/>
              </a:spcAft>
              <a:buNone/>
            </a:pPr>
            <a:r>
              <a:rPr lang="es-MX" sz="2400">
                <a:solidFill>
                  <a:schemeClr val="dk1"/>
                </a:solidFill>
                <a:latin typeface="Calibri"/>
                <a:ea typeface="Calibri"/>
                <a:cs typeface="Calibri"/>
                <a:sym typeface="Calibri"/>
              </a:rPr>
              <a:t>    </a:t>
            </a:r>
            <a:r>
              <a:rPr lang="es-MX" sz="2400" u="sng">
                <a:solidFill>
                  <a:schemeClr val="accent1"/>
                </a:solidFill>
                <a:latin typeface="Calibri"/>
                <a:ea typeface="Calibri"/>
                <a:cs typeface="Calibri"/>
                <a:sym typeface="Calibri"/>
              </a:rPr>
              <a:t>https://oci.wi.gov</a:t>
            </a:r>
            <a:r>
              <a:rPr lang="es-MX" sz="2400" u="sng">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152400" algn="l" rtl="0">
              <a:spcBef>
                <a:spcPts val="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  Medicare </a:t>
            </a:r>
            <a:endParaRPr/>
          </a:p>
          <a:p>
            <a:pPr marL="0" marR="0" lvl="0" indent="0" algn="l" rtl="0">
              <a:spcBef>
                <a:spcPts val="0"/>
              </a:spcBef>
              <a:spcAft>
                <a:spcPts val="0"/>
              </a:spcAft>
              <a:buNone/>
            </a:pPr>
            <a:r>
              <a:rPr lang="es-MX" sz="2400">
                <a:solidFill>
                  <a:schemeClr val="dk1"/>
                </a:solidFill>
                <a:latin typeface="Calibri"/>
                <a:ea typeface="Calibri"/>
                <a:cs typeface="Calibri"/>
                <a:sym typeface="Calibri"/>
              </a:rPr>
              <a:t>    </a:t>
            </a:r>
            <a:r>
              <a:rPr lang="es-MX" sz="2400" b="1">
                <a:solidFill>
                  <a:schemeClr val="dk1"/>
                </a:solidFill>
                <a:latin typeface="Calibri"/>
                <a:ea typeface="Calibri"/>
                <a:cs typeface="Calibri"/>
                <a:sym typeface="Calibri"/>
              </a:rPr>
              <a:t>1-800-MEDICARE</a:t>
            </a:r>
            <a:endParaRPr/>
          </a:p>
          <a:p>
            <a:pPr marL="0" marR="0" lvl="0" indent="0" algn="l" rtl="0">
              <a:spcBef>
                <a:spcPts val="0"/>
              </a:spcBef>
              <a:spcAft>
                <a:spcPts val="0"/>
              </a:spcAft>
              <a:buNone/>
            </a:pPr>
            <a:r>
              <a:rPr lang="es-MX" sz="2400">
                <a:solidFill>
                  <a:schemeClr val="dk1"/>
                </a:solidFill>
                <a:latin typeface="Calibri"/>
                <a:ea typeface="Calibri"/>
                <a:cs typeface="Calibri"/>
                <a:sym typeface="Calibri"/>
              </a:rPr>
              <a:t>    </a:t>
            </a:r>
            <a:r>
              <a:rPr lang="es-MX"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www.Medicare.gov</a:t>
            </a:r>
            <a:br>
              <a:rPr lang="es-MX" sz="2400" u="sng">
                <a:solidFill>
                  <a:schemeClr val="dk1"/>
                </a:solidFill>
                <a:latin typeface="Calibri"/>
                <a:ea typeface="Calibri"/>
                <a:cs typeface="Calibri"/>
                <a:sym typeface="Calibri"/>
              </a:rPr>
            </a:br>
            <a:endParaRPr sz="2400" u="sng">
              <a:solidFill>
                <a:schemeClr val="dk1"/>
              </a:solidFill>
              <a:latin typeface="Calibri"/>
              <a:ea typeface="Calibri"/>
              <a:cs typeface="Calibri"/>
              <a:sym typeface="Calibri"/>
            </a:endParaRPr>
          </a:p>
        </p:txBody>
      </p:sp>
      <p:cxnSp>
        <p:nvCxnSpPr>
          <p:cNvPr id="599" name="Google Shape;599;p46"/>
          <p:cNvCxnSpPr/>
          <p:nvPr/>
        </p:nvCxnSpPr>
        <p:spPr>
          <a:xfrm>
            <a:off x="7654413" y="2020529"/>
            <a:ext cx="671440" cy="2142397"/>
          </a:xfrm>
          <a:prstGeom prst="straightConnector1">
            <a:avLst/>
          </a:prstGeom>
          <a:noFill/>
          <a:ln w="88900" cap="flat" cmpd="sng">
            <a:solidFill>
              <a:schemeClr val="accent1"/>
            </a:solidFill>
            <a:prstDash val="solid"/>
            <a:miter lim="800000"/>
            <a:headEnd type="none" w="sm" len="sm"/>
            <a:tailEnd type="triangle" w="lg" len="lg"/>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47"/>
          <p:cNvSpPr/>
          <p:nvPr/>
        </p:nvSpPr>
        <p:spPr>
          <a:xfrm>
            <a:off x="947531" y="1947149"/>
            <a:ext cx="10663222" cy="32778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a:solidFill>
                  <a:schemeClr val="dk1"/>
                </a:solidFill>
                <a:latin typeface="Calibri"/>
                <a:ea typeface="Calibri"/>
                <a:cs typeface="Calibri"/>
                <a:sym typeface="Calibri"/>
              </a:rPr>
              <a:t>Para obtener </a:t>
            </a:r>
            <a:r>
              <a:rPr lang="es-MX" sz="3200" b="1">
                <a:solidFill>
                  <a:schemeClr val="dk1"/>
                </a:solidFill>
                <a:latin typeface="Calibri"/>
                <a:ea typeface="Calibri"/>
                <a:cs typeface="Calibri"/>
                <a:sym typeface="Calibri"/>
              </a:rPr>
              <a:t>ayuda gratuita e imparcial con Medicare</a:t>
            </a:r>
            <a:r>
              <a:rPr lang="es-MX" sz="3200">
                <a:solidFill>
                  <a:schemeClr val="dk1"/>
                </a:solidFill>
                <a:latin typeface="Calibri"/>
                <a:ea typeface="Calibri"/>
                <a:cs typeface="Calibri"/>
                <a:sym typeface="Calibri"/>
              </a:rPr>
              <a:t>, comuníquese con el Programa de Asistencia de Seguro de Salud del Estado de Wisconsin:</a:t>
            </a:r>
            <a:endParaRPr/>
          </a:p>
          <a:p>
            <a:pPr marL="457200" marR="0" lvl="0" indent="-457200" algn="l" rtl="0">
              <a:spcBef>
                <a:spcPts val="12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Llame a la línea de ayuda de Medigap al 1-800-242-1060.</a:t>
            </a:r>
            <a:endParaRPr/>
          </a:p>
          <a:p>
            <a:pPr marL="457200" marR="0" lvl="0" indent="-457200" algn="l" rtl="0">
              <a:spcBef>
                <a:spcPts val="6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Visite el sitio web del Departamento de Servicios de Salud de Wisconsin en </a:t>
            </a:r>
            <a:r>
              <a:rPr lang="es-MX" sz="3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dhs.wi.gov/medicare-help</a:t>
            </a:r>
            <a:r>
              <a:rPr lang="es-MX"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606" name="Google Shape;60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47</a:t>
            </a:fld>
            <a:endParaRPr/>
          </a:p>
        </p:txBody>
      </p:sp>
      <p:sp>
        <p:nvSpPr>
          <p:cNvPr id="607" name="Google Shape;607;p47"/>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local para personas con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608" name="Google Shape;608;p47"/>
          <p:cNvPicPr preferRelativeResize="0"/>
          <p:nvPr/>
        </p:nvPicPr>
        <p:blipFill rotWithShape="1">
          <a:blip r:embed="rId4">
            <a:alphaModFix/>
          </a:blip>
          <a:srcRect/>
          <a:stretch/>
        </p:blipFill>
        <p:spPr>
          <a:xfrm>
            <a:off x="308784" y="5879457"/>
            <a:ext cx="2328804" cy="73141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48"/>
          <p:cNvSpPr txBox="1">
            <a:spLocks noGrp="1"/>
          </p:cNvSpPr>
          <p:nvPr>
            <p:ph type="ctrTitle"/>
          </p:nvPr>
        </p:nvSpPr>
        <p:spPr>
          <a:xfrm>
            <a:off x="1523999" y="850866"/>
            <a:ext cx="9144000" cy="1581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6000"/>
              <a:buFont typeface="Arial"/>
              <a:buNone/>
            </a:pPr>
            <a:r>
              <a:rPr lang="es-MX"/>
              <a:t>Bienvenido a Medicare</a:t>
            </a:r>
            <a:endParaRPr/>
          </a:p>
        </p:txBody>
      </p:sp>
      <p:sp>
        <p:nvSpPr>
          <p:cNvPr id="615" name="Google Shape;615;p48"/>
          <p:cNvSpPr txBox="1">
            <a:spLocks noGrp="1"/>
          </p:cNvSpPr>
          <p:nvPr>
            <p:ph type="subTitle" idx="1"/>
          </p:nvPr>
        </p:nvSpPr>
        <p:spPr>
          <a:xfrm>
            <a:off x="2327315" y="2594502"/>
            <a:ext cx="7537369" cy="9965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800"/>
              <a:buNone/>
            </a:pPr>
            <a:r>
              <a:rPr lang="es-MX" sz="2800">
                <a:solidFill>
                  <a:srgbClr val="FF0000"/>
                </a:solidFill>
              </a:rPr>
              <a:t> </a:t>
            </a:r>
            <a:r>
              <a:rPr lang="es-MX" sz="3200"/>
              <a:t>Una serie educativa para personas con Medicare en Wisconsin</a:t>
            </a:r>
            <a:endParaRPr/>
          </a:p>
          <a:p>
            <a:pPr marL="0" lvl="0" indent="0" algn="ctr" rtl="0">
              <a:lnSpc>
                <a:spcPct val="90000"/>
              </a:lnSpc>
              <a:spcBef>
                <a:spcPts val="1000"/>
              </a:spcBef>
              <a:spcAft>
                <a:spcPts val="0"/>
              </a:spcAft>
              <a:buClr>
                <a:schemeClr val="dk1"/>
              </a:buClr>
              <a:buSzPts val="2800"/>
              <a:buNone/>
            </a:pPr>
            <a:endParaRPr sz="2800"/>
          </a:p>
        </p:txBody>
      </p:sp>
      <p:sp>
        <p:nvSpPr>
          <p:cNvPr id="616" name="Google Shape;616;p48"/>
          <p:cNvSpPr txBox="1"/>
          <p:nvPr/>
        </p:nvSpPr>
        <p:spPr>
          <a:xfrm>
            <a:off x="0" y="0"/>
            <a:ext cx="12192000" cy="1122363"/>
          </a:xfrm>
          <a:prstGeom prst="rect">
            <a:avLst/>
          </a:prstGeom>
          <a:solidFill>
            <a:srgbClr val="1E4E7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48"/>
          <p:cNvSpPr txBox="1"/>
          <p:nvPr/>
        </p:nvSpPr>
        <p:spPr>
          <a:xfrm>
            <a:off x="0" y="6240004"/>
            <a:ext cx="12192000" cy="369332"/>
          </a:xfrm>
          <a:prstGeom prst="rect">
            <a:avLst/>
          </a:prstGeom>
          <a:solidFill>
            <a:srgbClr val="1F386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8" name="Google Shape;618;p48"/>
          <p:cNvSpPr txBox="1"/>
          <p:nvPr/>
        </p:nvSpPr>
        <p:spPr>
          <a:xfrm>
            <a:off x="0" y="6536809"/>
            <a:ext cx="12192000" cy="369332"/>
          </a:xfrm>
          <a:prstGeom prst="rect">
            <a:avLst/>
          </a:prstGeom>
          <a:solidFill>
            <a:srgbClr val="00817E"/>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pic>
        <p:nvPicPr>
          <p:cNvPr id="619" name="Google Shape;619;p48"/>
          <p:cNvPicPr preferRelativeResize="0"/>
          <p:nvPr/>
        </p:nvPicPr>
        <p:blipFill rotWithShape="1">
          <a:blip r:embed="rId3">
            <a:alphaModFix/>
          </a:blip>
          <a:srcRect/>
          <a:stretch/>
        </p:blipFill>
        <p:spPr>
          <a:xfrm>
            <a:off x="3977763" y="4250264"/>
            <a:ext cx="4236472" cy="133056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MX"/>
              <a:t>Descargo de responsabilidad sobre la financiación de subvenciones</a:t>
            </a:r>
            <a:endParaRPr/>
          </a:p>
        </p:txBody>
      </p:sp>
      <p:sp>
        <p:nvSpPr>
          <p:cNvPr id="626" name="Google Shape;626;p49"/>
          <p:cNvSpPr>
            <a:spLocks noGrp="1"/>
          </p:cNvSpPr>
          <p:nvPr>
            <p:ph type="body" idx="1"/>
          </p:nvPr>
        </p:nvSpPr>
        <p:spPr>
          <a:xfrm>
            <a:off x="1952403" y="2345439"/>
            <a:ext cx="8287193" cy="3356159"/>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just" rtl="0">
              <a:lnSpc>
                <a:spcPct val="80000"/>
              </a:lnSpc>
              <a:spcBef>
                <a:spcPts val="0"/>
              </a:spcBef>
              <a:spcAft>
                <a:spcPts val="0"/>
              </a:spcAft>
              <a:buClr>
                <a:schemeClr val="lt1"/>
              </a:buClr>
              <a:buSzPts val="2220"/>
              <a:buNone/>
            </a:pPr>
            <a:r>
              <a:rPr lang="es-MX" sz="2220">
                <a:solidFill>
                  <a:schemeClr val="lt1"/>
                </a:solidFill>
                <a:latin typeface="Calibri"/>
                <a:ea typeface="Calibri"/>
                <a:cs typeface="Calibri"/>
                <a:sym typeface="Calibri"/>
              </a:rPr>
              <a:t>Este proyecto fue apoyado por el Departamento de Servicios de Salud de Wisconsin con asistencia financiera, en su totalidad o en parte, por la subvención número 90SAPG0091, de la Administración de los Estados Unidos para la Vida Comunitaria, Departamento de Salud y Servicios Humanos, Washington, D.C. 20201. Se alienta a los beneficiarios de proyectos patrocinados por el Gobierno a que expresen libremente sus conclusiones. Por lo tanto, los puntos de vista u opiniones no representan necesariamente la política oficial de ACL.</a:t>
            </a:r>
            <a:endParaRPr/>
          </a:p>
        </p:txBody>
      </p:sp>
      <p:sp>
        <p:nvSpPr>
          <p:cNvPr id="627" name="Google Shape;62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subTitle" idx="1"/>
          </p:nvPr>
        </p:nvSpPr>
        <p:spPr>
          <a:xfrm>
            <a:off x="1178561" y="1236902"/>
            <a:ext cx="9834878" cy="4078680"/>
          </a:xfrm>
          <a:prstGeom prst="rect">
            <a:avLst/>
          </a:prstGeom>
          <a:noFill/>
          <a:ln>
            <a:noFill/>
          </a:ln>
        </p:spPr>
        <p:txBody>
          <a:bodyPr spcFirstLastPara="1" wrap="square" lIns="91425" tIns="45700" rIns="91425" bIns="45700" anchor="t" anchorCtr="0">
            <a:normAutofit fontScale="62500" lnSpcReduction="20000"/>
          </a:bodyPr>
          <a:lstStyle/>
          <a:p>
            <a:pPr marL="342900" lvl="0" indent="-342931" algn="l" rtl="0">
              <a:lnSpc>
                <a:spcPct val="90000"/>
              </a:lnSpc>
              <a:spcBef>
                <a:spcPts val="0"/>
              </a:spcBef>
              <a:spcAft>
                <a:spcPts val="0"/>
              </a:spcAft>
              <a:buClr>
                <a:schemeClr val="dk1"/>
              </a:buClr>
              <a:buSzPct val="100000"/>
              <a:buFont typeface="Noto Sans Symbols"/>
              <a:buChar char="▪"/>
            </a:pPr>
            <a:r>
              <a:rPr lang="es-MX" sz="3500" b="1"/>
              <a:t>Si ya recibe beneficios del Seguro Social </a:t>
            </a:r>
            <a:r>
              <a:rPr lang="es-MX" sz="3500"/>
              <a:t>o de la Jubilación Ferroviaria, </a:t>
            </a:r>
            <a:r>
              <a:rPr lang="es-MX" sz="3500" b="1"/>
              <a:t>se le inscribirá automáticamente </a:t>
            </a:r>
            <a:r>
              <a:rPr lang="es-MX" sz="3500"/>
              <a:t>en las Partes A y B el primer día del mes en que cumpla 65 años.</a:t>
            </a:r>
            <a:endParaRPr/>
          </a:p>
          <a:p>
            <a:pPr marL="342900" lvl="0" indent="-342931" algn="l" rtl="0">
              <a:lnSpc>
                <a:spcPct val="90000"/>
              </a:lnSpc>
              <a:spcBef>
                <a:spcPts val="2200"/>
              </a:spcBef>
              <a:spcAft>
                <a:spcPts val="0"/>
              </a:spcAft>
              <a:buClr>
                <a:schemeClr val="dk1"/>
              </a:buClr>
              <a:buSzPct val="100000"/>
              <a:buFont typeface="Noto Sans Symbols"/>
              <a:buChar char="▪"/>
            </a:pPr>
            <a:r>
              <a:rPr lang="es-MX" sz="3500" b="1"/>
              <a:t>Si tiene </a:t>
            </a:r>
            <a:r>
              <a:rPr lang="es-MX" sz="3500"/>
              <a:t>cerca de 65 años y actualmente </a:t>
            </a:r>
            <a:r>
              <a:rPr lang="es-MX" sz="3500" b="1"/>
              <a:t>no recibe beneficios del Seguro Social, debe inscribirse en la </a:t>
            </a:r>
            <a:r>
              <a:rPr lang="es-MX" sz="3500"/>
              <a:t>Parte A y B </a:t>
            </a:r>
            <a:r>
              <a:rPr lang="es-MX" sz="3500" b="1"/>
              <a:t>con</a:t>
            </a:r>
            <a:r>
              <a:rPr lang="es-MX" sz="3500"/>
              <a:t> el </a:t>
            </a:r>
            <a:r>
              <a:rPr lang="es-MX" sz="3500" b="1"/>
              <a:t>Seguro Social </a:t>
            </a:r>
            <a:r>
              <a:rPr lang="es-MX" sz="3500"/>
              <a:t>durante su </a:t>
            </a:r>
            <a:r>
              <a:rPr lang="es-MX" sz="3500" i="1"/>
              <a:t>Período de Inscripción Inicial</a:t>
            </a:r>
            <a:r>
              <a:rPr lang="es-MX" sz="3500"/>
              <a:t>:</a:t>
            </a:r>
            <a:endParaRPr/>
          </a:p>
          <a:p>
            <a:pPr marL="800100" lvl="1" indent="-342931" algn="l" rtl="0">
              <a:lnSpc>
                <a:spcPct val="110000"/>
              </a:lnSpc>
              <a:spcBef>
                <a:spcPts val="1200"/>
              </a:spcBef>
              <a:spcAft>
                <a:spcPts val="0"/>
              </a:spcAft>
              <a:buClr>
                <a:schemeClr val="dk1"/>
              </a:buClr>
              <a:buSzPct val="100000"/>
              <a:buFont typeface="Noto Sans Symbols"/>
              <a:buChar char="▪"/>
            </a:pPr>
            <a:r>
              <a:rPr lang="es-MX" sz="3500"/>
              <a:t>Visite </a:t>
            </a:r>
            <a:r>
              <a:rPr lang="es-MX" sz="3500" u="sng">
                <a:solidFill>
                  <a:schemeClr val="hlink"/>
                </a:solidFill>
                <a:hlinkClick r:id="rId3"/>
              </a:rPr>
              <a:t>ssa.gov</a:t>
            </a:r>
            <a:endParaRPr sz="3500"/>
          </a:p>
          <a:p>
            <a:pPr marL="800100" lvl="1" indent="-342931" algn="l" rtl="0">
              <a:lnSpc>
                <a:spcPct val="110000"/>
              </a:lnSpc>
              <a:spcBef>
                <a:spcPts val="600"/>
              </a:spcBef>
              <a:spcAft>
                <a:spcPts val="0"/>
              </a:spcAft>
              <a:buClr>
                <a:schemeClr val="dk1"/>
              </a:buClr>
              <a:buSzPct val="100000"/>
              <a:buFont typeface="Noto Sans Symbols"/>
              <a:buChar char="▪"/>
            </a:pPr>
            <a:r>
              <a:rPr lang="es-MX" sz="3500"/>
              <a:t>UU.) o puede llamar al Seguro Social al 1-800-772-1213 (TTY 1-800-325-0778).</a:t>
            </a:r>
            <a:endParaRPr sz="3500"/>
          </a:p>
          <a:p>
            <a:pPr marL="800100" lvl="1" indent="-342931" algn="l" rtl="0">
              <a:lnSpc>
                <a:spcPct val="110000"/>
              </a:lnSpc>
              <a:spcBef>
                <a:spcPts val="600"/>
              </a:spcBef>
              <a:spcAft>
                <a:spcPts val="0"/>
              </a:spcAft>
              <a:buClr>
                <a:schemeClr val="dk1"/>
              </a:buClr>
              <a:buSzPct val="100000"/>
              <a:buFont typeface="Noto Sans Symbols"/>
              <a:buChar char="▪"/>
            </a:pPr>
            <a:r>
              <a:rPr lang="es-MX" sz="3500"/>
              <a:t>O visite su </a:t>
            </a:r>
            <a:r>
              <a:rPr lang="es-MX" sz="3500" u="sng">
                <a:solidFill>
                  <a:schemeClr val="hlink"/>
                </a:solidFill>
                <a:hlinkClick r:id="rId4"/>
              </a:rPr>
              <a:t>Oficina local del Seguro Social</a:t>
            </a:r>
            <a:endParaRPr sz="3500">
              <a:solidFill>
                <a:srgbClr val="FF0000"/>
              </a:solidFill>
            </a:endParaRPr>
          </a:p>
          <a:p>
            <a:pPr marL="342900" lvl="0" indent="-342931" algn="l" rtl="0">
              <a:lnSpc>
                <a:spcPct val="90000"/>
              </a:lnSpc>
              <a:spcBef>
                <a:spcPts val="1600"/>
              </a:spcBef>
              <a:spcAft>
                <a:spcPts val="0"/>
              </a:spcAft>
              <a:buClr>
                <a:schemeClr val="dk1"/>
              </a:buClr>
              <a:buSzPct val="100000"/>
              <a:buFont typeface="Noto Sans Symbols"/>
              <a:buChar char="▪"/>
            </a:pPr>
            <a:r>
              <a:rPr lang="es-MX" sz="3500" b="1"/>
              <a:t>Si usted es menor de 65 años y está incapacitado</a:t>
            </a:r>
            <a:r>
              <a:rPr lang="es-MX" sz="3500"/>
              <a:t>, se le inscribe automáticamente en Medicare después de recibir 24 meses consecutivos de beneficios por incapacidad del Seguro Social (SSDI).</a:t>
            </a:r>
            <a:endParaRPr/>
          </a:p>
          <a:p>
            <a:pPr marL="0" lvl="0" indent="0" algn="l" rtl="0">
              <a:lnSpc>
                <a:spcPct val="90000"/>
              </a:lnSpc>
              <a:spcBef>
                <a:spcPts val="2200"/>
              </a:spcBef>
              <a:spcAft>
                <a:spcPts val="0"/>
              </a:spcAft>
              <a:buClr>
                <a:schemeClr val="dk1"/>
              </a:buClr>
              <a:buSzPct val="100000"/>
              <a:buNone/>
            </a:pPr>
            <a:endParaRPr/>
          </a:p>
        </p:txBody>
      </p:sp>
      <p:sp>
        <p:nvSpPr>
          <p:cNvPr id="131" name="Google Shape;131;p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Inscripción en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32" name="Google Shape;132;p5"/>
          <p:cNvSpPr txBox="1"/>
          <p:nvPr/>
        </p:nvSpPr>
        <p:spPr>
          <a:xfrm>
            <a:off x="887896" y="5444488"/>
            <a:ext cx="9978886" cy="1231106"/>
          </a:xfrm>
          <a:prstGeom prst="rect">
            <a:avLst/>
          </a:prstGeom>
          <a:solidFill>
            <a:srgbClr val="D8E2F3"/>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ctr" rtl="0">
              <a:spcBef>
                <a:spcPts val="0"/>
              </a:spcBef>
              <a:spcAft>
                <a:spcPts val="0"/>
              </a:spcAft>
              <a:buNone/>
            </a:pPr>
            <a:r>
              <a:rPr lang="es-MX" sz="2200">
                <a:solidFill>
                  <a:schemeClr val="dk1"/>
                </a:solidFill>
                <a:latin typeface="Calibri"/>
                <a:ea typeface="Calibri"/>
                <a:cs typeface="Calibri"/>
                <a:sym typeface="Calibri"/>
              </a:rPr>
              <a:t>Obtenga acceso a su información personalizada en cualquier momento al registrarse en </a:t>
            </a:r>
            <a:r>
              <a:rPr lang="es-MX" sz="2200" b="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Medicare.gov </a:t>
            </a:r>
            <a:endParaRPr sz="22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50"/>
          <p:cNvSpPr/>
          <p:nvPr/>
        </p:nvSpPr>
        <p:spPr>
          <a:xfrm>
            <a:off x="1463751" y="3659522"/>
            <a:ext cx="7175010" cy="817228"/>
          </a:xfrm>
          <a:prstGeom prst="rect">
            <a:avLst/>
          </a:prstGeom>
          <a:solidFill>
            <a:srgbClr val="FFF2CC"/>
          </a:solidFill>
          <a:ln w="381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4" name="Google Shape;634;p50"/>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Esquema de la presentación</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635" name="Google Shape;635;p50"/>
          <p:cNvSpPr txBox="1"/>
          <p:nvPr/>
        </p:nvSpPr>
        <p:spPr>
          <a:xfrm>
            <a:off x="1463751" y="1779716"/>
            <a:ext cx="7285800" cy="4709100"/>
          </a:xfrm>
          <a:prstGeom prst="rect">
            <a:avLst/>
          </a:prstGeom>
          <a:noFill/>
          <a:ln>
            <a:noFill/>
          </a:ln>
        </p:spPr>
        <p:txBody>
          <a:bodyPr spcFirstLastPara="1" wrap="square" lIns="91425" tIns="45700" rIns="91425" bIns="45700" anchor="t" anchorCtr="0">
            <a:normAutofit fontScale="92500" lnSpcReduction="10000"/>
          </a:bodyPr>
          <a:lstStyle/>
          <a:p>
            <a:pPr marL="1066800" marR="0" lvl="0" indent="-1066800" algn="l" rtl="0">
              <a:lnSpc>
                <a:spcPct val="90000"/>
              </a:lnSpc>
              <a:spcBef>
                <a:spcPts val="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1: Inscripción en Medicare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2: </a:t>
            </a:r>
            <a:r>
              <a:rPr lang="es-MX" sz="2600">
                <a:solidFill>
                  <a:schemeClr val="dk1"/>
                </a:solidFill>
                <a:latin typeface="Calibri"/>
                <a:ea typeface="Calibri"/>
                <a:cs typeface="Calibri"/>
                <a:sym typeface="Calibri"/>
              </a:rPr>
              <a:t>Conceptos básicos de Medicare; Parte A; Parte B</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3: </a:t>
            </a:r>
            <a:r>
              <a:rPr lang="es-MX" sz="2600">
                <a:solidFill>
                  <a:schemeClr val="dk1"/>
                </a:solidFill>
                <a:latin typeface="Calibri"/>
                <a:ea typeface="Calibri"/>
                <a:cs typeface="Calibri"/>
                <a:sym typeface="Calibri"/>
              </a:rPr>
              <a:t>Sus opciones de cobertura; Medicare Original; Seguro Medigap</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4: </a:t>
            </a:r>
            <a:r>
              <a:rPr lang="es-MX" sz="2600">
                <a:solidFill>
                  <a:schemeClr val="dk1"/>
                </a:solidFill>
                <a:latin typeface="Calibri"/>
                <a:ea typeface="Calibri"/>
                <a:cs typeface="Calibri"/>
                <a:sym typeface="Calibri"/>
              </a:rPr>
              <a:t>Planes Medicare Advantage (Parte C); </a:t>
            </a:r>
            <a:br>
              <a:rPr lang="es-MX" sz="2600">
                <a:solidFill>
                  <a:schemeClr val="dk1"/>
                </a:solidFill>
                <a:latin typeface="Calibri"/>
                <a:ea typeface="Calibri"/>
                <a:cs typeface="Calibri"/>
                <a:sym typeface="Calibri"/>
              </a:rPr>
            </a:br>
            <a:r>
              <a:rPr lang="es-MX" sz="2600">
                <a:solidFill>
                  <a:schemeClr val="dk1"/>
                </a:solidFill>
                <a:latin typeface="Calibri"/>
                <a:ea typeface="Calibri"/>
                <a:cs typeface="Calibri"/>
                <a:sym typeface="Calibri"/>
              </a:rPr>
              <a:t>Otros tipos de cobertura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5: </a:t>
            </a:r>
            <a:r>
              <a:rPr lang="es-MX" sz="2600">
                <a:solidFill>
                  <a:schemeClr val="dk1"/>
                </a:solidFill>
                <a:latin typeface="Calibri"/>
                <a:ea typeface="Calibri"/>
                <a:cs typeface="Calibri"/>
                <a:sym typeface="Calibri"/>
              </a:rPr>
              <a:t>Medicare Parte D; SeniorCare; Período de Inscripción Abierta Anual</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6:  </a:t>
            </a:r>
            <a:r>
              <a:rPr lang="es-MX" sz="2600">
                <a:solidFill>
                  <a:schemeClr val="dk1"/>
                </a:solidFill>
                <a:latin typeface="Calibri"/>
                <a:ea typeface="Calibri"/>
                <a:cs typeface="Calibri"/>
                <a:sym typeface="Calibri"/>
              </a:rPr>
              <a:t>Ayuda a las personas con ingresos limitados; Protéjase y evite el fraude; Revista y recursos</a:t>
            </a:r>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sp>
        <p:nvSpPr>
          <p:cNvPr id="636" name="Google Shape;636;p50"/>
          <p:cNvSpPr txBox="1"/>
          <p:nvPr/>
        </p:nvSpPr>
        <p:spPr>
          <a:xfrm>
            <a:off x="8939606" y="5196755"/>
            <a:ext cx="2743200" cy="877163"/>
          </a:xfrm>
          <a:prstGeom prst="rect">
            <a:avLst/>
          </a:prstGeom>
          <a:solidFill>
            <a:srgbClr val="D8E2F3"/>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700">
                <a:solidFill>
                  <a:schemeClr val="dk1"/>
                </a:solidFill>
                <a:latin typeface="Calibri"/>
                <a:ea typeface="Calibri"/>
                <a:cs typeface="Calibri"/>
                <a:sym typeface="Calibri"/>
              </a:rPr>
              <a:t>Encuentre información más detallada en su </a:t>
            </a:r>
            <a:r>
              <a:rPr lang="es-MX" sz="17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Manual de Medicare y usted</a:t>
            </a:r>
            <a:r>
              <a:rPr lang="es-MX" sz="1700">
                <a:solidFill>
                  <a:schemeClr val="dk1"/>
                </a:solidFill>
                <a:latin typeface="Calibri"/>
                <a:ea typeface="Calibri"/>
                <a:cs typeface="Calibri"/>
                <a:sym typeface="Calibri"/>
              </a:rPr>
              <a:t>.</a:t>
            </a:r>
            <a:endParaRPr/>
          </a:p>
        </p:txBody>
      </p:sp>
      <p:sp>
        <p:nvSpPr>
          <p:cNvPr id="637" name="Google Shape;63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MX"/>
              <a:t>	</a:t>
            </a:r>
            <a:fld id="{00000000-1234-1234-1234-123412341234}" type="slidenum">
              <a:rPr lang="es-MX"/>
              <a:t>50</a:t>
            </a:fld>
            <a:endParaRPr/>
          </a:p>
        </p:txBody>
      </p:sp>
      <p:pic>
        <p:nvPicPr>
          <p:cNvPr id="638" name="Google Shape;638;p50"/>
          <p:cNvPicPr preferRelativeResize="0"/>
          <p:nvPr/>
        </p:nvPicPr>
        <p:blipFill rotWithShape="1">
          <a:blip r:embed="rId4">
            <a:alphaModFix/>
          </a:blip>
          <a:srcRect/>
          <a:stretch/>
        </p:blipFill>
        <p:spPr>
          <a:xfrm>
            <a:off x="8886836" y="1390428"/>
            <a:ext cx="2848740" cy="3712908"/>
          </a:xfrm>
          <a:prstGeom prst="rect">
            <a:avLst/>
          </a:prstGeom>
          <a:noFill/>
          <a:ln w="1905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51"/>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Bienvenido a Medicare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645" name="Google Shape;645;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Enero 2022 Presentación de Bienvenida a Medicare</a:t>
            </a:r>
            <a:endParaRPr/>
          </a:p>
        </p:txBody>
      </p:sp>
      <p:sp>
        <p:nvSpPr>
          <p:cNvPr id="646" name="Google Shape;64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51</a:t>
            </a:fld>
            <a:endParaRPr/>
          </a:p>
        </p:txBody>
      </p:sp>
      <p:sp>
        <p:nvSpPr>
          <p:cNvPr id="647" name="Google Shape;647;p51"/>
          <p:cNvSpPr txBox="1"/>
          <p:nvPr/>
        </p:nvSpPr>
        <p:spPr>
          <a:xfrm>
            <a:off x="3043518" y="2016479"/>
            <a:ext cx="8455062" cy="1412521"/>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ct val="100000"/>
              <a:buFont typeface="Arial"/>
              <a:buNone/>
            </a:pPr>
            <a:r>
              <a:rPr lang="es-MX" sz="21600" b="1">
                <a:solidFill>
                  <a:schemeClr val="dk1"/>
                </a:solidFill>
                <a:latin typeface="Calibri"/>
                <a:ea typeface="Calibri"/>
                <a:cs typeface="Calibri"/>
                <a:sym typeface="Calibri"/>
              </a:rPr>
              <a:t>Parte 4</a:t>
            </a:r>
            <a:endParaRPr/>
          </a:p>
          <a:p>
            <a:pPr marL="228600" marR="0" lvl="0" indent="-254000" algn="l" rtl="0">
              <a:lnSpc>
                <a:spcPct val="90000"/>
              </a:lnSpc>
              <a:spcBef>
                <a:spcPts val="2800"/>
              </a:spcBef>
              <a:spcAft>
                <a:spcPts val="0"/>
              </a:spcAft>
              <a:buClr>
                <a:schemeClr val="dk1"/>
              </a:buClr>
              <a:buSzPct val="100000"/>
              <a:buFont typeface="Arial"/>
              <a:buChar char="•"/>
            </a:pPr>
            <a:r>
              <a:rPr lang="es-MX" sz="16000">
                <a:solidFill>
                  <a:schemeClr val="dk1"/>
                </a:solidFill>
                <a:latin typeface="Calibri"/>
                <a:ea typeface="Calibri"/>
                <a:cs typeface="Calibri"/>
                <a:sym typeface="Calibri"/>
              </a:rPr>
              <a:t>Planes Medicare Advantage (Parte C)</a:t>
            </a:r>
            <a:endParaRPr/>
          </a:p>
          <a:p>
            <a:pPr marL="228600" marR="0" lvl="0" indent="-254000" algn="l" rtl="0">
              <a:lnSpc>
                <a:spcPct val="90000"/>
              </a:lnSpc>
              <a:spcBef>
                <a:spcPts val="1600"/>
              </a:spcBef>
              <a:spcAft>
                <a:spcPts val="0"/>
              </a:spcAft>
              <a:buClr>
                <a:schemeClr val="dk1"/>
              </a:buClr>
              <a:buSzPct val="100000"/>
              <a:buFont typeface="Arial"/>
              <a:buChar char="•"/>
            </a:pPr>
            <a:r>
              <a:rPr lang="es-MX" sz="16000">
                <a:solidFill>
                  <a:schemeClr val="dk1"/>
                </a:solidFill>
                <a:latin typeface="Calibri"/>
                <a:ea typeface="Calibri"/>
                <a:cs typeface="Calibri"/>
                <a:sym typeface="Calibri"/>
              </a:rPr>
              <a:t>Otros Tipos de Cobertura</a:t>
            </a:r>
            <a:endParaRPr/>
          </a:p>
        </p:txBody>
      </p:sp>
      <p:pic>
        <p:nvPicPr>
          <p:cNvPr id="648" name="Google Shape;648;p51"/>
          <p:cNvPicPr preferRelativeResize="0"/>
          <p:nvPr/>
        </p:nvPicPr>
        <p:blipFill rotWithShape="1">
          <a:blip r:embed="rId3">
            <a:alphaModFix/>
          </a:blip>
          <a:srcRect/>
          <a:stretch/>
        </p:blipFill>
        <p:spPr>
          <a:xfrm>
            <a:off x="443732" y="5409052"/>
            <a:ext cx="3016160" cy="94729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2"/>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Sus Opciones de Cobertura</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655" name="Google Shape;655;p52"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p:cNvGrpSpPr/>
          <p:nvPr/>
        </p:nvGrpSpPr>
        <p:grpSpPr>
          <a:xfrm>
            <a:off x="1541876" y="1395373"/>
            <a:ext cx="9810336" cy="4673600"/>
            <a:chOff x="266702" y="1430740"/>
            <a:chExt cx="9810152" cy="4672723"/>
          </a:xfrm>
        </p:grpSpPr>
        <p:grpSp>
          <p:nvGrpSpPr>
            <p:cNvPr id="656" name="Google Shape;656;p52" descr="Arrow indicating two choices"/>
            <p:cNvGrpSpPr/>
            <p:nvPr/>
          </p:nvGrpSpPr>
          <p:grpSpPr>
            <a:xfrm>
              <a:off x="1352532" y="3133807"/>
              <a:ext cx="1685893" cy="895182"/>
              <a:chOff x="3733783" y="1142819"/>
              <a:chExt cx="1685893" cy="895182"/>
            </a:xfrm>
          </p:grpSpPr>
          <p:cxnSp>
            <p:nvCxnSpPr>
              <p:cNvPr id="657" name="Google Shape;657;p52"/>
              <p:cNvCxnSpPr/>
              <p:nvPr/>
            </p:nvCxnSpPr>
            <p:spPr>
              <a:xfrm flipH="1">
                <a:off x="3733783" y="1580887"/>
                <a:ext cx="809610" cy="457114"/>
              </a:xfrm>
              <a:prstGeom prst="straightConnector1">
                <a:avLst/>
              </a:prstGeom>
              <a:noFill/>
              <a:ln w="50800" cap="flat" cmpd="sng">
                <a:solidFill>
                  <a:schemeClr val="accent1"/>
                </a:solidFill>
                <a:prstDash val="solid"/>
                <a:miter lim="800000"/>
                <a:headEnd type="none" w="sm" len="sm"/>
                <a:tailEnd type="stealth" w="med" len="med"/>
              </a:ln>
            </p:spPr>
          </p:cxnSp>
          <p:cxnSp>
            <p:nvCxnSpPr>
              <p:cNvPr id="658" name="Google Shape;658;p52"/>
              <p:cNvCxnSpPr/>
              <p:nvPr/>
            </p:nvCxnSpPr>
            <p:spPr>
              <a:xfrm>
                <a:off x="4543393" y="1580887"/>
                <a:ext cx="876283" cy="457114"/>
              </a:xfrm>
              <a:prstGeom prst="straightConnector1">
                <a:avLst/>
              </a:prstGeom>
              <a:noFill/>
              <a:ln w="50800" cap="flat" cmpd="sng">
                <a:solidFill>
                  <a:schemeClr val="accent1"/>
                </a:solidFill>
                <a:prstDash val="solid"/>
                <a:miter lim="800000"/>
                <a:headEnd type="none" w="sm" len="sm"/>
                <a:tailEnd type="stealth" w="med" len="med"/>
              </a:ln>
            </p:spPr>
          </p:cxnSp>
          <p:cxnSp>
            <p:nvCxnSpPr>
              <p:cNvPr id="659" name="Google Shape;659;p52"/>
              <p:cNvCxnSpPr/>
              <p:nvPr/>
            </p:nvCxnSpPr>
            <p:spPr>
              <a:xfrm>
                <a:off x="4543393" y="1142819"/>
                <a:ext cx="1588" cy="438068"/>
              </a:xfrm>
              <a:prstGeom prst="straightConnector1">
                <a:avLst/>
              </a:prstGeom>
              <a:noFill/>
              <a:ln w="50800" cap="flat" cmpd="sng">
                <a:solidFill>
                  <a:schemeClr val="accent1"/>
                </a:solidFill>
                <a:prstDash val="solid"/>
                <a:miter lim="800000"/>
                <a:headEnd type="none" w="sm" len="sm"/>
                <a:tailEnd type="none" w="sm" len="sm"/>
              </a:ln>
            </p:spPr>
          </p:cxnSp>
        </p:grpSp>
        <p:sp>
          <p:nvSpPr>
            <p:cNvPr id="660" name="Google Shape;660;p52"/>
            <p:cNvSpPr txBox="1"/>
            <p:nvPr/>
          </p:nvSpPr>
          <p:spPr>
            <a:xfrm>
              <a:off x="427547" y="1574870"/>
              <a:ext cx="3211945" cy="5231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rgbClr val="000000"/>
                  </a:solidFill>
                  <a:latin typeface="Arial"/>
                  <a:ea typeface="Arial"/>
                  <a:cs typeface="Arial"/>
                  <a:sym typeface="Arial"/>
                </a:rPr>
                <a:t>Medicare original</a:t>
              </a:r>
              <a:endParaRPr/>
            </a:p>
          </p:txBody>
        </p:sp>
        <p:sp>
          <p:nvSpPr>
            <p:cNvPr id="661" name="Google Shape;661;p52" descr="Hospital Insurance" title="Part A"/>
            <p:cNvSpPr/>
            <p:nvPr/>
          </p:nvSpPr>
          <p:spPr>
            <a:xfrm>
              <a:off x="685794" y="2503689"/>
              <a:ext cx="1333475" cy="1077710"/>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A</a:t>
              </a:r>
              <a:endParaRPr/>
            </a:p>
            <a:p>
              <a:pPr marL="0" marR="0" lvl="0" indent="0" algn="ctr" rtl="0">
                <a:spcBef>
                  <a:spcPts val="0"/>
                </a:spcBef>
                <a:spcAft>
                  <a:spcPts val="0"/>
                </a:spcAft>
                <a:buNone/>
              </a:pPr>
              <a:r>
                <a:rPr lang="es-MX" sz="1800">
                  <a:solidFill>
                    <a:srgbClr val="000000"/>
                  </a:solidFill>
                  <a:latin typeface="Calibri"/>
                  <a:ea typeface="Calibri"/>
                  <a:cs typeface="Calibri"/>
                  <a:sym typeface="Calibri"/>
                </a:rPr>
                <a:t>Seguro Hospitalario</a:t>
              </a:r>
              <a:endParaRPr/>
            </a:p>
          </p:txBody>
        </p:sp>
        <p:sp>
          <p:nvSpPr>
            <p:cNvPr id="662" name="Google Shape;662;p52" descr="Medical Insurance" title="Part B"/>
            <p:cNvSpPr/>
            <p:nvPr/>
          </p:nvSpPr>
          <p:spPr>
            <a:xfrm>
              <a:off x="2322476" y="2524322"/>
              <a:ext cx="1296963" cy="1068188"/>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B</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Seguro Médico</a:t>
              </a:r>
              <a:endParaRPr/>
            </a:p>
          </p:txBody>
        </p:sp>
        <p:sp>
          <p:nvSpPr>
            <p:cNvPr id="663" name="Google Shape;663;p52"/>
            <p:cNvSpPr txBox="1"/>
            <p:nvPr/>
          </p:nvSpPr>
          <p:spPr>
            <a:xfrm>
              <a:off x="1501272" y="3968287"/>
              <a:ext cx="13317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a:solidFill>
                    <a:srgbClr val="000000"/>
                  </a:solidFill>
                  <a:latin typeface="Arial"/>
                  <a:ea typeface="Arial"/>
                  <a:cs typeface="Arial"/>
                  <a:sym typeface="Arial"/>
                </a:rPr>
                <a:t>Puede añadir</a:t>
              </a:r>
              <a:endParaRPr/>
            </a:p>
          </p:txBody>
        </p:sp>
        <p:sp>
          <p:nvSpPr>
            <p:cNvPr id="664" name="Google Shape;664;p52" descr="Precription Drug Coverage" title="Part D"/>
            <p:cNvSpPr/>
            <p:nvPr/>
          </p:nvSpPr>
          <p:spPr>
            <a:xfrm>
              <a:off x="2574884" y="4301988"/>
              <a:ext cx="1876390" cy="1801475"/>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D</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Cobertura de los Medicamentos Recetados</a:t>
              </a:r>
              <a:endParaRPr/>
            </a:p>
          </p:txBody>
        </p:sp>
        <p:sp>
          <p:nvSpPr>
            <p:cNvPr id="665" name="Google Shape;665;p52" descr="Also known as Medigap policy" title="Medicare Supplement Insurance"/>
            <p:cNvSpPr/>
            <p:nvPr/>
          </p:nvSpPr>
          <p:spPr>
            <a:xfrm>
              <a:off x="266702" y="4338494"/>
              <a:ext cx="1811304" cy="1734811"/>
            </a:xfrm>
            <a:prstGeom prst="rect">
              <a:avLst/>
            </a:prstGeom>
            <a:solidFill>
              <a:srgbClr val="2F5496"/>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FFFFFF"/>
                  </a:solidFill>
                  <a:latin typeface="Calibri"/>
                  <a:ea typeface="Calibri"/>
                  <a:cs typeface="Calibri"/>
                  <a:sym typeface="Calibri"/>
                </a:rPr>
                <a:t>Póliza de Seguro Complementario de Medicare (Medigap)</a:t>
              </a:r>
              <a:endParaRPr/>
            </a:p>
          </p:txBody>
        </p:sp>
        <p:sp>
          <p:nvSpPr>
            <p:cNvPr id="666" name="Google Shape;666;p52"/>
            <p:cNvSpPr txBox="1"/>
            <p:nvPr/>
          </p:nvSpPr>
          <p:spPr>
            <a:xfrm>
              <a:off x="4138937" y="2000343"/>
              <a:ext cx="84315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a:solidFill>
                    <a:srgbClr val="000000"/>
                  </a:solidFill>
                  <a:latin typeface="Arial"/>
                  <a:ea typeface="Arial"/>
                  <a:cs typeface="Arial"/>
                  <a:sym typeface="Arial"/>
                </a:rPr>
                <a:t>o</a:t>
              </a:r>
              <a:endParaRPr/>
            </a:p>
          </p:txBody>
        </p:sp>
        <p:sp>
          <p:nvSpPr>
            <p:cNvPr id="667" name="Google Shape;667;p52"/>
            <p:cNvSpPr txBox="1"/>
            <p:nvPr/>
          </p:nvSpPr>
          <p:spPr>
            <a:xfrm>
              <a:off x="5141960" y="1589628"/>
              <a:ext cx="4934894" cy="5538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a:solidFill>
                    <a:srgbClr val="000000"/>
                  </a:solidFill>
                  <a:latin typeface="Arial"/>
                  <a:ea typeface="Arial"/>
                  <a:cs typeface="Arial"/>
                  <a:sym typeface="Arial"/>
                </a:rPr>
                <a:t> </a:t>
              </a:r>
              <a:r>
                <a:rPr lang="es-MX" sz="3000" b="1">
                  <a:solidFill>
                    <a:srgbClr val="000000"/>
                  </a:solidFill>
                  <a:latin typeface="Arial"/>
                  <a:ea typeface="Arial"/>
                  <a:cs typeface="Arial"/>
                  <a:sym typeface="Arial"/>
                </a:rPr>
                <a:t>Plan Medicare Advantage</a:t>
              </a:r>
              <a:endParaRPr/>
            </a:p>
          </p:txBody>
        </p:sp>
        <p:sp>
          <p:nvSpPr>
            <p:cNvPr id="668" name="Google Shape;668;p52" descr="Combines Part A, B and usually D" title="Part C"/>
            <p:cNvSpPr/>
            <p:nvPr/>
          </p:nvSpPr>
          <p:spPr>
            <a:xfrm>
              <a:off x="5733950" y="2503689"/>
              <a:ext cx="2666950" cy="988826"/>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C</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Combina la Parte A y la Parte B</a:t>
              </a:r>
              <a:endParaRPr/>
            </a:p>
          </p:txBody>
        </p:sp>
        <p:sp>
          <p:nvSpPr>
            <p:cNvPr id="669" name="Google Shape;669;p52"/>
            <p:cNvSpPr txBox="1"/>
            <p:nvPr/>
          </p:nvSpPr>
          <p:spPr>
            <a:xfrm>
              <a:off x="5376128" y="3599024"/>
              <a:ext cx="3344456" cy="3692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rgbClr val="000000"/>
                  </a:solidFill>
                  <a:latin typeface="Arial"/>
                  <a:ea typeface="Arial"/>
                  <a:cs typeface="Arial"/>
                  <a:sym typeface="Arial"/>
                </a:rPr>
                <a:t>Puede incluir o puede añadir</a:t>
              </a:r>
              <a:endParaRPr/>
            </a:p>
          </p:txBody>
        </p:sp>
        <p:sp>
          <p:nvSpPr>
            <p:cNvPr id="670" name="Google Shape;670;p52" descr="Prescription Drug coverage. Most Part C plans cover prescription drugs." title="Prescription Drug coverage"/>
            <p:cNvSpPr/>
            <p:nvPr/>
          </p:nvSpPr>
          <p:spPr>
            <a:xfrm>
              <a:off x="5314857" y="3944868"/>
              <a:ext cx="3505134" cy="2134786"/>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D</a:t>
              </a:r>
              <a:endParaRPr/>
            </a:p>
            <a:p>
              <a:pPr marL="0" marR="0" lvl="0" indent="0" algn="ctr" rtl="0">
                <a:spcBef>
                  <a:spcPts val="0"/>
                </a:spcBef>
                <a:spcAft>
                  <a:spcPts val="0"/>
                </a:spcAft>
                <a:buNone/>
              </a:pPr>
              <a:r>
                <a:rPr lang="es-MX" sz="1600">
                  <a:solidFill>
                    <a:srgbClr val="000000"/>
                  </a:solidFill>
                  <a:latin typeface="Calibri"/>
                  <a:ea typeface="Calibri"/>
                  <a:cs typeface="Calibri"/>
                  <a:sym typeface="Calibri"/>
                </a:rPr>
                <a:t>Cobertura de los Medicamentos Recetados</a:t>
              </a:r>
              <a:endParaRPr/>
            </a:p>
            <a:p>
              <a:pPr marL="0" marR="0" lvl="0" indent="0" algn="ctr" rtl="0">
                <a:spcBef>
                  <a:spcPts val="0"/>
                </a:spcBef>
                <a:spcAft>
                  <a:spcPts val="0"/>
                </a:spcAft>
                <a:buNone/>
              </a:pPr>
              <a:r>
                <a:rPr lang="es-MX" sz="1600">
                  <a:solidFill>
                    <a:srgbClr val="000000"/>
                  </a:solidFill>
                  <a:latin typeface="Calibri"/>
                  <a:ea typeface="Calibri"/>
                  <a:cs typeface="Calibri"/>
                  <a:sym typeface="Calibri"/>
                </a:rPr>
                <a:t>(La mayoría de los planes de la Parte C cubren los medicamentos recetados. Es posible que pueda añadir la cobertura de medicamentos a </a:t>
              </a:r>
              <a:r>
                <a:rPr lang="es-MX" sz="1600" b="1">
                  <a:solidFill>
                    <a:srgbClr val="000000"/>
                  </a:solidFill>
                  <a:latin typeface="Calibri"/>
                  <a:ea typeface="Calibri"/>
                  <a:cs typeface="Calibri"/>
                  <a:sym typeface="Calibri"/>
                </a:rPr>
                <a:t>algunos</a:t>
              </a:r>
              <a:r>
                <a:rPr lang="es-MX" sz="1600">
                  <a:solidFill>
                    <a:srgbClr val="000000"/>
                  </a:solidFill>
                  <a:latin typeface="Calibri"/>
                  <a:ea typeface="Calibri"/>
                  <a:cs typeface="Calibri"/>
                  <a:sym typeface="Calibri"/>
                </a:rPr>
                <a:t> tipos de plan si </a:t>
              </a:r>
              <a:r>
                <a:rPr lang="es-MX" sz="1600" i="1">
                  <a:solidFill>
                    <a:srgbClr val="000000"/>
                  </a:solidFill>
                  <a:latin typeface="Calibri"/>
                  <a:ea typeface="Calibri"/>
                  <a:cs typeface="Calibri"/>
                  <a:sym typeface="Calibri"/>
                </a:rPr>
                <a:t>no</a:t>
              </a:r>
              <a:r>
                <a:rPr lang="es-MX" sz="1600">
                  <a:solidFill>
                    <a:srgbClr val="000000"/>
                  </a:solidFill>
                  <a:latin typeface="Calibri"/>
                  <a:ea typeface="Calibri"/>
                  <a:cs typeface="Calibri"/>
                  <a:sym typeface="Calibri"/>
                </a:rPr>
                <a:t> está ya incluida)</a:t>
              </a:r>
              <a:endParaRPr/>
            </a:p>
          </p:txBody>
        </p:sp>
        <p:grpSp>
          <p:nvGrpSpPr>
            <p:cNvPr id="671" name="Google Shape;671;p52" descr="Arrow indicating two choices"/>
            <p:cNvGrpSpPr/>
            <p:nvPr/>
          </p:nvGrpSpPr>
          <p:grpSpPr>
            <a:xfrm>
              <a:off x="3795649" y="1430740"/>
              <a:ext cx="1685893" cy="895182"/>
              <a:chOff x="3734087" y="1143000"/>
              <a:chExt cx="1685893" cy="895182"/>
            </a:xfrm>
          </p:grpSpPr>
          <p:cxnSp>
            <p:nvCxnSpPr>
              <p:cNvPr id="672" name="Google Shape;672;p52"/>
              <p:cNvCxnSpPr/>
              <p:nvPr/>
            </p:nvCxnSpPr>
            <p:spPr>
              <a:xfrm flipH="1">
                <a:off x="3734087" y="1581068"/>
                <a:ext cx="809610" cy="457114"/>
              </a:xfrm>
              <a:prstGeom prst="straightConnector1">
                <a:avLst/>
              </a:prstGeom>
              <a:noFill/>
              <a:ln w="50800" cap="flat" cmpd="sng">
                <a:solidFill>
                  <a:schemeClr val="accent1"/>
                </a:solidFill>
                <a:prstDash val="solid"/>
                <a:miter lim="800000"/>
                <a:headEnd type="none" w="sm" len="sm"/>
                <a:tailEnd type="stealth" w="med" len="med"/>
              </a:ln>
            </p:spPr>
          </p:cxnSp>
          <p:cxnSp>
            <p:nvCxnSpPr>
              <p:cNvPr id="673" name="Google Shape;673;p52"/>
              <p:cNvCxnSpPr/>
              <p:nvPr/>
            </p:nvCxnSpPr>
            <p:spPr>
              <a:xfrm>
                <a:off x="4543697" y="1581068"/>
                <a:ext cx="876283" cy="457114"/>
              </a:xfrm>
              <a:prstGeom prst="straightConnector1">
                <a:avLst/>
              </a:prstGeom>
              <a:noFill/>
              <a:ln w="50800" cap="flat" cmpd="sng">
                <a:solidFill>
                  <a:schemeClr val="accent1"/>
                </a:solidFill>
                <a:prstDash val="solid"/>
                <a:miter lim="800000"/>
                <a:headEnd type="none" w="sm" len="sm"/>
                <a:tailEnd type="stealth" w="med" len="med"/>
              </a:ln>
            </p:spPr>
          </p:cxnSp>
          <p:cxnSp>
            <p:nvCxnSpPr>
              <p:cNvPr id="674" name="Google Shape;674;p52"/>
              <p:cNvCxnSpPr/>
              <p:nvPr/>
            </p:nvCxnSpPr>
            <p:spPr>
              <a:xfrm>
                <a:off x="4543697" y="1143000"/>
                <a:ext cx="1587" cy="438068"/>
              </a:xfrm>
              <a:prstGeom prst="straightConnector1">
                <a:avLst/>
              </a:prstGeom>
              <a:noFill/>
              <a:ln w="50800" cap="flat" cmpd="sng">
                <a:solidFill>
                  <a:schemeClr val="accent1"/>
                </a:solidFill>
                <a:prstDash val="solid"/>
                <a:miter lim="800000"/>
                <a:headEnd type="none" w="sm" len="sm"/>
                <a:tailEnd type="none" w="sm" len="sm"/>
              </a:ln>
            </p:spPr>
          </p:cxnSp>
        </p:grpSp>
      </p:grpSp>
      <p:sp>
        <p:nvSpPr>
          <p:cNvPr id="675" name="Google Shape;675;p52"/>
          <p:cNvSpPr/>
          <p:nvPr/>
        </p:nvSpPr>
        <p:spPr>
          <a:xfrm>
            <a:off x="6415638" y="1485060"/>
            <a:ext cx="4934986" cy="695958"/>
          </a:xfrm>
          <a:prstGeom prst="roundRect">
            <a:avLst>
              <a:gd name="adj" fmla="val 16667"/>
            </a:avLst>
          </a:prstGeom>
          <a:no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6" name="Google Shape;67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53</a:t>
            </a:fld>
            <a:endParaRPr/>
          </a:p>
        </p:txBody>
      </p:sp>
      <p:sp>
        <p:nvSpPr>
          <p:cNvPr id="683" name="Google Shape;683;p5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Planes Medicare Advantage (Parte C)</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684" name="Google Shape;684;p53" descr="Info graphic display of what Part C includes." title="Medicare Advantage Plans (Part C) (Like HMOs or PPOs)"/>
          <p:cNvGrpSpPr/>
          <p:nvPr/>
        </p:nvGrpSpPr>
        <p:grpSpPr>
          <a:xfrm>
            <a:off x="131145" y="1608284"/>
            <a:ext cx="3218697" cy="3616206"/>
            <a:chOff x="263667" y="761522"/>
            <a:chExt cx="3218697" cy="3616206"/>
          </a:xfrm>
        </p:grpSpPr>
        <p:grpSp>
          <p:nvGrpSpPr>
            <p:cNvPr id="685" name="Google Shape;685;p53" title="grouping of icons indicating Part C includes Part A, Part B and usually Part D Coverage"/>
            <p:cNvGrpSpPr/>
            <p:nvPr/>
          </p:nvGrpSpPr>
          <p:grpSpPr>
            <a:xfrm>
              <a:off x="263667" y="1240504"/>
              <a:ext cx="3218697" cy="3137224"/>
              <a:chOff x="5227436" y="1421111"/>
              <a:chExt cx="3132633" cy="3137223"/>
            </a:xfrm>
          </p:grpSpPr>
          <p:pic>
            <p:nvPicPr>
              <p:cNvPr id="686" name="Google Shape;686;p53" title="Part A icon"/>
              <p:cNvPicPr preferRelativeResize="0"/>
              <p:nvPr/>
            </p:nvPicPr>
            <p:blipFill rotWithShape="1">
              <a:blip r:embed="rId3">
                <a:alphaModFix/>
              </a:blip>
              <a:srcRect/>
              <a:stretch/>
            </p:blipFill>
            <p:spPr>
              <a:xfrm>
                <a:off x="5537874" y="1477853"/>
                <a:ext cx="837233" cy="473971"/>
              </a:xfrm>
              <a:prstGeom prst="rect">
                <a:avLst/>
              </a:prstGeom>
              <a:noFill/>
              <a:ln>
                <a:noFill/>
              </a:ln>
            </p:spPr>
          </p:pic>
          <p:pic>
            <p:nvPicPr>
              <p:cNvPr id="687" name="Google Shape;687;p53" title="Part D icon"/>
              <p:cNvPicPr preferRelativeResize="0"/>
              <p:nvPr/>
            </p:nvPicPr>
            <p:blipFill rotWithShape="1">
              <a:blip r:embed="rId4">
                <a:alphaModFix/>
              </a:blip>
              <a:srcRect/>
              <a:stretch/>
            </p:blipFill>
            <p:spPr>
              <a:xfrm>
                <a:off x="6609480" y="3170824"/>
                <a:ext cx="595417" cy="421372"/>
              </a:xfrm>
              <a:prstGeom prst="rect">
                <a:avLst/>
              </a:prstGeom>
              <a:noFill/>
              <a:ln>
                <a:noFill/>
              </a:ln>
            </p:spPr>
          </p:pic>
          <p:pic>
            <p:nvPicPr>
              <p:cNvPr id="688" name="Google Shape;688;p53" title="Part B icon"/>
              <p:cNvPicPr preferRelativeResize="0"/>
              <p:nvPr/>
            </p:nvPicPr>
            <p:blipFill rotWithShape="1">
              <a:blip r:embed="rId5">
                <a:alphaModFix/>
              </a:blip>
              <a:srcRect/>
              <a:stretch/>
            </p:blipFill>
            <p:spPr>
              <a:xfrm>
                <a:off x="7422609" y="1421111"/>
                <a:ext cx="615472" cy="555822"/>
              </a:xfrm>
              <a:prstGeom prst="rect">
                <a:avLst/>
              </a:prstGeom>
              <a:noFill/>
              <a:ln>
                <a:noFill/>
              </a:ln>
            </p:spPr>
          </p:pic>
          <p:sp>
            <p:nvSpPr>
              <p:cNvPr id="689" name="Google Shape;689;p53"/>
              <p:cNvSpPr txBox="1"/>
              <p:nvPr/>
            </p:nvSpPr>
            <p:spPr>
              <a:xfrm>
                <a:off x="5227436" y="1951824"/>
                <a:ext cx="140756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Parte A</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Seguro Hospitalario</a:t>
                </a:r>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1F497D"/>
                  </a:solidFill>
                  <a:latin typeface="Calibri"/>
                  <a:ea typeface="Calibri"/>
                  <a:cs typeface="Calibri"/>
                  <a:sym typeface="Calibri"/>
                </a:endParaRPr>
              </a:p>
            </p:txBody>
          </p:sp>
          <p:sp>
            <p:nvSpPr>
              <p:cNvPr id="690" name="Google Shape;690;p53"/>
              <p:cNvSpPr txBox="1"/>
              <p:nvPr/>
            </p:nvSpPr>
            <p:spPr>
              <a:xfrm>
                <a:off x="7077765" y="1951824"/>
                <a:ext cx="128230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Parte B</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Seguro Médico</a:t>
                </a:r>
                <a:endParaRPr/>
              </a:p>
            </p:txBody>
          </p:sp>
          <p:sp>
            <p:nvSpPr>
              <p:cNvPr id="691" name="Google Shape;691;p53"/>
              <p:cNvSpPr txBox="1"/>
              <p:nvPr/>
            </p:nvSpPr>
            <p:spPr>
              <a:xfrm>
                <a:off x="5590769" y="3635004"/>
                <a:ext cx="2509645"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La mayoría incluye la Parte D</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Cobertura de medicamentos recetados de Medicare</a:t>
                </a:r>
                <a:endParaRPr/>
              </a:p>
            </p:txBody>
          </p:sp>
          <p:sp>
            <p:nvSpPr>
              <p:cNvPr id="692" name="Google Shape;692;p53"/>
              <p:cNvSpPr/>
              <p:nvPr/>
            </p:nvSpPr>
            <p:spPr>
              <a:xfrm>
                <a:off x="6749473" y="2736896"/>
                <a:ext cx="218398" cy="267409"/>
              </a:xfrm>
              <a:prstGeom prst="mathPlus">
                <a:avLst>
                  <a:gd name="adj1" fmla="val 23520"/>
                </a:avLst>
              </a:prstGeom>
              <a:solidFill>
                <a:srgbClr val="1F497D"/>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FFFFFF"/>
                  </a:solidFill>
                  <a:latin typeface="Calibri"/>
                  <a:ea typeface="Calibri"/>
                  <a:cs typeface="Calibri"/>
                  <a:sym typeface="Calibri"/>
                </a:endParaRPr>
              </a:p>
            </p:txBody>
          </p:sp>
        </p:grpSp>
        <p:sp>
          <p:nvSpPr>
            <p:cNvPr id="693" name="Google Shape;693;p53" title="and sign"/>
            <p:cNvSpPr/>
            <p:nvPr/>
          </p:nvSpPr>
          <p:spPr>
            <a:xfrm>
              <a:off x="1830530" y="1591335"/>
              <a:ext cx="218399" cy="267409"/>
            </a:xfrm>
            <a:prstGeom prst="mathPlus">
              <a:avLst>
                <a:gd name="adj1" fmla="val 23520"/>
              </a:avLst>
            </a:prstGeom>
            <a:solidFill>
              <a:srgbClr val="1F497D"/>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FFFFFF"/>
                </a:solidFill>
                <a:latin typeface="Calibri"/>
                <a:ea typeface="Calibri"/>
                <a:cs typeface="Calibri"/>
                <a:sym typeface="Calibri"/>
              </a:endParaRPr>
            </a:p>
          </p:txBody>
        </p:sp>
        <p:sp>
          <p:nvSpPr>
            <p:cNvPr id="694" name="Google Shape;694;p53"/>
            <p:cNvSpPr txBox="1"/>
            <p:nvPr/>
          </p:nvSpPr>
          <p:spPr>
            <a:xfrm>
              <a:off x="1138868" y="761522"/>
              <a:ext cx="1601721" cy="5772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La Parte C Incluye</a:t>
              </a:r>
              <a:endParaRPr/>
            </a:p>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1F497D"/>
                </a:solidFill>
                <a:latin typeface="Calibri"/>
                <a:ea typeface="Calibri"/>
                <a:cs typeface="Calibri"/>
                <a:sym typeface="Calibri"/>
              </a:endParaRPr>
            </a:p>
          </p:txBody>
        </p:sp>
      </p:grpSp>
      <p:sp>
        <p:nvSpPr>
          <p:cNvPr id="695" name="Google Shape;695;p53"/>
          <p:cNvSpPr/>
          <p:nvPr/>
        </p:nvSpPr>
        <p:spPr>
          <a:xfrm>
            <a:off x="4038600" y="1967094"/>
            <a:ext cx="7797856" cy="4001095"/>
          </a:xfrm>
          <a:prstGeom prst="rect">
            <a:avLst/>
          </a:prstGeom>
          <a:noFill/>
          <a:ln>
            <a:noFill/>
          </a:ln>
        </p:spPr>
        <p:txBody>
          <a:bodyPr spcFirstLastPara="1" wrap="square" lIns="91425" tIns="45700" rIns="91425" bIns="45700" anchor="t" anchorCtr="0">
            <a:spAutoFit/>
          </a:bodyPr>
          <a:lstStyle/>
          <a:p>
            <a:pPr marL="214303" marR="0" lvl="0" indent="-214303" algn="l" rtl="0">
              <a:spcBef>
                <a:spcPts val="0"/>
              </a:spcBef>
              <a:spcAft>
                <a:spcPts val="0"/>
              </a:spcAft>
              <a:buClr>
                <a:srgbClr val="000000"/>
              </a:buClr>
              <a:buSzPts val="2800"/>
              <a:buFont typeface="Noto Sans Symbols"/>
              <a:buChar char="▪"/>
            </a:pPr>
            <a:r>
              <a:rPr lang="es-MX" sz="2800">
                <a:solidFill>
                  <a:srgbClr val="000000"/>
                </a:solidFill>
                <a:latin typeface="Calibri"/>
                <a:ea typeface="Calibri"/>
                <a:cs typeface="Calibri"/>
                <a:sym typeface="Calibri"/>
              </a:rPr>
              <a:t>Medicare Advantage, a veces llamado Parte C, incluye la Parte A, la Parte B y, normalmente, la Parte D.</a:t>
            </a:r>
            <a:endParaRPr/>
          </a:p>
          <a:p>
            <a:pPr marL="214303" marR="0" lvl="0" indent="-214303" algn="l" rtl="0">
              <a:spcBef>
                <a:spcPts val="1800"/>
              </a:spcBef>
              <a:spcAft>
                <a:spcPts val="0"/>
              </a:spcAft>
              <a:buClr>
                <a:srgbClr val="000000"/>
              </a:buClr>
              <a:buSzPts val="2800"/>
              <a:buFont typeface="Noto Sans Symbols"/>
              <a:buChar char="▪"/>
            </a:pPr>
            <a:r>
              <a:rPr lang="es-MX" sz="2800">
                <a:solidFill>
                  <a:srgbClr val="000000"/>
                </a:solidFill>
                <a:latin typeface="Calibri"/>
                <a:ea typeface="Calibri"/>
                <a:cs typeface="Calibri"/>
                <a:sym typeface="Calibri"/>
              </a:rPr>
              <a:t>Las compañías de seguros privadas aprobadas por Medicare le proporcionan su cobertura.</a:t>
            </a:r>
            <a:endParaRPr/>
          </a:p>
          <a:p>
            <a:pPr marL="214303" marR="0" lvl="0" indent="-214303" algn="l" rtl="0">
              <a:spcBef>
                <a:spcPts val="1800"/>
              </a:spcBef>
              <a:spcAft>
                <a:spcPts val="0"/>
              </a:spcAft>
              <a:buClr>
                <a:srgbClr val="000000"/>
              </a:buClr>
              <a:buSzPts val="2800"/>
              <a:buFont typeface="Noto Sans Symbols"/>
              <a:buChar char="▪"/>
            </a:pPr>
            <a:r>
              <a:rPr lang="es-MX" sz="2800">
                <a:solidFill>
                  <a:srgbClr val="000000"/>
                </a:solidFill>
                <a:latin typeface="Calibri"/>
                <a:ea typeface="Calibri"/>
                <a:cs typeface="Calibri"/>
                <a:sym typeface="Calibri"/>
              </a:rPr>
              <a:t>En la mayoría de los planes tiene que acudir a médicos, hospitales y otros proveedores que estén en la red del plan o pagará más o todos los costos.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54</a:t>
            </a:fld>
            <a:endParaRPr/>
          </a:p>
        </p:txBody>
      </p:sp>
      <p:sp>
        <p:nvSpPr>
          <p:cNvPr id="702" name="Google Shape;702;p5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Planes Medicare Advantage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703" name="Google Shape;703;p54" descr="Info graphic display of what Part C includes." title="Medicare Advantage Plans (Part C) (Like HMOs or PPOs)"/>
          <p:cNvGrpSpPr/>
          <p:nvPr/>
        </p:nvGrpSpPr>
        <p:grpSpPr>
          <a:xfrm>
            <a:off x="131145" y="1608284"/>
            <a:ext cx="3218697" cy="3616206"/>
            <a:chOff x="263667" y="761522"/>
            <a:chExt cx="3218697" cy="3616206"/>
          </a:xfrm>
        </p:grpSpPr>
        <p:grpSp>
          <p:nvGrpSpPr>
            <p:cNvPr id="704" name="Google Shape;704;p54" title="grouping of icons indicating Part C includes Part A, Part B and usually Part D Coverage"/>
            <p:cNvGrpSpPr/>
            <p:nvPr/>
          </p:nvGrpSpPr>
          <p:grpSpPr>
            <a:xfrm>
              <a:off x="263667" y="1240504"/>
              <a:ext cx="3218697" cy="3137224"/>
              <a:chOff x="5227436" y="1421111"/>
              <a:chExt cx="3132633" cy="3137223"/>
            </a:xfrm>
          </p:grpSpPr>
          <p:pic>
            <p:nvPicPr>
              <p:cNvPr id="705" name="Google Shape;705;p54" title="Part A icon"/>
              <p:cNvPicPr preferRelativeResize="0"/>
              <p:nvPr/>
            </p:nvPicPr>
            <p:blipFill rotWithShape="1">
              <a:blip r:embed="rId3">
                <a:alphaModFix/>
              </a:blip>
              <a:srcRect/>
              <a:stretch/>
            </p:blipFill>
            <p:spPr>
              <a:xfrm>
                <a:off x="5537874" y="1477853"/>
                <a:ext cx="837233" cy="473971"/>
              </a:xfrm>
              <a:prstGeom prst="rect">
                <a:avLst/>
              </a:prstGeom>
              <a:noFill/>
              <a:ln>
                <a:noFill/>
              </a:ln>
            </p:spPr>
          </p:pic>
          <p:pic>
            <p:nvPicPr>
              <p:cNvPr id="706" name="Google Shape;706;p54" title="Part D icon"/>
              <p:cNvPicPr preferRelativeResize="0"/>
              <p:nvPr/>
            </p:nvPicPr>
            <p:blipFill rotWithShape="1">
              <a:blip r:embed="rId4">
                <a:alphaModFix/>
              </a:blip>
              <a:srcRect/>
              <a:stretch/>
            </p:blipFill>
            <p:spPr>
              <a:xfrm>
                <a:off x="6609480" y="3170824"/>
                <a:ext cx="595417" cy="421372"/>
              </a:xfrm>
              <a:prstGeom prst="rect">
                <a:avLst/>
              </a:prstGeom>
              <a:noFill/>
              <a:ln>
                <a:noFill/>
              </a:ln>
            </p:spPr>
          </p:pic>
          <p:pic>
            <p:nvPicPr>
              <p:cNvPr id="707" name="Google Shape;707;p54" title="Part B icon"/>
              <p:cNvPicPr preferRelativeResize="0"/>
              <p:nvPr/>
            </p:nvPicPr>
            <p:blipFill rotWithShape="1">
              <a:blip r:embed="rId5">
                <a:alphaModFix/>
              </a:blip>
              <a:srcRect/>
              <a:stretch/>
            </p:blipFill>
            <p:spPr>
              <a:xfrm>
                <a:off x="7422609" y="1421111"/>
                <a:ext cx="615472" cy="555822"/>
              </a:xfrm>
              <a:prstGeom prst="rect">
                <a:avLst/>
              </a:prstGeom>
              <a:noFill/>
              <a:ln>
                <a:noFill/>
              </a:ln>
            </p:spPr>
          </p:pic>
          <p:sp>
            <p:nvSpPr>
              <p:cNvPr id="708" name="Google Shape;708;p54"/>
              <p:cNvSpPr txBox="1"/>
              <p:nvPr/>
            </p:nvSpPr>
            <p:spPr>
              <a:xfrm>
                <a:off x="5227436" y="1951824"/>
                <a:ext cx="140756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Parte A</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Seguro Hospitalario</a:t>
                </a:r>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1F497D"/>
                  </a:solidFill>
                  <a:latin typeface="Calibri"/>
                  <a:ea typeface="Calibri"/>
                  <a:cs typeface="Calibri"/>
                  <a:sym typeface="Calibri"/>
                </a:endParaRPr>
              </a:p>
            </p:txBody>
          </p:sp>
          <p:sp>
            <p:nvSpPr>
              <p:cNvPr id="709" name="Google Shape;709;p54"/>
              <p:cNvSpPr txBox="1"/>
              <p:nvPr/>
            </p:nvSpPr>
            <p:spPr>
              <a:xfrm>
                <a:off x="7077765" y="1951824"/>
                <a:ext cx="128230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Parte B</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Seguro Médico</a:t>
                </a:r>
                <a:endParaRPr/>
              </a:p>
            </p:txBody>
          </p:sp>
          <p:sp>
            <p:nvSpPr>
              <p:cNvPr id="710" name="Google Shape;710;p54"/>
              <p:cNvSpPr txBox="1"/>
              <p:nvPr/>
            </p:nvSpPr>
            <p:spPr>
              <a:xfrm>
                <a:off x="5590769" y="3635004"/>
                <a:ext cx="2509645"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La mayoría incluye la Parte D</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Cobertura de medicamentos recetados de Medicare</a:t>
                </a:r>
                <a:endParaRPr/>
              </a:p>
            </p:txBody>
          </p:sp>
          <p:sp>
            <p:nvSpPr>
              <p:cNvPr id="711" name="Google Shape;711;p54"/>
              <p:cNvSpPr/>
              <p:nvPr/>
            </p:nvSpPr>
            <p:spPr>
              <a:xfrm>
                <a:off x="6749473" y="2736896"/>
                <a:ext cx="218398" cy="267409"/>
              </a:xfrm>
              <a:prstGeom prst="mathPlus">
                <a:avLst>
                  <a:gd name="adj1" fmla="val 23520"/>
                </a:avLst>
              </a:prstGeom>
              <a:solidFill>
                <a:srgbClr val="1F497D"/>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FFFFFF"/>
                  </a:solidFill>
                  <a:latin typeface="Calibri"/>
                  <a:ea typeface="Calibri"/>
                  <a:cs typeface="Calibri"/>
                  <a:sym typeface="Calibri"/>
                </a:endParaRPr>
              </a:p>
            </p:txBody>
          </p:sp>
        </p:grpSp>
        <p:sp>
          <p:nvSpPr>
            <p:cNvPr id="712" name="Google Shape;712;p54" title="and sign"/>
            <p:cNvSpPr/>
            <p:nvPr/>
          </p:nvSpPr>
          <p:spPr>
            <a:xfrm>
              <a:off x="1830530" y="1591335"/>
              <a:ext cx="218399" cy="267409"/>
            </a:xfrm>
            <a:prstGeom prst="mathPlus">
              <a:avLst>
                <a:gd name="adj1" fmla="val 23520"/>
              </a:avLst>
            </a:prstGeom>
            <a:solidFill>
              <a:srgbClr val="1F497D"/>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FFFFFF"/>
                </a:solidFill>
                <a:latin typeface="Calibri"/>
                <a:ea typeface="Calibri"/>
                <a:cs typeface="Calibri"/>
                <a:sym typeface="Calibri"/>
              </a:endParaRPr>
            </a:p>
          </p:txBody>
        </p:sp>
        <p:sp>
          <p:nvSpPr>
            <p:cNvPr id="713" name="Google Shape;713;p54"/>
            <p:cNvSpPr txBox="1"/>
            <p:nvPr/>
          </p:nvSpPr>
          <p:spPr>
            <a:xfrm>
              <a:off x="1138868" y="761522"/>
              <a:ext cx="1601721" cy="5772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La Parte C Incluye</a:t>
              </a:r>
              <a:endParaRPr/>
            </a:p>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1F497D"/>
                </a:solidFill>
                <a:latin typeface="Calibri"/>
                <a:ea typeface="Calibri"/>
                <a:cs typeface="Calibri"/>
                <a:sym typeface="Calibri"/>
              </a:endParaRPr>
            </a:p>
          </p:txBody>
        </p:sp>
      </p:grpSp>
      <p:sp>
        <p:nvSpPr>
          <p:cNvPr id="714" name="Google Shape;714;p54"/>
          <p:cNvSpPr/>
          <p:nvPr/>
        </p:nvSpPr>
        <p:spPr>
          <a:xfrm>
            <a:off x="3988348" y="1939217"/>
            <a:ext cx="7504355" cy="35240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rgbClr val="000000"/>
                </a:solidFill>
                <a:latin typeface="Arial"/>
                <a:ea typeface="Arial"/>
                <a:cs typeface="Arial"/>
                <a:sym typeface="Arial"/>
              </a:rPr>
              <a:t>Tipos de Planes Medicare Advantage</a:t>
            </a:r>
            <a:endParaRPr/>
          </a:p>
          <a:p>
            <a:pPr marL="214303" marR="0" lvl="0" indent="-214303" algn="l" rtl="0">
              <a:spcBef>
                <a:spcPts val="180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Planes de la Organización para el Mantenimiento de la Salud (HMO) de Medicare </a:t>
            </a:r>
            <a:endParaRPr/>
          </a:p>
          <a:p>
            <a:pPr marL="214303" marR="0" lvl="0" indent="-214303" algn="l" rtl="0">
              <a:spcBef>
                <a:spcPts val="180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Planes de la Organización de Proveedores Preferidos (PPO) de Medicare</a:t>
            </a:r>
            <a:endParaRPr/>
          </a:p>
          <a:p>
            <a:pPr marL="214303" marR="0" lvl="0" indent="-214303" algn="l" rtl="0">
              <a:spcBef>
                <a:spcPts val="180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Planes Privados de Pago por Servicios (PFFS) de Medicare</a:t>
            </a:r>
            <a:endParaRPr/>
          </a:p>
          <a:p>
            <a:pPr marL="214303" marR="0" lvl="0" indent="-214303" algn="l" rtl="0">
              <a:spcBef>
                <a:spcPts val="180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Planes de Necesidades Especiales de Medicare (SNP)</a:t>
            </a:r>
            <a:endParaRPr/>
          </a:p>
          <a:p>
            <a:pPr marL="214303" marR="0" lvl="0" indent="-214303" algn="l" rtl="0">
              <a:spcBef>
                <a:spcPts val="180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Planes de Cuentas de Ahorro Médico de Medicare (MSA)</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55</a:t>
            </a:fld>
            <a:endParaRPr/>
          </a:p>
        </p:txBody>
      </p:sp>
      <p:sp>
        <p:nvSpPr>
          <p:cNvPr id="721" name="Google Shape;721;p5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Planes Medicare Advantage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722" name="Google Shape;722;p55"/>
          <p:cNvSpPr/>
          <p:nvPr/>
        </p:nvSpPr>
        <p:spPr>
          <a:xfrm>
            <a:off x="3538771" y="1842151"/>
            <a:ext cx="8305800" cy="3904146"/>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s-MX" sz="2800" b="1">
                <a:solidFill>
                  <a:schemeClr val="dk1"/>
                </a:solidFill>
                <a:latin typeface="Arial"/>
                <a:ea typeface="Arial"/>
                <a:cs typeface="Arial"/>
                <a:sym typeface="Arial"/>
              </a:rPr>
              <a:t>Si se inscribe en un Plan Medicare Advantage usted: </a:t>
            </a:r>
            <a:endParaRPr/>
          </a:p>
          <a:p>
            <a:pPr marL="589343" marR="0" lvl="1" indent="-285750" algn="l" rtl="0">
              <a:lnSpc>
                <a:spcPct val="110000"/>
              </a:lnSpc>
              <a:spcBef>
                <a:spcPts val="12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Sigue teniendo derechos y protecciones de Medicare.</a:t>
            </a:r>
            <a:endParaRPr/>
          </a:p>
          <a:p>
            <a:pPr marL="589343" marR="0" lvl="1" indent="-285750" algn="l" rtl="0">
              <a:lnSpc>
                <a:spcPct val="110000"/>
              </a:lnSpc>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Debe seguir las normas del plan para obtener los servicios.</a:t>
            </a:r>
            <a:endParaRPr/>
          </a:p>
          <a:p>
            <a:pPr marL="589343" marR="0" lvl="1" indent="-285750" algn="l" rtl="0">
              <a:lnSpc>
                <a:spcPct val="110000"/>
              </a:lnSpc>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Puede elegir un plan que incluya la cobertura de medicamentos recetados de la Parte D.</a:t>
            </a:r>
            <a:endParaRPr/>
          </a:p>
          <a:p>
            <a:pPr marL="589343" marR="0" lvl="1" indent="-285750" algn="l" rtl="0">
              <a:lnSpc>
                <a:spcPct val="110000"/>
              </a:lnSpc>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No se le puede cobrar más por ciertos servicios de lo que pagaría en el Medicare Original.</a:t>
            </a:r>
            <a:endParaRPr/>
          </a:p>
          <a:p>
            <a:pPr marL="589343" marR="0" lvl="1" indent="-285750" algn="l" rtl="0">
              <a:lnSpc>
                <a:spcPct val="110000"/>
              </a:lnSpc>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Pueden tener diferentes prestaciones y gastos compartidos.</a:t>
            </a:r>
            <a:endParaRPr/>
          </a:p>
          <a:p>
            <a:pPr marL="589343" marR="0" lvl="1" indent="-285750" algn="l" rtl="0">
              <a:lnSpc>
                <a:spcPct val="110000"/>
              </a:lnSpc>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Puede elegir un plan que incluya prestaciones adicionales no cubiertas por el Medicare Original, como la atención oftalmológica o dental.</a:t>
            </a:r>
            <a:endParaRPr/>
          </a:p>
          <a:p>
            <a:pPr marL="585773" marR="0" lvl="1" indent="-285750" algn="l" rtl="0">
              <a:lnSpc>
                <a:spcPct val="110000"/>
              </a:lnSpc>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No puede utilizar una póliza Medigap para complementar su cobertura.</a:t>
            </a:r>
            <a:endParaRPr/>
          </a:p>
        </p:txBody>
      </p:sp>
      <p:grpSp>
        <p:nvGrpSpPr>
          <p:cNvPr id="723" name="Google Shape;723;p55" descr="Info graphic display of what Part C includes." title="Medicare Advantage Plans (Part C) (Like HMOs or PPOs)"/>
          <p:cNvGrpSpPr/>
          <p:nvPr/>
        </p:nvGrpSpPr>
        <p:grpSpPr>
          <a:xfrm>
            <a:off x="207160" y="1531673"/>
            <a:ext cx="3218697" cy="3616206"/>
            <a:chOff x="263667" y="761522"/>
            <a:chExt cx="3218697" cy="3616206"/>
          </a:xfrm>
        </p:grpSpPr>
        <p:grpSp>
          <p:nvGrpSpPr>
            <p:cNvPr id="724" name="Google Shape;724;p55" title="grouping of icons indicating Part C includes Part A, Part B and usually Part D Coverage"/>
            <p:cNvGrpSpPr/>
            <p:nvPr/>
          </p:nvGrpSpPr>
          <p:grpSpPr>
            <a:xfrm>
              <a:off x="263667" y="1240504"/>
              <a:ext cx="3218697" cy="3137224"/>
              <a:chOff x="5227436" y="1421111"/>
              <a:chExt cx="3132633" cy="3137223"/>
            </a:xfrm>
          </p:grpSpPr>
          <p:pic>
            <p:nvPicPr>
              <p:cNvPr id="725" name="Google Shape;725;p55" title="Part A icon"/>
              <p:cNvPicPr preferRelativeResize="0"/>
              <p:nvPr/>
            </p:nvPicPr>
            <p:blipFill rotWithShape="1">
              <a:blip r:embed="rId3">
                <a:alphaModFix/>
              </a:blip>
              <a:srcRect/>
              <a:stretch/>
            </p:blipFill>
            <p:spPr>
              <a:xfrm>
                <a:off x="5537874" y="1477853"/>
                <a:ext cx="837233" cy="473971"/>
              </a:xfrm>
              <a:prstGeom prst="rect">
                <a:avLst/>
              </a:prstGeom>
              <a:noFill/>
              <a:ln>
                <a:noFill/>
              </a:ln>
            </p:spPr>
          </p:pic>
          <p:pic>
            <p:nvPicPr>
              <p:cNvPr id="726" name="Google Shape;726;p55" title="Part D icon"/>
              <p:cNvPicPr preferRelativeResize="0"/>
              <p:nvPr/>
            </p:nvPicPr>
            <p:blipFill rotWithShape="1">
              <a:blip r:embed="rId4">
                <a:alphaModFix/>
              </a:blip>
              <a:srcRect/>
              <a:stretch/>
            </p:blipFill>
            <p:spPr>
              <a:xfrm>
                <a:off x="6609480" y="3170824"/>
                <a:ext cx="595417" cy="421372"/>
              </a:xfrm>
              <a:prstGeom prst="rect">
                <a:avLst/>
              </a:prstGeom>
              <a:noFill/>
              <a:ln>
                <a:noFill/>
              </a:ln>
            </p:spPr>
          </p:pic>
          <p:pic>
            <p:nvPicPr>
              <p:cNvPr id="727" name="Google Shape;727;p55" title="Part B icon"/>
              <p:cNvPicPr preferRelativeResize="0"/>
              <p:nvPr/>
            </p:nvPicPr>
            <p:blipFill rotWithShape="1">
              <a:blip r:embed="rId5">
                <a:alphaModFix/>
              </a:blip>
              <a:srcRect/>
              <a:stretch/>
            </p:blipFill>
            <p:spPr>
              <a:xfrm>
                <a:off x="7422609" y="1421111"/>
                <a:ext cx="615472" cy="555822"/>
              </a:xfrm>
              <a:prstGeom prst="rect">
                <a:avLst/>
              </a:prstGeom>
              <a:noFill/>
              <a:ln>
                <a:noFill/>
              </a:ln>
            </p:spPr>
          </p:pic>
          <p:sp>
            <p:nvSpPr>
              <p:cNvPr id="728" name="Google Shape;728;p55"/>
              <p:cNvSpPr txBox="1"/>
              <p:nvPr/>
            </p:nvSpPr>
            <p:spPr>
              <a:xfrm>
                <a:off x="5227436" y="1951824"/>
                <a:ext cx="140756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Parte A</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Seguro Hospitalario</a:t>
                </a:r>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1F497D"/>
                  </a:solidFill>
                  <a:latin typeface="Calibri"/>
                  <a:ea typeface="Calibri"/>
                  <a:cs typeface="Calibri"/>
                  <a:sym typeface="Calibri"/>
                </a:endParaRPr>
              </a:p>
            </p:txBody>
          </p:sp>
          <p:sp>
            <p:nvSpPr>
              <p:cNvPr id="729" name="Google Shape;729;p55"/>
              <p:cNvSpPr txBox="1"/>
              <p:nvPr/>
            </p:nvSpPr>
            <p:spPr>
              <a:xfrm>
                <a:off x="7077765" y="1951824"/>
                <a:ext cx="128230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Parte B</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Seguro Médico</a:t>
                </a:r>
                <a:endParaRPr/>
              </a:p>
            </p:txBody>
          </p:sp>
          <p:sp>
            <p:nvSpPr>
              <p:cNvPr id="730" name="Google Shape;730;p55"/>
              <p:cNvSpPr txBox="1"/>
              <p:nvPr/>
            </p:nvSpPr>
            <p:spPr>
              <a:xfrm>
                <a:off x="5590769" y="3635004"/>
                <a:ext cx="2509645"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La mayoría incluye la Parte D</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Cobertura de medicamentos recetados de Medicare</a:t>
                </a:r>
                <a:endParaRPr/>
              </a:p>
            </p:txBody>
          </p:sp>
          <p:sp>
            <p:nvSpPr>
              <p:cNvPr id="731" name="Google Shape;731;p55"/>
              <p:cNvSpPr/>
              <p:nvPr/>
            </p:nvSpPr>
            <p:spPr>
              <a:xfrm>
                <a:off x="6749473" y="2736896"/>
                <a:ext cx="218398" cy="267409"/>
              </a:xfrm>
              <a:prstGeom prst="mathPlus">
                <a:avLst>
                  <a:gd name="adj1" fmla="val 23520"/>
                </a:avLst>
              </a:prstGeom>
              <a:solidFill>
                <a:srgbClr val="1F497D"/>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FFFFFF"/>
                  </a:solidFill>
                  <a:latin typeface="Calibri"/>
                  <a:ea typeface="Calibri"/>
                  <a:cs typeface="Calibri"/>
                  <a:sym typeface="Calibri"/>
                </a:endParaRPr>
              </a:p>
            </p:txBody>
          </p:sp>
        </p:grpSp>
        <p:sp>
          <p:nvSpPr>
            <p:cNvPr id="732" name="Google Shape;732;p55" title="and sign"/>
            <p:cNvSpPr/>
            <p:nvPr/>
          </p:nvSpPr>
          <p:spPr>
            <a:xfrm>
              <a:off x="1830530" y="1591335"/>
              <a:ext cx="218399" cy="267409"/>
            </a:xfrm>
            <a:prstGeom prst="mathPlus">
              <a:avLst>
                <a:gd name="adj1" fmla="val 23520"/>
              </a:avLst>
            </a:prstGeom>
            <a:solidFill>
              <a:srgbClr val="1F497D"/>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FFFFFF"/>
                </a:solidFill>
                <a:latin typeface="Calibri"/>
                <a:ea typeface="Calibri"/>
                <a:cs typeface="Calibri"/>
                <a:sym typeface="Calibri"/>
              </a:endParaRPr>
            </a:p>
          </p:txBody>
        </p:sp>
        <p:sp>
          <p:nvSpPr>
            <p:cNvPr id="733" name="Google Shape;733;p55"/>
            <p:cNvSpPr txBox="1"/>
            <p:nvPr/>
          </p:nvSpPr>
          <p:spPr>
            <a:xfrm>
              <a:off x="1138868" y="761522"/>
              <a:ext cx="1601721" cy="5772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La Parte C Incluye</a:t>
              </a:r>
              <a:endParaRPr/>
            </a:p>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1F497D"/>
                </a:solidFill>
                <a:latin typeface="Calibri"/>
                <a:ea typeface="Calibri"/>
                <a:cs typeface="Calibri"/>
                <a:sym typeface="Calibri"/>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5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Planes Medicare Advantage – Costos</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740" name="Google Shape;740;p56"/>
          <p:cNvSpPr/>
          <p:nvPr/>
        </p:nvSpPr>
        <p:spPr>
          <a:xfrm>
            <a:off x="4141279" y="1822185"/>
            <a:ext cx="7686578" cy="4719112"/>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chemeClr val="dk1"/>
              </a:buClr>
              <a:buSzPts val="2800"/>
              <a:buFont typeface="Noto Sans Symbols"/>
              <a:buChar char="▪"/>
            </a:pPr>
            <a:r>
              <a:rPr lang="es-MX" sz="2800" b="1">
                <a:solidFill>
                  <a:schemeClr val="dk1"/>
                </a:solidFill>
                <a:latin typeface="Calibri"/>
                <a:ea typeface="Calibri"/>
                <a:cs typeface="Calibri"/>
                <a:sym typeface="Calibri"/>
              </a:rPr>
              <a:t>Prima mensual</a:t>
            </a:r>
            <a:endParaRPr sz="1800">
              <a:solidFill>
                <a:schemeClr val="dk1"/>
              </a:solidFill>
              <a:latin typeface="Calibri"/>
              <a:ea typeface="Calibri"/>
              <a:cs typeface="Calibri"/>
              <a:sym typeface="Calibri"/>
            </a:endParaRPr>
          </a:p>
          <a:p>
            <a:pPr marL="800100" marR="0" lvl="1" indent="-342900" algn="l" rtl="0">
              <a:lnSpc>
                <a:spcPct val="110000"/>
              </a:lnSpc>
              <a:spcBef>
                <a:spcPts val="600"/>
              </a:spcBef>
              <a:spcAft>
                <a:spcPts val="0"/>
              </a:spcAft>
              <a:buClr>
                <a:schemeClr val="dk1"/>
              </a:buClr>
              <a:buSzPts val="2800"/>
              <a:buFont typeface="Noto Sans Symbols"/>
              <a:buChar char="▪"/>
            </a:pPr>
            <a:r>
              <a:rPr lang="es-MX" sz="2800" b="0" i="0" u="none" strike="noStrike" cap="none">
                <a:solidFill>
                  <a:schemeClr val="dk1"/>
                </a:solidFill>
                <a:latin typeface="Calibri"/>
                <a:ea typeface="Calibri"/>
                <a:cs typeface="Calibri"/>
                <a:sym typeface="Calibri"/>
              </a:rPr>
              <a:t>Prima de la parte B</a:t>
            </a:r>
            <a:endParaRPr/>
          </a:p>
          <a:p>
            <a:pPr marL="800100" marR="0" lvl="1" indent="-342900" algn="l" rtl="0">
              <a:lnSpc>
                <a:spcPct val="110000"/>
              </a:lnSpc>
              <a:spcBef>
                <a:spcPts val="600"/>
              </a:spcBef>
              <a:spcAft>
                <a:spcPts val="0"/>
              </a:spcAft>
              <a:buClr>
                <a:schemeClr val="dk1"/>
              </a:buClr>
              <a:buSzPts val="2800"/>
              <a:buFont typeface="Noto Sans Symbols"/>
              <a:buChar char="▪"/>
            </a:pPr>
            <a:r>
              <a:rPr lang="es-MX" sz="2800" b="0" i="0" u="none" strike="noStrike" cap="none">
                <a:solidFill>
                  <a:schemeClr val="dk1"/>
                </a:solidFill>
                <a:latin typeface="Calibri"/>
                <a:ea typeface="Calibri"/>
                <a:cs typeface="Calibri"/>
                <a:sym typeface="Calibri"/>
              </a:rPr>
              <a:t>Prima mensual adicional, dependiendo del plan</a:t>
            </a:r>
            <a:endParaRPr/>
          </a:p>
          <a:p>
            <a:pPr marL="342900" marR="0" lvl="0" indent="-342900" algn="l" rtl="0">
              <a:lnSpc>
                <a:spcPct val="110000"/>
              </a:lnSpc>
              <a:spcBef>
                <a:spcPts val="600"/>
              </a:spcBef>
              <a:spcAft>
                <a:spcPts val="0"/>
              </a:spcAft>
              <a:buClr>
                <a:schemeClr val="dk1"/>
              </a:buClr>
              <a:buSzPts val="2800"/>
              <a:buFont typeface="Noto Sans Symbols"/>
              <a:buChar char="▪"/>
            </a:pPr>
            <a:r>
              <a:rPr lang="es-MX" sz="2800" b="1">
                <a:solidFill>
                  <a:schemeClr val="dk1"/>
                </a:solidFill>
                <a:latin typeface="Calibri"/>
                <a:ea typeface="Calibri"/>
                <a:cs typeface="Calibri"/>
                <a:sym typeface="Calibri"/>
              </a:rPr>
              <a:t>Deducibles, coseguros y copagos </a:t>
            </a:r>
            <a:endParaRPr/>
          </a:p>
          <a:p>
            <a:pPr marL="800100" marR="0" lvl="1" indent="-342900" algn="l" rtl="0">
              <a:lnSpc>
                <a:spcPct val="110000"/>
              </a:lnSpc>
              <a:spcBef>
                <a:spcPts val="600"/>
              </a:spcBef>
              <a:spcAft>
                <a:spcPts val="0"/>
              </a:spcAft>
              <a:buClr>
                <a:schemeClr val="dk1"/>
              </a:buClr>
              <a:buSzPts val="2800"/>
              <a:buFont typeface="Noto Sans Symbols"/>
              <a:buChar char="▪"/>
            </a:pPr>
            <a:r>
              <a:rPr lang="es-MX" sz="2800" b="0" i="0" u="none" strike="noStrike" cap="none">
                <a:solidFill>
                  <a:schemeClr val="dk1"/>
                </a:solidFill>
                <a:latin typeface="Calibri"/>
                <a:ea typeface="Calibri"/>
                <a:cs typeface="Calibri"/>
                <a:sym typeface="Calibri"/>
              </a:rPr>
              <a:t>Diferente de Medicare Original</a:t>
            </a:r>
            <a:endParaRPr/>
          </a:p>
          <a:p>
            <a:pPr marL="822960" marR="0" lvl="2" indent="-342900" algn="l" rtl="0">
              <a:lnSpc>
                <a:spcPct val="110000"/>
              </a:lnSpc>
              <a:spcBef>
                <a:spcPts val="0"/>
              </a:spcBef>
              <a:spcAft>
                <a:spcPts val="0"/>
              </a:spcAft>
              <a:buClr>
                <a:schemeClr val="dk1"/>
              </a:buClr>
              <a:buSzPts val="2800"/>
              <a:buFont typeface="Noto Sans Symbols"/>
              <a:buChar char="▪"/>
            </a:pPr>
            <a:r>
              <a:rPr lang="es-MX" sz="2800" b="0" i="0" u="none" strike="noStrike" cap="none">
                <a:solidFill>
                  <a:schemeClr val="dk1"/>
                </a:solidFill>
                <a:latin typeface="Calibri"/>
                <a:ea typeface="Calibri"/>
                <a:cs typeface="Calibri"/>
                <a:sym typeface="Calibri"/>
              </a:rPr>
              <a:t>Varía de un plan a otro</a:t>
            </a:r>
            <a:endParaRPr sz="1800" b="0" i="0" u="none" strike="noStrike" cap="none">
              <a:solidFill>
                <a:schemeClr val="dk1"/>
              </a:solidFill>
              <a:latin typeface="Calibri"/>
              <a:ea typeface="Calibri"/>
              <a:cs typeface="Calibri"/>
              <a:sym typeface="Calibri"/>
            </a:endParaRPr>
          </a:p>
          <a:p>
            <a:pPr marL="822960" marR="0" lvl="2" indent="-342900" algn="l" rtl="0">
              <a:lnSpc>
                <a:spcPct val="110000"/>
              </a:lnSpc>
              <a:spcBef>
                <a:spcPts val="0"/>
              </a:spcBef>
              <a:spcAft>
                <a:spcPts val="0"/>
              </a:spcAft>
              <a:buClr>
                <a:schemeClr val="dk1"/>
              </a:buClr>
              <a:buSzPts val="2800"/>
              <a:buFont typeface="Noto Sans Symbols"/>
              <a:buChar char="▪"/>
            </a:pPr>
            <a:r>
              <a:rPr lang="es-MX" sz="2800" b="0" i="0" u="none" strike="noStrike" cap="none">
                <a:solidFill>
                  <a:schemeClr val="dk1"/>
                </a:solidFill>
                <a:latin typeface="Calibri"/>
                <a:ea typeface="Calibri"/>
                <a:cs typeface="Calibri"/>
                <a:sym typeface="Calibri"/>
              </a:rPr>
              <a:t>Puede ser mayor si está fuera de la red</a:t>
            </a:r>
            <a:endParaRPr/>
          </a:p>
          <a:p>
            <a:pPr marL="123830" marR="0" lvl="0" indent="-123830" algn="l" rtl="0">
              <a:lnSpc>
                <a:spcPct val="110000"/>
              </a:lnSpc>
              <a:spcBef>
                <a:spcPts val="600"/>
              </a:spcBef>
              <a:spcAft>
                <a:spcPts val="0"/>
              </a:spcAft>
              <a:buClr>
                <a:schemeClr val="dk1"/>
              </a:buClr>
              <a:buSzPts val="2800"/>
              <a:buFont typeface="Noto Sans Symbols"/>
              <a:buChar char="▪"/>
            </a:pPr>
            <a:r>
              <a:rPr lang="es-MX" sz="2800">
                <a:solidFill>
                  <a:schemeClr val="dk1"/>
                </a:solidFill>
                <a:latin typeface="Calibri"/>
                <a:ea typeface="Calibri"/>
                <a:cs typeface="Calibri"/>
                <a:sym typeface="Calibri"/>
              </a:rPr>
              <a:t>Límite de desembolso personal</a:t>
            </a:r>
            <a:endParaRPr/>
          </a:p>
        </p:txBody>
      </p:sp>
      <p:sp>
        <p:nvSpPr>
          <p:cNvPr id="741" name="Google Shape;741;p56"/>
          <p:cNvSpPr txBox="1"/>
          <p:nvPr/>
        </p:nvSpPr>
        <p:spPr>
          <a:xfrm>
            <a:off x="4141279" y="1239285"/>
            <a:ext cx="721252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Lo que paga </a:t>
            </a:r>
            <a:endParaRPr/>
          </a:p>
        </p:txBody>
      </p:sp>
      <p:grpSp>
        <p:nvGrpSpPr>
          <p:cNvPr id="742" name="Google Shape;742;p56" descr="Info graphic display of what Part C includes." title="Medicare Advantage Plans (Part C) (Like HMOs or PPOs)"/>
          <p:cNvGrpSpPr/>
          <p:nvPr/>
        </p:nvGrpSpPr>
        <p:grpSpPr>
          <a:xfrm>
            <a:off x="207160" y="1531673"/>
            <a:ext cx="3218697" cy="3708539"/>
            <a:chOff x="263667" y="761522"/>
            <a:chExt cx="3218697" cy="3708539"/>
          </a:xfrm>
        </p:grpSpPr>
        <p:grpSp>
          <p:nvGrpSpPr>
            <p:cNvPr id="743" name="Google Shape;743;p56" title="grouping of icons indicating Part C includes Part A, Part B and usually Part D Coverage"/>
            <p:cNvGrpSpPr/>
            <p:nvPr/>
          </p:nvGrpSpPr>
          <p:grpSpPr>
            <a:xfrm>
              <a:off x="263667" y="1240504"/>
              <a:ext cx="3218697" cy="3229557"/>
              <a:chOff x="5227436" y="1421111"/>
              <a:chExt cx="3132633" cy="3229556"/>
            </a:xfrm>
          </p:grpSpPr>
          <p:pic>
            <p:nvPicPr>
              <p:cNvPr id="744" name="Google Shape;744;p56" title="Part A icon"/>
              <p:cNvPicPr preferRelativeResize="0"/>
              <p:nvPr/>
            </p:nvPicPr>
            <p:blipFill rotWithShape="1">
              <a:blip r:embed="rId3">
                <a:alphaModFix/>
              </a:blip>
              <a:srcRect/>
              <a:stretch/>
            </p:blipFill>
            <p:spPr>
              <a:xfrm>
                <a:off x="5537874" y="1477853"/>
                <a:ext cx="837233" cy="473971"/>
              </a:xfrm>
              <a:prstGeom prst="rect">
                <a:avLst/>
              </a:prstGeom>
              <a:noFill/>
              <a:ln>
                <a:noFill/>
              </a:ln>
            </p:spPr>
          </p:pic>
          <p:pic>
            <p:nvPicPr>
              <p:cNvPr id="745" name="Google Shape;745;p56" title="Part D icon"/>
              <p:cNvPicPr preferRelativeResize="0"/>
              <p:nvPr/>
            </p:nvPicPr>
            <p:blipFill rotWithShape="1">
              <a:blip r:embed="rId4">
                <a:alphaModFix/>
              </a:blip>
              <a:srcRect/>
              <a:stretch/>
            </p:blipFill>
            <p:spPr>
              <a:xfrm>
                <a:off x="6609480" y="3170824"/>
                <a:ext cx="595417" cy="421372"/>
              </a:xfrm>
              <a:prstGeom prst="rect">
                <a:avLst/>
              </a:prstGeom>
              <a:noFill/>
              <a:ln>
                <a:noFill/>
              </a:ln>
            </p:spPr>
          </p:pic>
          <p:pic>
            <p:nvPicPr>
              <p:cNvPr id="746" name="Google Shape;746;p56" title="Part B icon"/>
              <p:cNvPicPr preferRelativeResize="0"/>
              <p:nvPr/>
            </p:nvPicPr>
            <p:blipFill rotWithShape="1">
              <a:blip r:embed="rId5">
                <a:alphaModFix/>
              </a:blip>
              <a:srcRect/>
              <a:stretch/>
            </p:blipFill>
            <p:spPr>
              <a:xfrm>
                <a:off x="7422609" y="1421111"/>
                <a:ext cx="615472" cy="555822"/>
              </a:xfrm>
              <a:prstGeom prst="rect">
                <a:avLst/>
              </a:prstGeom>
              <a:noFill/>
              <a:ln>
                <a:noFill/>
              </a:ln>
            </p:spPr>
          </p:pic>
          <p:sp>
            <p:nvSpPr>
              <p:cNvPr id="747" name="Google Shape;747;p56"/>
              <p:cNvSpPr txBox="1"/>
              <p:nvPr/>
            </p:nvSpPr>
            <p:spPr>
              <a:xfrm>
                <a:off x="5227436" y="1951824"/>
                <a:ext cx="1407569" cy="12926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2000"/>
                  <a:buFont typeface="Calibri"/>
                  <a:buNone/>
                </a:pPr>
                <a:r>
                  <a:rPr lang="es-MX" sz="2000" b="1">
                    <a:solidFill>
                      <a:srgbClr val="1F497D"/>
                    </a:solidFill>
                    <a:latin typeface="Calibri"/>
                    <a:ea typeface="Calibri"/>
                    <a:cs typeface="Calibri"/>
                    <a:sym typeface="Calibri"/>
                  </a:rPr>
                  <a:t>Parte A</a:t>
                </a:r>
                <a:endParaRPr/>
              </a:p>
              <a:p>
                <a:pPr marL="0" marR="0" lvl="0" indent="0" algn="ctr" rtl="0">
                  <a:lnSpc>
                    <a:spcPct val="100000"/>
                  </a:lnSpc>
                  <a:spcBef>
                    <a:spcPts val="0"/>
                  </a:spcBef>
                  <a:spcAft>
                    <a:spcPts val="0"/>
                  </a:spcAft>
                  <a:buClr>
                    <a:srgbClr val="1F497D"/>
                  </a:buClr>
                  <a:buSzPts val="2000"/>
                  <a:buFont typeface="Calibri"/>
                  <a:buNone/>
                </a:pPr>
                <a:r>
                  <a:rPr lang="es-MX" sz="2000">
                    <a:solidFill>
                      <a:srgbClr val="1F497D"/>
                    </a:solidFill>
                    <a:latin typeface="Calibri"/>
                    <a:ea typeface="Calibri"/>
                    <a:cs typeface="Calibri"/>
                    <a:sym typeface="Calibri"/>
                  </a:rPr>
                  <a:t>Seguro hospitalario</a:t>
                </a:r>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1F497D"/>
                  </a:solidFill>
                  <a:latin typeface="Calibri"/>
                  <a:ea typeface="Calibri"/>
                  <a:cs typeface="Calibri"/>
                  <a:sym typeface="Calibri"/>
                </a:endParaRPr>
              </a:p>
            </p:txBody>
          </p:sp>
          <p:sp>
            <p:nvSpPr>
              <p:cNvPr id="748" name="Google Shape;748;p56"/>
              <p:cNvSpPr txBox="1"/>
              <p:nvPr/>
            </p:nvSpPr>
            <p:spPr>
              <a:xfrm>
                <a:off x="7077765" y="1951824"/>
                <a:ext cx="12823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2000"/>
                  <a:buFont typeface="Calibri"/>
                  <a:buNone/>
                </a:pPr>
                <a:r>
                  <a:rPr lang="es-MX" sz="2000" b="1">
                    <a:solidFill>
                      <a:srgbClr val="1F497D"/>
                    </a:solidFill>
                    <a:latin typeface="Calibri"/>
                    <a:ea typeface="Calibri"/>
                    <a:cs typeface="Calibri"/>
                    <a:sym typeface="Calibri"/>
                  </a:rPr>
                  <a:t>Parte B</a:t>
                </a:r>
                <a:endParaRPr/>
              </a:p>
              <a:p>
                <a:pPr marL="0" marR="0" lvl="0" indent="0" algn="ctr" rtl="0">
                  <a:lnSpc>
                    <a:spcPct val="100000"/>
                  </a:lnSpc>
                  <a:spcBef>
                    <a:spcPts val="0"/>
                  </a:spcBef>
                  <a:spcAft>
                    <a:spcPts val="0"/>
                  </a:spcAft>
                  <a:buClr>
                    <a:srgbClr val="1F497D"/>
                  </a:buClr>
                  <a:buSzPts val="2000"/>
                  <a:buFont typeface="Calibri"/>
                  <a:buNone/>
                </a:pPr>
                <a:r>
                  <a:rPr lang="es-MX" sz="2000">
                    <a:solidFill>
                      <a:srgbClr val="1F497D"/>
                    </a:solidFill>
                    <a:latin typeface="Calibri"/>
                    <a:ea typeface="Calibri"/>
                    <a:cs typeface="Calibri"/>
                    <a:sym typeface="Calibri"/>
                  </a:rPr>
                  <a:t>Seguro médico</a:t>
                </a:r>
                <a:endParaRPr sz="1800">
                  <a:solidFill>
                    <a:schemeClr val="dk1"/>
                  </a:solidFill>
                  <a:latin typeface="Calibri"/>
                  <a:ea typeface="Calibri"/>
                  <a:cs typeface="Calibri"/>
                  <a:sym typeface="Calibri"/>
                </a:endParaRPr>
              </a:p>
            </p:txBody>
          </p:sp>
          <p:sp>
            <p:nvSpPr>
              <p:cNvPr id="749" name="Google Shape;749;p56"/>
              <p:cNvSpPr txBox="1"/>
              <p:nvPr/>
            </p:nvSpPr>
            <p:spPr>
              <a:xfrm>
                <a:off x="5590769" y="3635004"/>
                <a:ext cx="2509645"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2000"/>
                  <a:buFont typeface="Calibri"/>
                  <a:buNone/>
                </a:pPr>
                <a:r>
                  <a:rPr lang="es-MX" sz="2000" b="1">
                    <a:solidFill>
                      <a:srgbClr val="1F497D"/>
                    </a:solidFill>
                    <a:latin typeface="Calibri"/>
                    <a:ea typeface="Calibri"/>
                    <a:cs typeface="Calibri"/>
                    <a:sym typeface="Calibri"/>
                  </a:rPr>
                  <a:t>La mayoría incluye la Parte D</a:t>
                </a:r>
                <a:endParaRPr/>
              </a:p>
              <a:p>
                <a:pPr marL="0" marR="0" lvl="0" indent="0" algn="ctr" rtl="0">
                  <a:lnSpc>
                    <a:spcPct val="100000"/>
                  </a:lnSpc>
                  <a:spcBef>
                    <a:spcPts val="0"/>
                  </a:spcBef>
                  <a:spcAft>
                    <a:spcPts val="0"/>
                  </a:spcAft>
                  <a:buClr>
                    <a:srgbClr val="1F497D"/>
                  </a:buClr>
                  <a:buSzPts val="2000"/>
                  <a:buFont typeface="Calibri"/>
                  <a:buNone/>
                </a:pPr>
                <a:r>
                  <a:rPr lang="es-MX" sz="2000">
                    <a:solidFill>
                      <a:srgbClr val="1F497D"/>
                    </a:solidFill>
                    <a:latin typeface="Calibri"/>
                    <a:ea typeface="Calibri"/>
                    <a:cs typeface="Calibri"/>
                    <a:sym typeface="Calibri"/>
                  </a:rPr>
                  <a:t>Cobertura de medicamentos con receta de Medicare</a:t>
                </a:r>
                <a:endParaRPr/>
              </a:p>
            </p:txBody>
          </p:sp>
          <p:sp>
            <p:nvSpPr>
              <p:cNvPr id="750" name="Google Shape;750;p56"/>
              <p:cNvSpPr/>
              <p:nvPr/>
            </p:nvSpPr>
            <p:spPr>
              <a:xfrm>
                <a:off x="6749473" y="2736896"/>
                <a:ext cx="218398" cy="267409"/>
              </a:xfrm>
              <a:prstGeom prst="mathPlus">
                <a:avLst>
                  <a:gd name="adj1" fmla="val 23520"/>
                </a:avLst>
              </a:prstGeom>
              <a:solidFill>
                <a:srgbClr val="1F497D"/>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FFFFFF"/>
                  </a:solidFill>
                  <a:latin typeface="Calibri"/>
                  <a:ea typeface="Calibri"/>
                  <a:cs typeface="Calibri"/>
                  <a:sym typeface="Calibri"/>
                </a:endParaRPr>
              </a:p>
            </p:txBody>
          </p:sp>
        </p:grpSp>
        <p:sp>
          <p:nvSpPr>
            <p:cNvPr id="751" name="Google Shape;751;p56" title="and sign"/>
            <p:cNvSpPr/>
            <p:nvPr/>
          </p:nvSpPr>
          <p:spPr>
            <a:xfrm>
              <a:off x="1830530" y="1591335"/>
              <a:ext cx="218399" cy="267409"/>
            </a:xfrm>
            <a:prstGeom prst="mathPlus">
              <a:avLst>
                <a:gd name="adj1" fmla="val 23520"/>
              </a:avLst>
            </a:prstGeom>
            <a:solidFill>
              <a:srgbClr val="1F497D"/>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FFFFFF"/>
                </a:solidFill>
                <a:latin typeface="Calibri"/>
                <a:ea typeface="Calibri"/>
                <a:cs typeface="Calibri"/>
                <a:sym typeface="Calibri"/>
              </a:endParaRPr>
            </a:p>
          </p:txBody>
        </p:sp>
        <p:sp>
          <p:nvSpPr>
            <p:cNvPr id="752" name="Google Shape;752;p56"/>
            <p:cNvSpPr txBox="1"/>
            <p:nvPr/>
          </p:nvSpPr>
          <p:spPr>
            <a:xfrm>
              <a:off x="1138868" y="761522"/>
              <a:ext cx="1601721" cy="5772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a:solidFill>
                    <a:srgbClr val="1F497D"/>
                  </a:solidFill>
                  <a:latin typeface="Calibri"/>
                  <a:ea typeface="Calibri"/>
                  <a:cs typeface="Calibri"/>
                  <a:sym typeface="Calibri"/>
                </a:rPr>
                <a:t>Parte C Incluye</a:t>
              </a:r>
              <a:endParaRPr sz="1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1F497D"/>
                </a:solidFill>
                <a:latin typeface="Calibri"/>
                <a:ea typeface="Calibri"/>
                <a:cs typeface="Calibri"/>
                <a:sym typeface="Calibri"/>
              </a:endParaRPr>
            </a:p>
          </p:txBody>
        </p:sp>
      </p:grpSp>
      <p:sp>
        <p:nvSpPr>
          <p:cNvPr id="753" name="Google Shape;75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57</a:t>
            </a:fld>
            <a:endParaRPr/>
          </a:p>
        </p:txBody>
      </p:sp>
      <p:sp>
        <p:nvSpPr>
          <p:cNvPr id="760" name="Google Shape;760;p57"/>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Planes Medicare Advantage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761" name="Google Shape;761;p57"/>
          <p:cNvSpPr txBox="1"/>
          <p:nvPr/>
        </p:nvSpPr>
        <p:spPr>
          <a:xfrm>
            <a:off x="546571" y="1745384"/>
            <a:ext cx="5304501" cy="4324261"/>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3200" b="1">
                <a:solidFill>
                  <a:schemeClr val="dk1"/>
                </a:solidFill>
                <a:latin typeface="Calibri"/>
                <a:ea typeface="Calibri"/>
                <a:cs typeface="Calibri"/>
                <a:sym typeface="Calibri"/>
              </a:rPr>
              <a:t>Ventajas</a:t>
            </a:r>
            <a:endParaRPr/>
          </a:p>
          <a:p>
            <a:pPr marL="285750" marR="0" lvl="0" indent="-285750" algn="l" rtl="0">
              <a:spcBef>
                <a:spcPts val="1200"/>
              </a:spcBef>
              <a:spcAft>
                <a:spcPts val="0"/>
              </a:spcAft>
              <a:buClr>
                <a:schemeClr val="dk1"/>
              </a:buClr>
              <a:buSzPts val="2100"/>
              <a:buFont typeface="Noto Sans Symbols"/>
              <a:buChar char="▪"/>
            </a:pPr>
            <a:r>
              <a:rPr lang="es-MX" sz="2100" b="1">
                <a:solidFill>
                  <a:schemeClr val="dk1"/>
                </a:solidFill>
                <a:latin typeface="Calibri"/>
                <a:ea typeface="Calibri"/>
                <a:cs typeface="Calibri"/>
                <a:sym typeface="Calibri"/>
              </a:rPr>
              <a:t>Puede tener una prima mensual más baja</a:t>
            </a:r>
            <a:r>
              <a:rPr lang="es-MX" sz="2100">
                <a:solidFill>
                  <a:schemeClr val="dk1"/>
                </a:solidFill>
                <a:latin typeface="Calibri"/>
                <a:ea typeface="Calibri"/>
                <a:cs typeface="Calibri"/>
                <a:sym typeface="Calibri"/>
              </a:rPr>
              <a:t> (más allá de la prima de la Parte B).</a:t>
            </a:r>
            <a:endParaRPr/>
          </a:p>
          <a:p>
            <a:pPr marL="285750" marR="0" lvl="0" indent="-285750" algn="l" rtl="0">
              <a:spcBef>
                <a:spcPts val="600"/>
              </a:spcBef>
              <a:spcAft>
                <a:spcPts val="0"/>
              </a:spcAft>
              <a:buClr>
                <a:schemeClr val="dk1"/>
              </a:buClr>
              <a:buSzPts val="2100"/>
              <a:buFont typeface="Noto Sans Symbols"/>
              <a:buChar char="▪"/>
            </a:pPr>
            <a:r>
              <a:rPr lang="es-MX" sz="2100" b="1">
                <a:solidFill>
                  <a:schemeClr val="dk1"/>
                </a:solidFill>
                <a:latin typeface="Calibri"/>
                <a:ea typeface="Calibri"/>
                <a:cs typeface="Calibri"/>
                <a:sym typeface="Calibri"/>
              </a:rPr>
              <a:t>Atención coordinada</a:t>
            </a:r>
            <a:r>
              <a:rPr lang="es-MX" sz="2100">
                <a:solidFill>
                  <a:schemeClr val="dk1"/>
                </a:solidFill>
                <a:latin typeface="Calibri"/>
                <a:ea typeface="Calibri"/>
                <a:cs typeface="Calibri"/>
                <a:sym typeface="Calibri"/>
              </a:rPr>
              <a:t> con los médicos de la red.</a:t>
            </a:r>
            <a:endParaRPr/>
          </a:p>
          <a:p>
            <a:pPr marL="285750" marR="0" lvl="0" indent="-285750" algn="l" rtl="0">
              <a:spcBef>
                <a:spcPts val="0"/>
              </a:spcBef>
              <a:spcAft>
                <a:spcPts val="0"/>
              </a:spcAft>
              <a:buClr>
                <a:schemeClr val="dk1"/>
              </a:buClr>
              <a:buSzPts val="2100"/>
              <a:buFont typeface="Noto Sans Symbols"/>
              <a:buChar char="▪"/>
            </a:pPr>
            <a:r>
              <a:rPr lang="es-MX" sz="2100">
                <a:solidFill>
                  <a:schemeClr val="dk1"/>
                </a:solidFill>
                <a:latin typeface="Calibri"/>
                <a:ea typeface="Calibri"/>
                <a:cs typeface="Calibri"/>
                <a:sym typeface="Calibri"/>
              </a:rPr>
              <a:t>Algunos ofrecen prestaciones </a:t>
            </a:r>
            <a:r>
              <a:rPr lang="es-MX" sz="2100" b="1">
                <a:solidFill>
                  <a:schemeClr val="dk1"/>
                </a:solidFill>
                <a:latin typeface="Calibri"/>
                <a:ea typeface="Calibri"/>
                <a:cs typeface="Calibri"/>
                <a:sym typeface="Calibri"/>
              </a:rPr>
              <a:t>adicionales </a:t>
            </a:r>
            <a:r>
              <a:rPr lang="es-MX" sz="2100">
                <a:solidFill>
                  <a:schemeClr val="dk1"/>
                </a:solidFill>
                <a:latin typeface="Calibri"/>
                <a:ea typeface="Calibri"/>
                <a:cs typeface="Calibri"/>
                <a:sym typeface="Calibri"/>
              </a:rPr>
              <a:t>(visión, odontología, audición).</a:t>
            </a:r>
            <a:endParaRPr/>
          </a:p>
          <a:p>
            <a:pPr marL="285750" marR="0" lvl="0" indent="-285750" algn="l" rtl="0">
              <a:spcBef>
                <a:spcPts val="0"/>
              </a:spcBef>
              <a:spcAft>
                <a:spcPts val="0"/>
              </a:spcAft>
              <a:buClr>
                <a:schemeClr val="dk1"/>
              </a:buClr>
              <a:buSzPts val="2100"/>
              <a:buFont typeface="Noto Sans Symbols"/>
              <a:buChar char="▪"/>
            </a:pPr>
            <a:r>
              <a:rPr lang="es-MX" sz="2100">
                <a:solidFill>
                  <a:schemeClr val="dk1"/>
                </a:solidFill>
                <a:latin typeface="Calibri"/>
                <a:ea typeface="Calibri"/>
                <a:cs typeface="Calibri"/>
                <a:sym typeface="Calibri"/>
              </a:rPr>
              <a:t>Planes y opciones variadas.</a:t>
            </a:r>
            <a:endParaRPr/>
          </a:p>
          <a:p>
            <a:pPr marL="285750" marR="0" lvl="0" indent="-285750" algn="l" rtl="0">
              <a:spcBef>
                <a:spcPts val="0"/>
              </a:spcBef>
              <a:spcAft>
                <a:spcPts val="0"/>
              </a:spcAft>
              <a:buClr>
                <a:schemeClr val="dk1"/>
              </a:buClr>
              <a:buSzPts val="2100"/>
              <a:buFont typeface="Noto Sans Symbols"/>
              <a:buChar char="▪"/>
            </a:pPr>
            <a:r>
              <a:rPr lang="es-MX" sz="2100">
                <a:solidFill>
                  <a:schemeClr val="dk1"/>
                </a:solidFill>
                <a:latin typeface="Calibri"/>
                <a:ea typeface="Calibri"/>
                <a:cs typeface="Calibri"/>
                <a:sym typeface="Calibri"/>
              </a:rPr>
              <a:t>Puede cambiar de planes cada año.</a:t>
            </a:r>
            <a:endParaRPr/>
          </a:p>
          <a:p>
            <a:pPr marL="285750" marR="0" lvl="0" indent="-285750" algn="l" rtl="0">
              <a:spcBef>
                <a:spcPts val="0"/>
              </a:spcBef>
              <a:spcAft>
                <a:spcPts val="0"/>
              </a:spcAft>
              <a:buClr>
                <a:schemeClr val="dk1"/>
              </a:buClr>
              <a:buSzPts val="2100"/>
              <a:buFont typeface="Noto Sans Symbols"/>
              <a:buChar char="▪"/>
            </a:pPr>
            <a:r>
              <a:rPr lang="es-MX" sz="2100" b="1">
                <a:solidFill>
                  <a:schemeClr val="dk1"/>
                </a:solidFill>
                <a:latin typeface="Calibri"/>
                <a:ea typeface="Calibri"/>
                <a:cs typeface="Calibri"/>
                <a:sym typeface="Calibri"/>
              </a:rPr>
              <a:t>Copago máximo de gastos propios</a:t>
            </a:r>
            <a:r>
              <a:rPr lang="es-MX" sz="2100">
                <a:solidFill>
                  <a:schemeClr val="dk1"/>
                </a:solidFill>
                <a:latin typeface="Calibri"/>
                <a:ea typeface="Calibri"/>
                <a:cs typeface="Calibri"/>
                <a:sym typeface="Calibri"/>
              </a:rPr>
              <a:t>.</a:t>
            </a:r>
            <a:endParaRPr/>
          </a:p>
          <a:p>
            <a:pPr marL="285750" marR="0" lvl="0" indent="-285750" algn="l" rtl="0">
              <a:spcBef>
                <a:spcPts val="0"/>
              </a:spcBef>
              <a:spcAft>
                <a:spcPts val="0"/>
              </a:spcAft>
              <a:buClr>
                <a:schemeClr val="dk1"/>
              </a:buClr>
              <a:buSzPts val="2100"/>
              <a:buFont typeface="Noto Sans Symbols"/>
              <a:buChar char="▪"/>
            </a:pPr>
            <a:r>
              <a:rPr lang="es-MX" sz="2100">
                <a:solidFill>
                  <a:schemeClr val="dk1"/>
                </a:solidFill>
                <a:latin typeface="Calibri"/>
                <a:ea typeface="Calibri"/>
                <a:cs typeface="Calibri"/>
                <a:sym typeface="Calibri"/>
              </a:rPr>
              <a:t>Debe seguir las normas del CMS.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2" name="Google Shape;762;p57"/>
          <p:cNvSpPr txBox="1"/>
          <p:nvPr/>
        </p:nvSpPr>
        <p:spPr>
          <a:xfrm>
            <a:off x="6096000" y="1747949"/>
            <a:ext cx="5905499" cy="4367862"/>
          </a:xfrm>
          <a:prstGeom prst="rect">
            <a:avLst/>
          </a:prstGeom>
          <a:solidFill>
            <a:srgbClr val="FBE4D4"/>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3200" b="1">
                <a:solidFill>
                  <a:schemeClr val="dk1"/>
                </a:solidFill>
                <a:latin typeface="Calibri"/>
                <a:ea typeface="Calibri"/>
                <a:cs typeface="Calibri"/>
                <a:sym typeface="Calibri"/>
              </a:rPr>
              <a:t>Desventajas</a:t>
            </a:r>
            <a:endParaRPr/>
          </a:p>
          <a:p>
            <a:pPr marL="285750" marR="0" lvl="0" indent="-285750" algn="l" rtl="0">
              <a:spcBef>
                <a:spcPts val="1200"/>
              </a:spcBef>
              <a:spcAft>
                <a:spcPts val="0"/>
              </a:spcAft>
              <a:buClr>
                <a:schemeClr val="dk1"/>
              </a:buClr>
              <a:buSzPts val="2000"/>
              <a:buFont typeface="Noto Sans Symbols"/>
              <a:buChar char="▪"/>
            </a:pPr>
            <a:r>
              <a:rPr lang="es-MX" sz="2000" b="1">
                <a:solidFill>
                  <a:schemeClr val="dk1"/>
                </a:solidFill>
                <a:latin typeface="Calibri"/>
                <a:ea typeface="Calibri"/>
                <a:cs typeface="Calibri"/>
                <a:sym typeface="Calibri"/>
              </a:rPr>
              <a:t>Puede tener mayores gastos propios</a:t>
            </a:r>
            <a:r>
              <a:rPr lang="es-MX" sz="2000">
                <a:solidFill>
                  <a:schemeClr val="dk1"/>
                </a:solidFill>
                <a:latin typeface="Calibri"/>
                <a:ea typeface="Calibri"/>
                <a:cs typeface="Calibri"/>
                <a:sym typeface="Calibri"/>
              </a:rPr>
              <a:t>.</a:t>
            </a:r>
            <a:endParaRPr/>
          </a:p>
          <a:p>
            <a:pPr marL="285750" marR="0" lvl="0" indent="-285750" algn="l" rtl="0">
              <a:spcBef>
                <a:spcPts val="1900"/>
              </a:spcBef>
              <a:spcAft>
                <a:spcPts val="0"/>
              </a:spcAft>
              <a:buClr>
                <a:schemeClr val="dk1"/>
              </a:buClr>
              <a:buSzPts val="2000"/>
              <a:buFont typeface="Noto Sans Symbols"/>
              <a:buChar char="▪"/>
            </a:pPr>
            <a:r>
              <a:rPr lang="es-MX" sz="2000" b="1">
                <a:solidFill>
                  <a:schemeClr val="dk1"/>
                </a:solidFill>
                <a:latin typeface="Calibri"/>
                <a:ea typeface="Calibri"/>
                <a:cs typeface="Calibri"/>
                <a:sym typeface="Calibri"/>
              </a:rPr>
              <a:t>Debe buscar proveedores dentro la red;</a:t>
            </a:r>
            <a:r>
              <a:rPr lang="es-MX" sz="2000">
                <a:solidFill>
                  <a:schemeClr val="dk1"/>
                </a:solidFill>
                <a:latin typeface="Calibri"/>
                <a:ea typeface="Calibri"/>
                <a:cs typeface="Calibri"/>
                <a:sym typeface="Calibri"/>
              </a:rPr>
              <a:t> Costos más elevados cuando se está fuera de la red.</a:t>
            </a:r>
            <a:endParaRPr/>
          </a:p>
          <a:p>
            <a:pPr marL="285750" marR="0" lvl="0" indent="-285750" algn="l" rtl="0">
              <a:spcBef>
                <a:spcPts val="6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Puede necesitar referencias y autorización previa para los servicios</a:t>
            </a:r>
            <a:endParaRPr sz="2000">
              <a:solidFill>
                <a:schemeClr val="dk1"/>
              </a:solidFill>
              <a:latin typeface="Calibri"/>
              <a:ea typeface="Calibri"/>
              <a:cs typeface="Calibri"/>
              <a:sym typeface="Calibri"/>
            </a:endParaRPr>
          </a:p>
          <a:p>
            <a:pPr marL="285750" marR="0" lvl="0" indent="-285750" algn="l" rtl="0">
              <a:spcBef>
                <a:spcPts val="6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No hay mandatos ni protecciones estatales para los beneficios adicionales.</a:t>
            </a:r>
            <a:endParaRPr/>
          </a:p>
          <a:p>
            <a:pPr marL="285750" marR="0" lvl="0" indent="-285750" algn="l" rtl="0">
              <a:spcBef>
                <a:spcPts val="6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Confusión sobre los planes/cobertura.</a:t>
            </a:r>
            <a:endParaRPr/>
          </a:p>
          <a:p>
            <a:pPr marL="285750" marR="0" lvl="0" indent="-285750" algn="l" rtl="0">
              <a:spcBef>
                <a:spcPts val="6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Debe </a:t>
            </a:r>
            <a:r>
              <a:rPr lang="es-MX" sz="2000" b="1">
                <a:solidFill>
                  <a:schemeClr val="dk1"/>
                </a:solidFill>
                <a:latin typeface="Calibri"/>
                <a:ea typeface="Calibri"/>
                <a:cs typeface="Calibri"/>
                <a:sym typeface="Calibri"/>
              </a:rPr>
              <a:t>reevaluar el plan cada año;</a:t>
            </a:r>
            <a:r>
              <a:rPr lang="es-MX" sz="2000">
                <a:solidFill>
                  <a:schemeClr val="dk1"/>
                </a:solidFill>
                <a:latin typeface="Calibri"/>
                <a:ea typeface="Calibri"/>
                <a:cs typeface="Calibri"/>
                <a:sym typeface="Calibri"/>
              </a:rPr>
              <a:t> puede que tenga que cambiar de plan.</a:t>
            </a:r>
            <a:endParaRPr sz="80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58</a:t>
            </a:fld>
            <a:endParaRPr/>
          </a:p>
        </p:txBody>
      </p:sp>
      <p:sp>
        <p:nvSpPr>
          <p:cNvPr id="769" name="Google Shape;769;p58"/>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Otros Tipos de Seguro Médico</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770" name="Google Shape;770;p58"/>
          <p:cNvSpPr txBox="1"/>
          <p:nvPr/>
        </p:nvSpPr>
        <p:spPr>
          <a:xfrm>
            <a:off x="3668233" y="1770076"/>
            <a:ext cx="7685567" cy="427382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s-MX" sz="2800" b="1">
                <a:solidFill>
                  <a:schemeClr val="dk1"/>
                </a:solidFill>
                <a:latin typeface="Calibri"/>
                <a:ea typeface="Calibri"/>
                <a:cs typeface="Calibri"/>
                <a:sym typeface="Calibri"/>
              </a:rPr>
              <a:t>Plan de salud grupal de empleador/jubilado</a:t>
            </a:r>
            <a:endParaRPr sz="280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400"/>
              <a:buFont typeface="Arial"/>
              <a:buChar char="•"/>
            </a:pPr>
            <a:r>
              <a:rPr lang="es-MX" sz="2400" b="0" i="0" u="none" strike="noStrike" cap="none">
                <a:solidFill>
                  <a:schemeClr val="dk1"/>
                </a:solidFill>
                <a:latin typeface="Calibri"/>
                <a:ea typeface="Calibri"/>
                <a:cs typeface="Calibri"/>
                <a:sym typeface="Calibri"/>
              </a:rPr>
              <a:t>Consulte con el plan los detalles de la cobertura.</a:t>
            </a:r>
            <a:endParaRPr/>
          </a:p>
          <a:p>
            <a:pPr marL="685800" marR="0" lvl="1" indent="-228600" algn="l" rtl="0">
              <a:lnSpc>
                <a:spcPct val="90000"/>
              </a:lnSpc>
              <a:spcBef>
                <a:spcPts val="500"/>
              </a:spcBef>
              <a:spcAft>
                <a:spcPts val="0"/>
              </a:spcAft>
              <a:buClr>
                <a:schemeClr val="dk1"/>
              </a:buClr>
              <a:buSzPts val="2400"/>
              <a:buFont typeface="Arial"/>
              <a:buChar char="•"/>
            </a:pPr>
            <a:r>
              <a:rPr lang="es-MX" sz="2400" b="0" i="0" u="none" strike="noStrike" cap="none">
                <a:solidFill>
                  <a:schemeClr val="dk1"/>
                </a:solidFill>
                <a:latin typeface="Calibri"/>
                <a:ea typeface="Calibri"/>
                <a:cs typeface="Calibri"/>
                <a:sym typeface="Calibri"/>
              </a:rPr>
              <a:t>Algunos ofrecen cobertura de recetas </a:t>
            </a:r>
            <a:r>
              <a:rPr lang="es-MX" sz="2400" b="1" i="0" u="none" strike="noStrike" cap="none">
                <a:solidFill>
                  <a:schemeClr val="dk1"/>
                </a:solidFill>
                <a:latin typeface="Calibri"/>
                <a:ea typeface="Calibri"/>
                <a:cs typeface="Calibri"/>
                <a:sym typeface="Calibri"/>
              </a:rPr>
              <a:t>acreditable</a:t>
            </a:r>
            <a:r>
              <a:rPr lang="es-MX" sz="2400" b="0" i="0" u="none" strike="noStrike" cap="none">
                <a:solidFill>
                  <a:schemeClr val="dk1"/>
                </a:solidFill>
                <a:latin typeface="Calibri"/>
                <a:ea typeface="Calibri"/>
                <a:cs typeface="Calibri"/>
                <a:sym typeface="Calibri"/>
              </a:rPr>
              <a:t> .</a:t>
            </a:r>
            <a:endParaRPr/>
          </a:p>
          <a:p>
            <a:pPr marL="685800" marR="0" lvl="1" indent="-228600" algn="l" rtl="0">
              <a:lnSpc>
                <a:spcPct val="90000"/>
              </a:lnSpc>
              <a:spcBef>
                <a:spcPts val="500"/>
              </a:spcBef>
              <a:spcAft>
                <a:spcPts val="0"/>
              </a:spcAft>
              <a:buClr>
                <a:schemeClr val="dk1"/>
              </a:buClr>
              <a:buSzPts val="2400"/>
              <a:buFont typeface="Arial"/>
              <a:buChar char="•"/>
            </a:pPr>
            <a:r>
              <a:rPr lang="es-MX" sz="2400" b="0" i="0" u="none" strike="noStrike" cap="none">
                <a:solidFill>
                  <a:schemeClr val="dk1"/>
                </a:solidFill>
                <a:latin typeface="Calibri"/>
                <a:ea typeface="Calibri"/>
                <a:cs typeface="Calibri"/>
                <a:sym typeface="Calibri"/>
              </a:rPr>
              <a:t>Comuníquese con su empleador o administrador de beneficios sindicales para averiguar cómo funciona su seguro con Medicare.</a:t>
            </a:r>
            <a:endParaRPr/>
          </a:p>
          <a:p>
            <a:pPr marL="393700" marR="0" lvl="1" indent="0" algn="l" rtl="0">
              <a:lnSpc>
                <a:spcPct val="90000"/>
              </a:lnSpc>
              <a:spcBef>
                <a:spcPts val="500"/>
              </a:spcBef>
              <a:spcAft>
                <a:spcPts val="0"/>
              </a:spcAft>
              <a:buClr>
                <a:schemeClr val="dk1"/>
              </a:buClr>
              <a:buSzPts val="900"/>
              <a:buFont typeface="Arial"/>
              <a:buNone/>
            </a:pPr>
            <a:endParaRPr sz="9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s-MX" sz="2800" b="1">
                <a:solidFill>
                  <a:schemeClr val="dk1"/>
                </a:solidFill>
                <a:latin typeface="Calibri"/>
                <a:ea typeface="Calibri"/>
                <a:cs typeface="Calibri"/>
                <a:sym typeface="Calibri"/>
              </a:rPr>
              <a:t>Cobertura militar</a:t>
            </a:r>
            <a:r>
              <a:rPr lang="es-MX" sz="2800">
                <a:solidFill>
                  <a:schemeClr val="dk1"/>
                </a:solidFill>
                <a:latin typeface="Calibri"/>
                <a:ea typeface="Calibri"/>
                <a:cs typeface="Calibri"/>
                <a:sym typeface="Calibri"/>
              </a:rPr>
              <a:t>: Administración de Veteranos (VA) o TriCare</a:t>
            </a: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900"/>
              <a:buFont typeface="Arial"/>
              <a:buNone/>
            </a:pPr>
            <a:endParaRPr sz="900" b="1">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s-MX" sz="2800" b="1">
                <a:solidFill>
                  <a:schemeClr val="dk1"/>
                </a:solidFill>
                <a:latin typeface="Calibri"/>
                <a:ea typeface="Calibri"/>
                <a:cs typeface="Calibri"/>
                <a:sym typeface="Calibri"/>
              </a:rPr>
              <a:t>Medicaid y programas de asistencia financiera</a:t>
            </a:r>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228600" marR="0" lvl="0" indent="-25400" algn="l" rtl="0">
              <a:lnSpc>
                <a:spcPct val="90000"/>
              </a:lnSpc>
              <a:spcBef>
                <a:spcPts val="1000"/>
              </a:spcBef>
              <a:spcAft>
                <a:spcPts val="0"/>
              </a:spcAft>
              <a:buClr>
                <a:schemeClr val="dk1"/>
              </a:buClr>
              <a:buSzPts val="3200"/>
              <a:buFont typeface="Arial"/>
              <a:buNone/>
            </a:pPr>
            <a:endParaRPr sz="3200">
              <a:solidFill>
                <a:schemeClr val="dk1"/>
              </a:solidFill>
              <a:latin typeface="Arial"/>
              <a:ea typeface="Arial"/>
              <a:cs typeface="Arial"/>
              <a:sym typeface="Arial"/>
            </a:endParaRPr>
          </a:p>
        </p:txBody>
      </p:sp>
      <p:pic>
        <p:nvPicPr>
          <p:cNvPr id="771" name="Google Shape;771;p58"/>
          <p:cNvPicPr preferRelativeResize="0"/>
          <p:nvPr/>
        </p:nvPicPr>
        <p:blipFill rotWithShape="1">
          <a:blip r:embed="rId3">
            <a:alphaModFix/>
          </a:blip>
          <a:srcRect/>
          <a:stretch/>
        </p:blipFill>
        <p:spPr>
          <a:xfrm>
            <a:off x="1054183" y="5135376"/>
            <a:ext cx="1944717" cy="1220974"/>
          </a:xfrm>
          <a:prstGeom prst="rect">
            <a:avLst/>
          </a:prstGeom>
          <a:noFill/>
          <a:ln>
            <a:noFill/>
          </a:ln>
        </p:spPr>
      </p:pic>
      <p:pic>
        <p:nvPicPr>
          <p:cNvPr id="772" name="Google Shape;772;p58" descr="Tier 1 Graphc Standards: Foundation for Brand Maintenance and Evolution"/>
          <p:cNvPicPr preferRelativeResize="0"/>
          <p:nvPr/>
        </p:nvPicPr>
        <p:blipFill rotWithShape="1">
          <a:blip r:embed="rId4">
            <a:alphaModFix/>
          </a:blip>
          <a:srcRect/>
          <a:stretch/>
        </p:blipFill>
        <p:spPr>
          <a:xfrm>
            <a:off x="1220240" y="3197887"/>
            <a:ext cx="1612605" cy="1612605"/>
          </a:xfrm>
          <a:prstGeom prst="rect">
            <a:avLst/>
          </a:prstGeom>
          <a:noFill/>
          <a:ln>
            <a:noFill/>
          </a:ln>
        </p:spPr>
      </p:pic>
      <p:pic>
        <p:nvPicPr>
          <p:cNvPr id="773" name="Google Shape;773;p58" descr="Insurance — Dermatology Solutions"/>
          <p:cNvPicPr preferRelativeResize="0"/>
          <p:nvPr/>
        </p:nvPicPr>
        <p:blipFill rotWithShape="1">
          <a:blip r:embed="rId5">
            <a:alphaModFix/>
          </a:blip>
          <a:srcRect/>
          <a:stretch/>
        </p:blipFill>
        <p:spPr>
          <a:xfrm>
            <a:off x="1284036" y="1387989"/>
            <a:ext cx="1485014" cy="148501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59"/>
          <p:cNvSpPr/>
          <p:nvPr/>
        </p:nvSpPr>
        <p:spPr>
          <a:xfrm>
            <a:off x="947531" y="1947149"/>
            <a:ext cx="10663222" cy="32778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a:solidFill>
                  <a:schemeClr val="dk1"/>
                </a:solidFill>
                <a:latin typeface="Calibri"/>
                <a:ea typeface="Calibri"/>
                <a:cs typeface="Calibri"/>
                <a:sym typeface="Calibri"/>
              </a:rPr>
              <a:t>Para obtener </a:t>
            </a:r>
            <a:r>
              <a:rPr lang="es-MX" sz="3200" b="1">
                <a:solidFill>
                  <a:schemeClr val="dk1"/>
                </a:solidFill>
                <a:latin typeface="Calibri"/>
                <a:ea typeface="Calibri"/>
                <a:cs typeface="Calibri"/>
                <a:sym typeface="Calibri"/>
              </a:rPr>
              <a:t>ayuda gratuita e imparcial con Medicare</a:t>
            </a:r>
            <a:r>
              <a:rPr lang="es-MX" sz="3200">
                <a:solidFill>
                  <a:schemeClr val="dk1"/>
                </a:solidFill>
                <a:latin typeface="Calibri"/>
                <a:ea typeface="Calibri"/>
                <a:cs typeface="Calibri"/>
                <a:sym typeface="Calibri"/>
              </a:rPr>
              <a:t>, comuníquese con el Programa de Asistencia de Seguro de Salud del Estado de Wisconsin:</a:t>
            </a:r>
            <a:endParaRPr/>
          </a:p>
          <a:p>
            <a:pPr marL="457200" marR="0" lvl="0" indent="-457200" algn="l" rtl="0">
              <a:spcBef>
                <a:spcPts val="12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Llame a la línea de ayuda de Medigap al 1-800-242-1060.</a:t>
            </a:r>
            <a:endParaRPr/>
          </a:p>
          <a:p>
            <a:pPr marL="457200" marR="0" lvl="0" indent="-457200" algn="l" rtl="0">
              <a:spcBef>
                <a:spcPts val="6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Visite el sitio web del Departamento de Servicios de Salud de Wisconsin en </a:t>
            </a:r>
            <a:r>
              <a:rPr lang="es-MX" sz="3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dhs.wi.gov/medicare-help</a:t>
            </a:r>
            <a:r>
              <a:rPr lang="es-MX"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780" name="Google Shape;78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59</a:t>
            </a:fld>
            <a:endParaRPr/>
          </a:p>
        </p:txBody>
      </p:sp>
      <p:sp>
        <p:nvSpPr>
          <p:cNvPr id="781" name="Google Shape;781;p59"/>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local para personas con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782" name="Google Shape;782;p59"/>
          <p:cNvPicPr preferRelativeResize="0"/>
          <p:nvPr/>
        </p:nvPicPr>
        <p:blipFill rotWithShape="1">
          <a:blip r:embed="rId4">
            <a:alphaModFix/>
          </a:blip>
          <a:srcRect/>
          <a:stretch/>
        </p:blipFill>
        <p:spPr>
          <a:xfrm>
            <a:off x="308784" y="5879457"/>
            <a:ext cx="2328804" cy="7314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Inscripción en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39" name="Google Shape;139;p6"/>
          <p:cNvSpPr/>
          <p:nvPr/>
        </p:nvSpPr>
        <p:spPr>
          <a:xfrm>
            <a:off x="817199" y="2003957"/>
            <a:ext cx="6053501" cy="1532727"/>
          </a:xfrm>
          <a:prstGeom prst="rect">
            <a:avLst/>
          </a:prstGeom>
          <a:noFill/>
          <a:ln>
            <a:noFill/>
          </a:ln>
        </p:spPr>
        <p:txBody>
          <a:bodyPr spcFirstLastPara="1" wrap="square" lIns="91425" tIns="45700" rIns="91425" bIns="45700" anchor="t" anchorCtr="0">
            <a:spAutoFit/>
          </a:bodyPr>
          <a:lstStyle/>
          <a:p>
            <a:pPr marL="342900" marR="0" lvl="0" indent="-342900" algn="l" rtl="0">
              <a:lnSpc>
                <a:spcPct val="90000"/>
              </a:lnSpc>
              <a:spcBef>
                <a:spcPts val="0"/>
              </a:spcBef>
              <a:spcAft>
                <a:spcPts val="0"/>
              </a:spcAft>
              <a:buClr>
                <a:schemeClr val="dk1"/>
              </a:buClr>
              <a:buSzPts val="2400"/>
              <a:buFont typeface="Noto Sans Symbols"/>
              <a:buChar char="▪"/>
            </a:pPr>
            <a:r>
              <a:rPr lang="es-MX" sz="2400" b="1">
                <a:solidFill>
                  <a:schemeClr val="dk1"/>
                </a:solidFill>
                <a:latin typeface="Calibri"/>
                <a:ea typeface="Calibri"/>
                <a:cs typeface="Calibri"/>
                <a:sym typeface="Calibri"/>
              </a:rPr>
              <a:t>Período Inicial de Inscripción</a:t>
            </a:r>
            <a:endParaRPr/>
          </a:p>
          <a:p>
            <a:pPr marL="457200" marR="0" lvl="1" indent="0" algn="l" rtl="0">
              <a:lnSpc>
                <a:spcPct val="90000"/>
              </a:lnSpc>
              <a:spcBef>
                <a:spcPts val="0"/>
              </a:spcBef>
              <a:spcAft>
                <a:spcPts val="0"/>
              </a:spcAft>
              <a:buNone/>
            </a:pPr>
            <a:r>
              <a:rPr lang="es-MX" sz="2000" b="0" i="0" u="none" strike="noStrike" cap="none">
                <a:solidFill>
                  <a:schemeClr val="dk1"/>
                </a:solidFill>
                <a:latin typeface="Calibri"/>
                <a:ea typeface="Calibri"/>
                <a:cs typeface="Calibri"/>
                <a:sym typeface="Calibri"/>
              </a:rPr>
              <a:t>El período de 7 meses incluye 3 meses antes, el mes cuando cumpla 65 años</a:t>
            </a:r>
            <a:r>
              <a:rPr lang="es-MX" sz="2000" b="0" i="0" u="none" strike="noStrike" cap="none" baseline="30000">
                <a:solidFill>
                  <a:schemeClr val="dk1"/>
                </a:solidFill>
                <a:latin typeface="Calibri"/>
                <a:ea typeface="Calibri"/>
                <a:cs typeface="Calibri"/>
                <a:sym typeface="Calibri"/>
              </a:rPr>
              <a:t> </a:t>
            </a:r>
            <a:r>
              <a:rPr lang="es-MX" sz="2000" b="0" i="0" u="none" strike="noStrike" cap="none">
                <a:solidFill>
                  <a:schemeClr val="dk1"/>
                </a:solidFill>
                <a:latin typeface="Calibri"/>
                <a:ea typeface="Calibri"/>
                <a:cs typeface="Calibri"/>
                <a:sym typeface="Calibri"/>
              </a:rPr>
              <a:t>y 3 meses después.</a:t>
            </a:r>
            <a:endParaRPr/>
          </a:p>
          <a:p>
            <a:pPr marL="0" marR="0" lvl="0" indent="0" algn="l" rtl="0">
              <a:lnSpc>
                <a:spcPct val="90000"/>
              </a:lnSpc>
              <a:spcBef>
                <a:spcPts val="0"/>
              </a:spcBef>
              <a:spcAft>
                <a:spcPts val="0"/>
              </a:spcAft>
              <a:buNone/>
            </a:pPr>
            <a:endParaRPr sz="20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Noto Sans Symbols"/>
              <a:buNone/>
            </a:pPr>
            <a:endParaRPr sz="2000">
              <a:solidFill>
                <a:schemeClr val="dk1"/>
              </a:solidFill>
              <a:latin typeface="Calibri"/>
              <a:ea typeface="Calibri"/>
              <a:cs typeface="Calibri"/>
              <a:sym typeface="Calibri"/>
            </a:endParaRPr>
          </a:p>
        </p:txBody>
      </p:sp>
      <p:sp>
        <p:nvSpPr>
          <p:cNvPr id="140" name="Google Shape;140;p6"/>
          <p:cNvSpPr txBox="1">
            <a:spLocks noGrp="1"/>
          </p:cNvSpPr>
          <p:nvPr>
            <p:ph type="ftr" idx="11"/>
          </p:nvPr>
        </p:nvSpPr>
        <p:spPr>
          <a:xfrm>
            <a:off x="4038600" y="6356350"/>
            <a:ext cx="471498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Enero de 2022            Bienvenidos a la Presentación de Medicare</a:t>
            </a:r>
            <a:endParaRPr/>
          </a:p>
        </p:txBody>
      </p:sp>
      <p:sp>
        <p:nvSpPr>
          <p:cNvPr id="141" name="Google Shape;1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a:t>
            </a:fld>
            <a:endParaRPr/>
          </a:p>
        </p:txBody>
      </p:sp>
      <p:sp>
        <p:nvSpPr>
          <p:cNvPr id="142" name="Google Shape;142;p6"/>
          <p:cNvSpPr/>
          <p:nvPr/>
        </p:nvSpPr>
        <p:spPr>
          <a:xfrm>
            <a:off x="7167725" y="2002996"/>
            <a:ext cx="1395852" cy="365125"/>
          </a:xfrm>
          <a:prstGeom prst="rect">
            <a:avLst/>
          </a:prstGeom>
          <a:solidFill>
            <a:srgbClr val="948ED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a:solidFill>
                  <a:schemeClr val="lt1"/>
                </a:solidFill>
                <a:latin typeface="Calibri"/>
                <a:ea typeface="Calibri"/>
                <a:cs typeface="Calibri"/>
                <a:sym typeface="Calibri"/>
              </a:rPr>
              <a:t>3</a:t>
            </a:r>
            <a:r>
              <a:rPr lang="es-MX" sz="2400">
                <a:solidFill>
                  <a:schemeClr val="lt1"/>
                </a:solidFill>
                <a:latin typeface="Calibri"/>
                <a:ea typeface="Calibri"/>
                <a:cs typeface="Calibri"/>
                <a:sym typeface="Calibri"/>
              </a:rPr>
              <a:t> meses</a:t>
            </a:r>
            <a:endParaRPr/>
          </a:p>
        </p:txBody>
      </p:sp>
      <p:sp>
        <p:nvSpPr>
          <p:cNvPr id="143" name="Google Shape;143;p6"/>
          <p:cNvSpPr/>
          <p:nvPr/>
        </p:nvSpPr>
        <p:spPr>
          <a:xfrm>
            <a:off x="10238334" y="2002995"/>
            <a:ext cx="1395852" cy="365125"/>
          </a:xfrm>
          <a:prstGeom prst="rect">
            <a:avLst/>
          </a:prstGeom>
          <a:solidFill>
            <a:srgbClr val="948ED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s-MX" sz="2400" b="1">
                <a:solidFill>
                  <a:schemeClr val="lt1"/>
                </a:solidFill>
                <a:latin typeface="Calibri"/>
                <a:ea typeface="Calibri"/>
                <a:cs typeface="Calibri"/>
                <a:sym typeface="Calibri"/>
              </a:rPr>
              <a:t>3</a:t>
            </a:r>
            <a:r>
              <a:rPr lang="es-MX" sz="2400">
                <a:solidFill>
                  <a:schemeClr val="lt1"/>
                </a:solidFill>
                <a:latin typeface="Calibri"/>
                <a:ea typeface="Calibri"/>
                <a:cs typeface="Calibri"/>
                <a:sym typeface="Calibri"/>
              </a:rPr>
              <a:t> meses</a:t>
            </a:r>
            <a:endParaRPr/>
          </a:p>
        </p:txBody>
      </p:sp>
      <p:sp>
        <p:nvSpPr>
          <p:cNvPr id="144" name="Google Shape;144;p6"/>
          <p:cNvSpPr/>
          <p:nvPr/>
        </p:nvSpPr>
        <p:spPr>
          <a:xfrm>
            <a:off x="8434886" y="1543845"/>
            <a:ext cx="1932139" cy="1584251"/>
          </a:xfrm>
          <a:prstGeom prst="ellipse">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3200" b="1">
                <a:solidFill>
                  <a:schemeClr val="lt1"/>
                </a:solidFill>
                <a:latin typeface="Calibri"/>
                <a:ea typeface="Calibri"/>
                <a:cs typeface="Calibri"/>
                <a:sym typeface="Calibri"/>
              </a:rPr>
              <a:t>65</a:t>
            </a:r>
            <a:r>
              <a:rPr lang="es-MX" sz="3200" b="1" baseline="30000">
                <a:solidFill>
                  <a:schemeClr val="lt1"/>
                </a:solidFill>
                <a:latin typeface="Calibri"/>
                <a:ea typeface="Calibri"/>
                <a:cs typeface="Calibri"/>
                <a:sym typeface="Calibri"/>
              </a:rPr>
              <a:t>años</a:t>
            </a:r>
            <a:r>
              <a:rPr lang="es-MX" sz="1800">
                <a:solidFill>
                  <a:schemeClr val="lt1"/>
                </a:solidFill>
                <a:latin typeface="Calibri"/>
                <a:ea typeface="Calibri"/>
                <a:cs typeface="Calibri"/>
                <a:sym typeface="Calibri"/>
              </a:rPr>
              <a:t> </a:t>
            </a:r>
            <a:br>
              <a:rPr lang="es-MX" sz="1800">
                <a:solidFill>
                  <a:schemeClr val="lt1"/>
                </a:solidFill>
                <a:latin typeface="Calibri"/>
                <a:ea typeface="Calibri"/>
                <a:cs typeface="Calibri"/>
                <a:sym typeface="Calibri"/>
              </a:rPr>
            </a:br>
            <a:r>
              <a:rPr lang="es-MX" sz="1800">
                <a:solidFill>
                  <a:schemeClr val="lt1"/>
                </a:solidFill>
                <a:latin typeface="Calibri"/>
                <a:ea typeface="Calibri"/>
                <a:cs typeface="Calibri"/>
                <a:sym typeface="Calibri"/>
              </a:rPr>
              <a:t>Mes de Cumpleaños </a:t>
            </a:r>
            <a:endParaRPr/>
          </a:p>
        </p:txBody>
      </p:sp>
      <p:sp>
        <p:nvSpPr>
          <p:cNvPr id="145" name="Google Shape;145;p6"/>
          <p:cNvSpPr/>
          <p:nvPr/>
        </p:nvSpPr>
        <p:spPr>
          <a:xfrm>
            <a:off x="817199" y="3128096"/>
            <a:ext cx="9439983" cy="3859518"/>
          </a:xfrm>
          <a:prstGeom prst="rect">
            <a:avLst/>
          </a:prstGeom>
          <a:noFill/>
          <a:ln>
            <a:noFill/>
          </a:ln>
        </p:spPr>
        <p:txBody>
          <a:bodyPr spcFirstLastPara="1" wrap="square" lIns="91425" tIns="45700" rIns="91425" bIns="45700" anchor="t" anchorCtr="0">
            <a:spAutoFit/>
          </a:bodyPr>
          <a:lstStyle/>
          <a:p>
            <a:pPr marL="342900" marR="0" lvl="0" indent="-342900" algn="l" rtl="0">
              <a:lnSpc>
                <a:spcPct val="90000"/>
              </a:lnSpc>
              <a:spcBef>
                <a:spcPts val="0"/>
              </a:spcBef>
              <a:spcAft>
                <a:spcPts val="0"/>
              </a:spcAft>
              <a:buClr>
                <a:schemeClr val="dk1"/>
              </a:buClr>
              <a:buSzPts val="2400"/>
              <a:buFont typeface="Noto Sans Symbols"/>
              <a:buChar char="▪"/>
            </a:pPr>
            <a:r>
              <a:rPr lang="es-MX" sz="2400" b="1">
                <a:solidFill>
                  <a:schemeClr val="dk1"/>
                </a:solidFill>
                <a:latin typeface="Calibri"/>
                <a:ea typeface="Calibri"/>
                <a:cs typeface="Calibri"/>
                <a:sym typeface="Calibri"/>
              </a:rPr>
              <a:t>Período Especial de Inscripción </a:t>
            </a:r>
            <a:endParaRPr/>
          </a:p>
          <a:p>
            <a:pPr marL="457200" marR="0" lvl="1" indent="0" algn="l" rtl="0">
              <a:lnSpc>
                <a:spcPct val="90000"/>
              </a:lnSpc>
              <a:spcBef>
                <a:spcPts val="0"/>
              </a:spcBef>
              <a:spcAft>
                <a:spcPts val="0"/>
              </a:spcAft>
              <a:buNone/>
            </a:pPr>
            <a:r>
              <a:rPr lang="es-MX" sz="2000" b="0" i="0" u="none" strike="noStrike" cap="none">
                <a:solidFill>
                  <a:schemeClr val="dk1"/>
                </a:solidFill>
                <a:latin typeface="Calibri"/>
                <a:ea typeface="Calibri"/>
                <a:cs typeface="Calibri"/>
                <a:sym typeface="Calibri"/>
              </a:rPr>
              <a:t>Si se espera para inscribirse en la Parte B porque usted o su cónyuge aún está trabajando y tiene cobertura en un plan colectivo de atención médica, puede inscribirse durante los 8 meses después del mes en que termine la cobertura del plan colectivo, O BIEN, de que termine el empleo (lo que suceda primero).  </a:t>
            </a:r>
            <a:r>
              <a:rPr lang="es-MX" sz="2000" b="1" i="0" u="none" strike="noStrike" cap="none">
                <a:solidFill>
                  <a:schemeClr val="dk1"/>
                </a:solidFill>
                <a:latin typeface="Calibri"/>
                <a:ea typeface="Calibri"/>
                <a:cs typeface="Calibri"/>
                <a:sym typeface="Calibri"/>
              </a:rPr>
              <a:t>No habrá ninguna sanción.</a:t>
            </a:r>
            <a:endParaRPr/>
          </a:p>
          <a:p>
            <a:pPr marL="0" marR="0" lvl="0" indent="0" algn="l" rtl="0">
              <a:lnSpc>
                <a:spcPct val="90000"/>
              </a:lnSpc>
              <a:spcBef>
                <a:spcPts val="0"/>
              </a:spcBef>
              <a:spcAft>
                <a:spcPts val="0"/>
              </a:spcAft>
              <a:buNone/>
            </a:pPr>
            <a:endParaRPr sz="2400" b="1">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chemeClr val="dk1"/>
              </a:buClr>
              <a:buSzPts val="2400"/>
              <a:buFont typeface="Noto Sans Symbols"/>
              <a:buChar char="▪"/>
            </a:pPr>
            <a:r>
              <a:rPr lang="es-MX" sz="2400" b="1">
                <a:solidFill>
                  <a:schemeClr val="dk1"/>
                </a:solidFill>
                <a:latin typeface="Calibri"/>
                <a:ea typeface="Calibri"/>
                <a:cs typeface="Calibri"/>
                <a:sym typeface="Calibri"/>
              </a:rPr>
              <a:t>Período General de Inscripción</a:t>
            </a:r>
            <a:endParaRPr/>
          </a:p>
          <a:p>
            <a:pPr marL="457200" marR="0" lvl="1" indent="0" algn="l" rtl="0">
              <a:lnSpc>
                <a:spcPct val="90000"/>
              </a:lnSpc>
              <a:spcBef>
                <a:spcPts val="0"/>
              </a:spcBef>
              <a:spcAft>
                <a:spcPts val="0"/>
              </a:spcAft>
              <a:buNone/>
            </a:pPr>
            <a:r>
              <a:rPr lang="es-MX" sz="2000" b="0" i="0" u="none" strike="noStrike" cap="none">
                <a:solidFill>
                  <a:schemeClr val="dk1"/>
                </a:solidFill>
                <a:latin typeface="Calibri"/>
                <a:ea typeface="Calibri"/>
                <a:cs typeface="Calibri"/>
                <a:sym typeface="Calibri"/>
              </a:rPr>
              <a:t>Del 1 de enero al 31 de marzo. (Para quienes no se hayan inscrito durante la inscripción inicial). </a:t>
            </a:r>
            <a:r>
              <a:rPr lang="es-MX" sz="2000" b="1" i="0" u="none" strike="noStrike" cap="none">
                <a:solidFill>
                  <a:schemeClr val="dk1"/>
                </a:solidFill>
                <a:latin typeface="Calibri"/>
                <a:ea typeface="Calibri"/>
                <a:cs typeface="Calibri"/>
                <a:sym typeface="Calibri"/>
              </a:rPr>
              <a:t>Sanción: </a:t>
            </a:r>
            <a:r>
              <a:rPr lang="es-MX" sz="2000" b="0" i="0" u="none" strike="noStrike" cap="none">
                <a:solidFill>
                  <a:schemeClr val="dk1"/>
                </a:solidFill>
                <a:latin typeface="Calibri"/>
                <a:ea typeface="Calibri"/>
                <a:cs typeface="Calibri"/>
                <a:sym typeface="Calibri"/>
              </a:rPr>
              <a:t>El costo de la prima de la Parte B aumentará 10% por cada período completo de 12 meses que tarde en inscribirse. La cobertura comienza el 1 de julio.</a:t>
            </a:r>
            <a:endParaRPr/>
          </a:p>
          <a:p>
            <a:pPr marL="0" marR="0" lvl="0" indent="0" algn="l" rtl="0">
              <a:lnSpc>
                <a:spcPct val="90000"/>
              </a:lnSpc>
              <a:spcBef>
                <a:spcPts val="0"/>
              </a:spcBef>
              <a:spcAft>
                <a:spcPts val="0"/>
              </a:spcAft>
              <a:buClr>
                <a:schemeClr val="dk1"/>
              </a:buClr>
              <a:buSzPts val="2000"/>
              <a:buFont typeface="Noto Sans Symbols"/>
              <a:buNone/>
            </a:pPr>
            <a:endParaRPr sz="2000">
              <a:solidFill>
                <a:schemeClr val="dk1"/>
              </a:solidFill>
              <a:latin typeface="Calibri"/>
              <a:ea typeface="Calibri"/>
              <a:cs typeface="Calibri"/>
              <a:sym typeface="Calibri"/>
            </a:endParaRPr>
          </a:p>
        </p:txBody>
      </p:sp>
      <p:sp>
        <p:nvSpPr>
          <p:cNvPr id="146" name="Google Shape;146;p6"/>
          <p:cNvSpPr txBox="1"/>
          <p:nvPr/>
        </p:nvSpPr>
        <p:spPr>
          <a:xfrm>
            <a:off x="8125253" y="1155385"/>
            <a:ext cx="25514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b="1">
                <a:solidFill>
                  <a:schemeClr val="dk1"/>
                </a:solidFill>
                <a:latin typeface="Calibri"/>
                <a:ea typeface="Calibri"/>
                <a:cs typeface="Calibri"/>
                <a:sym typeface="Calibri"/>
              </a:rPr>
              <a:t>Periodo de Inscripción</a:t>
            </a:r>
            <a:endParaRPr/>
          </a:p>
        </p:txBody>
      </p:sp>
      <p:sp>
        <p:nvSpPr>
          <p:cNvPr id="147" name="Google Shape;147;p6"/>
          <p:cNvSpPr txBox="1"/>
          <p:nvPr/>
        </p:nvSpPr>
        <p:spPr>
          <a:xfrm>
            <a:off x="7233076" y="2331668"/>
            <a:ext cx="1265150"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000" b="1">
                <a:solidFill>
                  <a:schemeClr val="dk1"/>
                </a:solidFill>
                <a:latin typeface="Calibri"/>
                <a:ea typeface="Calibri"/>
                <a:cs typeface="Calibri"/>
                <a:sym typeface="Calibri"/>
              </a:rPr>
              <a:t>Antes</a:t>
            </a:r>
            <a:endParaRPr/>
          </a:p>
        </p:txBody>
      </p:sp>
      <p:sp>
        <p:nvSpPr>
          <p:cNvPr id="148" name="Google Shape;148;p6"/>
          <p:cNvSpPr txBox="1"/>
          <p:nvPr/>
        </p:nvSpPr>
        <p:spPr>
          <a:xfrm>
            <a:off x="10303685" y="2318292"/>
            <a:ext cx="126515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b="1">
                <a:solidFill>
                  <a:schemeClr val="dk1"/>
                </a:solidFill>
                <a:latin typeface="Calibri"/>
                <a:ea typeface="Calibri"/>
                <a:cs typeface="Calibri"/>
                <a:sym typeface="Calibri"/>
              </a:rPr>
              <a:t>Después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60"/>
          <p:cNvSpPr txBox="1">
            <a:spLocks noGrp="1"/>
          </p:cNvSpPr>
          <p:nvPr>
            <p:ph type="ctrTitle"/>
          </p:nvPr>
        </p:nvSpPr>
        <p:spPr>
          <a:xfrm>
            <a:off x="1523999" y="850866"/>
            <a:ext cx="9144000" cy="1581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6000"/>
              <a:buFont typeface="Arial"/>
              <a:buNone/>
            </a:pPr>
            <a:r>
              <a:rPr lang="es-MX"/>
              <a:t>Bienvenido a Medicare</a:t>
            </a:r>
            <a:endParaRPr/>
          </a:p>
        </p:txBody>
      </p:sp>
      <p:sp>
        <p:nvSpPr>
          <p:cNvPr id="789" name="Google Shape;789;p60"/>
          <p:cNvSpPr txBox="1">
            <a:spLocks noGrp="1"/>
          </p:cNvSpPr>
          <p:nvPr>
            <p:ph type="subTitle" idx="1"/>
          </p:nvPr>
        </p:nvSpPr>
        <p:spPr>
          <a:xfrm>
            <a:off x="2327315" y="2594502"/>
            <a:ext cx="7537369" cy="9965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800"/>
              <a:buNone/>
            </a:pPr>
            <a:r>
              <a:rPr lang="es-MX" sz="2800">
                <a:solidFill>
                  <a:srgbClr val="FF0000"/>
                </a:solidFill>
              </a:rPr>
              <a:t> </a:t>
            </a:r>
            <a:r>
              <a:rPr lang="es-MX" sz="3200"/>
              <a:t>Una serie educativa para personas con Medicare en Wisconsin</a:t>
            </a:r>
            <a:endParaRPr/>
          </a:p>
          <a:p>
            <a:pPr marL="0" lvl="0" indent="0" algn="ctr" rtl="0">
              <a:lnSpc>
                <a:spcPct val="90000"/>
              </a:lnSpc>
              <a:spcBef>
                <a:spcPts val="1000"/>
              </a:spcBef>
              <a:spcAft>
                <a:spcPts val="0"/>
              </a:spcAft>
              <a:buClr>
                <a:schemeClr val="dk1"/>
              </a:buClr>
              <a:buSzPts val="2800"/>
              <a:buNone/>
            </a:pPr>
            <a:endParaRPr sz="2800"/>
          </a:p>
        </p:txBody>
      </p:sp>
      <p:sp>
        <p:nvSpPr>
          <p:cNvPr id="790" name="Google Shape;790;p60"/>
          <p:cNvSpPr txBox="1"/>
          <p:nvPr/>
        </p:nvSpPr>
        <p:spPr>
          <a:xfrm>
            <a:off x="0" y="0"/>
            <a:ext cx="12192000" cy="1122363"/>
          </a:xfrm>
          <a:prstGeom prst="rect">
            <a:avLst/>
          </a:prstGeom>
          <a:solidFill>
            <a:srgbClr val="1E4E7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1" name="Google Shape;791;p60"/>
          <p:cNvSpPr txBox="1"/>
          <p:nvPr/>
        </p:nvSpPr>
        <p:spPr>
          <a:xfrm>
            <a:off x="0" y="6240004"/>
            <a:ext cx="12192000" cy="369332"/>
          </a:xfrm>
          <a:prstGeom prst="rect">
            <a:avLst/>
          </a:prstGeom>
          <a:solidFill>
            <a:srgbClr val="1F386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2" name="Google Shape;792;p60"/>
          <p:cNvSpPr txBox="1"/>
          <p:nvPr/>
        </p:nvSpPr>
        <p:spPr>
          <a:xfrm>
            <a:off x="0" y="6536809"/>
            <a:ext cx="12192000" cy="369332"/>
          </a:xfrm>
          <a:prstGeom prst="rect">
            <a:avLst/>
          </a:prstGeom>
          <a:solidFill>
            <a:srgbClr val="00817E"/>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pic>
        <p:nvPicPr>
          <p:cNvPr id="793" name="Google Shape;793;p60"/>
          <p:cNvPicPr preferRelativeResize="0"/>
          <p:nvPr/>
        </p:nvPicPr>
        <p:blipFill rotWithShape="1">
          <a:blip r:embed="rId3">
            <a:alphaModFix/>
          </a:blip>
          <a:srcRect/>
          <a:stretch/>
        </p:blipFill>
        <p:spPr>
          <a:xfrm>
            <a:off x="3977763" y="4250264"/>
            <a:ext cx="4236472" cy="133056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MX"/>
              <a:t>Descargo de responsabilidad sobre la financiación de subvenciones</a:t>
            </a:r>
            <a:endParaRPr/>
          </a:p>
        </p:txBody>
      </p:sp>
      <p:sp>
        <p:nvSpPr>
          <p:cNvPr id="800" name="Google Shape;800;p61"/>
          <p:cNvSpPr>
            <a:spLocks noGrp="1"/>
          </p:cNvSpPr>
          <p:nvPr>
            <p:ph type="body" idx="1"/>
          </p:nvPr>
        </p:nvSpPr>
        <p:spPr>
          <a:xfrm>
            <a:off x="1952403" y="2345439"/>
            <a:ext cx="8287193" cy="3356159"/>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just" rtl="0">
              <a:lnSpc>
                <a:spcPct val="80000"/>
              </a:lnSpc>
              <a:spcBef>
                <a:spcPts val="0"/>
              </a:spcBef>
              <a:spcAft>
                <a:spcPts val="0"/>
              </a:spcAft>
              <a:buClr>
                <a:schemeClr val="lt1"/>
              </a:buClr>
              <a:buSzPts val="2220"/>
              <a:buNone/>
            </a:pPr>
            <a:r>
              <a:rPr lang="es-MX" sz="2220">
                <a:solidFill>
                  <a:schemeClr val="lt1"/>
                </a:solidFill>
                <a:latin typeface="Calibri"/>
                <a:ea typeface="Calibri"/>
                <a:cs typeface="Calibri"/>
                <a:sym typeface="Calibri"/>
              </a:rPr>
              <a:t>Este proyecto fue apoyado por el Departamento de Servicios de Salud de Wisconsin con asistencia financiera, en su totalidad o en parte, por la subvención número 90SAPG0091, de la Administración de los Estados Unidos para la Vida Comunitaria, Departamento de Salud y Servicios Humanos, Washington, D.C. 20201. Se alienta a los beneficiarios de proyectos patrocinados por el Gobierno a que expresen libremente sus conclusiones. Por lo tanto, los puntos de vista u opiniones no representan necesariamente la política oficial de ACL.</a:t>
            </a:r>
            <a:endParaRPr/>
          </a:p>
        </p:txBody>
      </p:sp>
      <p:sp>
        <p:nvSpPr>
          <p:cNvPr id="801" name="Google Shape;80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62"/>
          <p:cNvSpPr/>
          <p:nvPr/>
        </p:nvSpPr>
        <p:spPr>
          <a:xfrm>
            <a:off x="1463751" y="4516772"/>
            <a:ext cx="7175010" cy="817228"/>
          </a:xfrm>
          <a:prstGeom prst="rect">
            <a:avLst/>
          </a:prstGeom>
          <a:solidFill>
            <a:srgbClr val="FFF2CC"/>
          </a:solidFill>
          <a:ln w="381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8" name="Google Shape;808;p62"/>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Esquema de la presentación</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809" name="Google Shape;809;p62"/>
          <p:cNvSpPr txBox="1"/>
          <p:nvPr/>
        </p:nvSpPr>
        <p:spPr>
          <a:xfrm>
            <a:off x="1463751" y="1766116"/>
            <a:ext cx="7285806" cy="4709111"/>
          </a:xfrm>
          <a:prstGeom prst="rect">
            <a:avLst/>
          </a:prstGeom>
          <a:noFill/>
          <a:ln>
            <a:noFill/>
          </a:ln>
        </p:spPr>
        <p:txBody>
          <a:bodyPr spcFirstLastPara="1" wrap="square" lIns="91425" tIns="45700" rIns="91425" bIns="45700" anchor="t" anchorCtr="0">
            <a:normAutofit fontScale="92500" lnSpcReduction="10000"/>
          </a:bodyPr>
          <a:lstStyle/>
          <a:p>
            <a:pPr marL="1066800" marR="0" lvl="0" indent="-1066800" algn="l" rtl="0">
              <a:lnSpc>
                <a:spcPct val="90000"/>
              </a:lnSpc>
              <a:spcBef>
                <a:spcPts val="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1: Inscripción en Medicare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2: </a:t>
            </a:r>
            <a:r>
              <a:rPr lang="es-MX" sz="2600">
                <a:solidFill>
                  <a:schemeClr val="dk1"/>
                </a:solidFill>
                <a:latin typeface="Calibri"/>
                <a:ea typeface="Calibri"/>
                <a:cs typeface="Calibri"/>
                <a:sym typeface="Calibri"/>
              </a:rPr>
              <a:t>Conceptos básicos de Medicare; Parte A; Parte B</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3: </a:t>
            </a:r>
            <a:r>
              <a:rPr lang="es-MX" sz="2600">
                <a:solidFill>
                  <a:schemeClr val="dk1"/>
                </a:solidFill>
                <a:latin typeface="Calibri"/>
                <a:ea typeface="Calibri"/>
                <a:cs typeface="Calibri"/>
                <a:sym typeface="Calibri"/>
              </a:rPr>
              <a:t>Sus opciones de cobertura; Medicare Original; Seguro Medigap</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4: </a:t>
            </a:r>
            <a:r>
              <a:rPr lang="es-MX" sz="2600">
                <a:solidFill>
                  <a:schemeClr val="dk1"/>
                </a:solidFill>
                <a:latin typeface="Calibri"/>
                <a:ea typeface="Calibri"/>
                <a:cs typeface="Calibri"/>
                <a:sym typeface="Calibri"/>
              </a:rPr>
              <a:t>Planes Medicare Advantage (Parte C); </a:t>
            </a:r>
            <a:br>
              <a:rPr lang="es-MX" sz="2600">
                <a:solidFill>
                  <a:schemeClr val="dk1"/>
                </a:solidFill>
                <a:latin typeface="Calibri"/>
                <a:ea typeface="Calibri"/>
                <a:cs typeface="Calibri"/>
                <a:sym typeface="Calibri"/>
              </a:rPr>
            </a:br>
            <a:r>
              <a:rPr lang="es-MX" sz="2600">
                <a:solidFill>
                  <a:schemeClr val="dk1"/>
                </a:solidFill>
                <a:latin typeface="Calibri"/>
                <a:ea typeface="Calibri"/>
                <a:cs typeface="Calibri"/>
                <a:sym typeface="Calibri"/>
              </a:rPr>
              <a:t>Otros tipos de cobertura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5: </a:t>
            </a:r>
            <a:r>
              <a:rPr lang="es-MX" sz="2600">
                <a:solidFill>
                  <a:schemeClr val="dk1"/>
                </a:solidFill>
                <a:latin typeface="Calibri"/>
                <a:ea typeface="Calibri"/>
                <a:cs typeface="Calibri"/>
                <a:sym typeface="Calibri"/>
              </a:rPr>
              <a:t>Medicare Parte D; SeniorCare; Período de Inscripción Abierta Anual</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6:  </a:t>
            </a:r>
            <a:r>
              <a:rPr lang="es-MX" sz="2600">
                <a:solidFill>
                  <a:schemeClr val="dk1"/>
                </a:solidFill>
                <a:latin typeface="Calibri"/>
                <a:ea typeface="Calibri"/>
                <a:cs typeface="Calibri"/>
                <a:sym typeface="Calibri"/>
              </a:rPr>
              <a:t>Ayuda a las personas con ingresos limitados; Protéjase y evite el fraude; Revista y recursos</a:t>
            </a:r>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sp>
        <p:nvSpPr>
          <p:cNvPr id="810" name="Google Shape;810;p62"/>
          <p:cNvSpPr txBox="1"/>
          <p:nvPr/>
        </p:nvSpPr>
        <p:spPr>
          <a:xfrm>
            <a:off x="8939606" y="5196755"/>
            <a:ext cx="2743200" cy="877163"/>
          </a:xfrm>
          <a:prstGeom prst="rect">
            <a:avLst/>
          </a:prstGeom>
          <a:solidFill>
            <a:srgbClr val="D8E2F3"/>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700">
                <a:solidFill>
                  <a:schemeClr val="dk1"/>
                </a:solidFill>
                <a:latin typeface="Calibri"/>
                <a:ea typeface="Calibri"/>
                <a:cs typeface="Calibri"/>
                <a:sym typeface="Calibri"/>
              </a:rPr>
              <a:t>Encuentre información más detallada en su </a:t>
            </a:r>
            <a:r>
              <a:rPr lang="es-MX" sz="17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Manual de Medicare y usted</a:t>
            </a:r>
            <a:r>
              <a:rPr lang="es-MX" sz="1700">
                <a:solidFill>
                  <a:schemeClr val="dk1"/>
                </a:solidFill>
                <a:latin typeface="Calibri"/>
                <a:ea typeface="Calibri"/>
                <a:cs typeface="Calibri"/>
                <a:sym typeface="Calibri"/>
              </a:rPr>
              <a:t>.</a:t>
            </a:r>
            <a:endParaRPr/>
          </a:p>
        </p:txBody>
      </p:sp>
      <p:sp>
        <p:nvSpPr>
          <p:cNvPr id="811" name="Google Shape;81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MX"/>
              <a:t>	</a:t>
            </a:r>
            <a:fld id="{00000000-1234-1234-1234-123412341234}" type="slidenum">
              <a:rPr lang="es-MX"/>
              <a:t>62</a:t>
            </a:fld>
            <a:endParaRPr/>
          </a:p>
        </p:txBody>
      </p:sp>
      <p:pic>
        <p:nvPicPr>
          <p:cNvPr id="812" name="Google Shape;812;p62"/>
          <p:cNvPicPr preferRelativeResize="0"/>
          <p:nvPr/>
        </p:nvPicPr>
        <p:blipFill rotWithShape="1">
          <a:blip r:embed="rId4">
            <a:alphaModFix/>
          </a:blip>
          <a:srcRect/>
          <a:stretch/>
        </p:blipFill>
        <p:spPr>
          <a:xfrm>
            <a:off x="8886836" y="1390428"/>
            <a:ext cx="2848740" cy="3712908"/>
          </a:xfrm>
          <a:prstGeom prst="rect">
            <a:avLst/>
          </a:prstGeom>
          <a:noFill/>
          <a:ln w="1905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6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Bienvenido a Medicare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819" name="Google Shape;81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63</a:t>
            </a:fld>
            <a:endParaRPr/>
          </a:p>
        </p:txBody>
      </p:sp>
      <p:sp>
        <p:nvSpPr>
          <p:cNvPr id="820" name="Google Shape;820;p63"/>
          <p:cNvSpPr txBox="1"/>
          <p:nvPr/>
        </p:nvSpPr>
        <p:spPr>
          <a:xfrm>
            <a:off x="1310641" y="1624405"/>
            <a:ext cx="7177144" cy="1412521"/>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ct val="100000"/>
              <a:buFont typeface="Arial"/>
              <a:buNone/>
            </a:pPr>
            <a:r>
              <a:rPr lang="es-MX" sz="21600" b="1">
                <a:solidFill>
                  <a:schemeClr val="dk1"/>
                </a:solidFill>
                <a:latin typeface="Calibri"/>
                <a:ea typeface="Calibri"/>
                <a:cs typeface="Calibri"/>
                <a:sym typeface="Calibri"/>
              </a:rPr>
              <a:t>Parte 5</a:t>
            </a:r>
            <a:endParaRPr/>
          </a:p>
          <a:p>
            <a:pPr marL="228600" marR="0" lvl="0" indent="-228600" algn="l" rtl="0">
              <a:lnSpc>
                <a:spcPct val="90000"/>
              </a:lnSpc>
              <a:spcBef>
                <a:spcPts val="2800"/>
              </a:spcBef>
              <a:spcAft>
                <a:spcPts val="0"/>
              </a:spcAft>
              <a:buClr>
                <a:schemeClr val="dk1"/>
              </a:buClr>
              <a:buSzPct val="100000"/>
              <a:buFont typeface="Arial"/>
              <a:buChar char="•"/>
            </a:pPr>
            <a:r>
              <a:rPr lang="es-MX" sz="14400">
                <a:solidFill>
                  <a:schemeClr val="dk1"/>
                </a:solidFill>
                <a:latin typeface="Calibri"/>
                <a:ea typeface="Calibri"/>
                <a:cs typeface="Calibri"/>
                <a:sym typeface="Calibri"/>
              </a:rPr>
              <a:t>Parte D de Medicare</a:t>
            </a:r>
            <a:endParaRPr/>
          </a:p>
          <a:p>
            <a:pPr marL="228600" marR="0" lvl="0" indent="-228600" algn="l" rtl="0">
              <a:lnSpc>
                <a:spcPct val="90000"/>
              </a:lnSpc>
              <a:spcBef>
                <a:spcPts val="1600"/>
              </a:spcBef>
              <a:spcAft>
                <a:spcPts val="0"/>
              </a:spcAft>
              <a:buClr>
                <a:schemeClr val="dk1"/>
              </a:buClr>
              <a:buSzPct val="100000"/>
              <a:buFont typeface="Arial"/>
              <a:buChar char="•"/>
            </a:pPr>
            <a:r>
              <a:rPr lang="es-MX" sz="14400">
                <a:solidFill>
                  <a:schemeClr val="dk1"/>
                </a:solidFill>
                <a:latin typeface="Calibri"/>
                <a:ea typeface="Calibri"/>
                <a:cs typeface="Calibri"/>
                <a:sym typeface="Calibri"/>
              </a:rPr>
              <a:t>SeniorCare</a:t>
            </a:r>
            <a:endParaRPr sz="14400">
              <a:solidFill>
                <a:schemeClr val="dk1"/>
              </a:solidFill>
              <a:latin typeface="Calibri"/>
              <a:ea typeface="Calibri"/>
              <a:cs typeface="Calibri"/>
              <a:sym typeface="Calibri"/>
            </a:endParaRPr>
          </a:p>
          <a:p>
            <a:pPr marL="228600" marR="0" lvl="0" indent="-228600" algn="l" rtl="0">
              <a:lnSpc>
                <a:spcPct val="90000"/>
              </a:lnSpc>
              <a:spcBef>
                <a:spcPts val="1600"/>
              </a:spcBef>
              <a:spcAft>
                <a:spcPts val="0"/>
              </a:spcAft>
              <a:buClr>
                <a:schemeClr val="dk1"/>
              </a:buClr>
              <a:buSzPct val="100000"/>
              <a:buFont typeface="Arial"/>
              <a:buChar char="•"/>
            </a:pPr>
            <a:r>
              <a:rPr lang="es-MX" sz="14400">
                <a:solidFill>
                  <a:schemeClr val="dk1"/>
                </a:solidFill>
                <a:latin typeface="Calibri"/>
                <a:ea typeface="Calibri"/>
                <a:cs typeface="Calibri"/>
                <a:sym typeface="Calibri"/>
              </a:rPr>
              <a:t>Período Anual de Inscripción Abierta</a:t>
            </a:r>
            <a:endParaRPr/>
          </a:p>
        </p:txBody>
      </p:sp>
      <p:pic>
        <p:nvPicPr>
          <p:cNvPr id="821" name="Google Shape;821;p63" descr="http://images.google.com/url?source=imgres&amp;ct=img&amp;q=http://i.ehow.com/images/GlobalPhoto/Articles/5077395/PrescriptionDrugs-main_Full.jpg&amp;usg=AFQjCNE_Ow_s9jqcgpl7wCWEEwrGC_NOhQ"/>
          <p:cNvPicPr preferRelativeResize="0"/>
          <p:nvPr/>
        </p:nvPicPr>
        <p:blipFill rotWithShape="1">
          <a:blip r:embed="rId3">
            <a:alphaModFix/>
          </a:blip>
          <a:srcRect/>
          <a:stretch/>
        </p:blipFill>
        <p:spPr>
          <a:xfrm>
            <a:off x="7238809" y="1624405"/>
            <a:ext cx="4457769" cy="4268879"/>
          </a:xfrm>
          <a:prstGeom prst="rect">
            <a:avLst/>
          </a:prstGeom>
          <a:noFill/>
          <a:ln>
            <a:noFill/>
          </a:ln>
        </p:spPr>
      </p:pic>
      <p:pic>
        <p:nvPicPr>
          <p:cNvPr id="822" name="Google Shape;822;p63"/>
          <p:cNvPicPr preferRelativeResize="0"/>
          <p:nvPr/>
        </p:nvPicPr>
        <p:blipFill rotWithShape="1">
          <a:blip r:embed="rId4">
            <a:alphaModFix/>
          </a:blip>
          <a:srcRect/>
          <a:stretch/>
        </p:blipFill>
        <p:spPr>
          <a:xfrm>
            <a:off x="394305" y="5483090"/>
            <a:ext cx="3016160" cy="94729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6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Sus Opciones de Cobertura</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829" name="Google Shape;829;p6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p:cNvGrpSpPr/>
          <p:nvPr/>
        </p:nvGrpSpPr>
        <p:grpSpPr>
          <a:xfrm>
            <a:off x="1437857" y="1358500"/>
            <a:ext cx="9846767" cy="4741459"/>
            <a:chOff x="100243" y="1430740"/>
            <a:chExt cx="9846582" cy="4740569"/>
          </a:xfrm>
        </p:grpSpPr>
        <p:grpSp>
          <p:nvGrpSpPr>
            <p:cNvPr id="830" name="Google Shape;830;p64" descr="Arrow indicating two choices"/>
            <p:cNvGrpSpPr/>
            <p:nvPr/>
          </p:nvGrpSpPr>
          <p:grpSpPr>
            <a:xfrm>
              <a:off x="1352532" y="3133807"/>
              <a:ext cx="1685893" cy="895182"/>
              <a:chOff x="3733783" y="1142819"/>
              <a:chExt cx="1685893" cy="895182"/>
            </a:xfrm>
          </p:grpSpPr>
          <p:cxnSp>
            <p:nvCxnSpPr>
              <p:cNvPr id="831" name="Google Shape;831;p64"/>
              <p:cNvCxnSpPr/>
              <p:nvPr/>
            </p:nvCxnSpPr>
            <p:spPr>
              <a:xfrm flipH="1">
                <a:off x="3733783" y="1580887"/>
                <a:ext cx="809610" cy="457114"/>
              </a:xfrm>
              <a:prstGeom prst="straightConnector1">
                <a:avLst/>
              </a:prstGeom>
              <a:noFill/>
              <a:ln w="50800" cap="flat" cmpd="sng">
                <a:solidFill>
                  <a:schemeClr val="accent1"/>
                </a:solidFill>
                <a:prstDash val="solid"/>
                <a:miter lim="800000"/>
                <a:headEnd type="none" w="sm" len="sm"/>
                <a:tailEnd type="stealth" w="med" len="med"/>
              </a:ln>
            </p:spPr>
          </p:cxnSp>
          <p:cxnSp>
            <p:nvCxnSpPr>
              <p:cNvPr id="832" name="Google Shape;832;p64"/>
              <p:cNvCxnSpPr/>
              <p:nvPr/>
            </p:nvCxnSpPr>
            <p:spPr>
              <a:xfrm>
                <a:off x="4543393" y="1580887"/>
                <a:ext cx="876283" cy="457114"/>
              </a:xfrm>
              <a:prstGeom prst="straightConnector1">
                <a:avLst/>
              </a:prstGeom>
              <a:noFill/>
              <a:ln w="50800" cap="flat" cmpd="sng">
                <a:solidFill>
                  <a:schemeClr val="accent1"/>
                </a:solidFill>
                <a:prstDash val="solid"/>
                <a:miter lim="800000"/>
                <a:headEnd type="none" w="sm" len="sm"/>
                <a:tailEnd type="stealth" w="med" len="med"/>
              </a:ln>
            </p:spPr>
          </p:cxnSp>
          <p:cxnSp>
            <p:nvCxnSpPr>
              <p:cNvPr id="833" name="Google Shape;833;p64"/>
              <p:cNvCxnSpPr/>
              <p:nvPr/>
            </p:nvCxnSpPr>
            <p:spPr>
              <a:xfrm>
                <a:off x="4543393" y="1142819"/>
                <a:ext cx="1588" cy="438068"/>
              </a:xfrm>
              <a:prstGeom prst="straightConnector1">
                <a:avLst/>
              </a:prstGeom>
              <a:noFill/>
              <a:ln w="50800" cap="flat" cmpd="sng">
                <a:solidFill>
                  <a:schemeClr val="accent1"/>
                </a:solidFill>
                <a:prstDash val="solid"/>
                <a:miter lim="800000"/>
                <a:headEnd type="none" w="sm" len="sm"/>
                <a:tailEnd type="none" w="sm" len="sm"/>
              </a:ln>
            </p:spPr>
          </p:cxnSp>
        </p:grpSp>
        <p:sp>
          <p:nvSpPr>
            <p:cNvPr id="834" name="Google Shape;834;p64"/>
            <p:cNvSpPr txBox="1"/>
            <p:nvPr/>
          </p:nvSpPr>
          <p:spPr>
            <a:xfrm>
              <a:off x="427547" y="1574870"/>
              <a:ext cx="3211945" cy="5231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rgbClr val="000000"/>
                  </a:solidFill>
                  <a:latin typeface="Arial"/>
                  <a:ea typeface="Arial"/>
                  <a:cs typeface="Arial"/>
                  <a:sym typeface="Arial"/>
                </a:rPr>
                <a:t>Medicare original</a:t>
              </a:r>
              <a:endParaRPr/>
            </a:p>
          </p:txBody>
        </p:sp>
        <p:sp>
          <p:nvSpPr>
            <p:cNvPr id="835" name="Google Shape;835;p64" descr="Hospital Insurance" title="Part A"/>
            <p:cNvSpPr/>
            <p:nvPr/>
          </p:nvSpPr>
          <p:spPr>
            <a:xfrm>
              <a:off x="685794" y="2503689"/>
              <a:ext cx="1333475" cy="1077710"/>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A</a:t>
              </a:r>
              <a:endParaRPr/>
            </a:p>
            <a:p>
              <a:pPr marL="0" marR="0" lvl="0" indent="0" algn="ctr" rtl="0">
                <a:spcBef>
                  <a:spcPts val="0"/>
                </a:spcBef>
                <a:spcAft>
                  <a:spcPts val="0"/>
                </a:spcAft>
                <a:buNone/>
              </a:pPr>
              <a:r>
                <a:rPr lang="es-MX" sz="1800">
                  <a:solidFill>
                    <a:srgbClr val="000000"/>
                  </a:solidFill>
                  <a:latin typeface="Calibri"/>
                  <a:ea typeface="Calibri"/>
                  <a:cs typeface="Calibri"/>
                  <a:sym typeface="Calibri"/>
                </a:rPr>
                <a:t>Seguro Hospitalario</a:t>
              </a:r>
              <a:endParaRPr/>
            </a:p>
          </p:txBody>
        </p:sp>
        <p:sp>
          <p:nvSpPr>
            <p:cNvPr id="836" name="Google Shape;836;p64" descr="Medical Insurance" title="Part B"/>
            <p:cNvSpPr/>
            <p:nvPr/>
          </p:nvSpPr>
          <p:spPr>
            <a:xfrm>
              <a:off x="2322476" y="2524322"/>
              <a:ext cx="1296963" cy="1068188"/>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B</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Seguro Médico</a:t>
              </a:r>
              <a:endParaRPr/>
            </a:p>
          </p:txBody>
        </p:sp>
        <p:sp>
          <p:nvSpPr>
            <p:cNvPr id="837" name="Google Shape;837;p64"/>
            <p:cNvSpPr txBox="1"/>
            <p:nvPr/>
          </p:nvSpPr>
          <p:spPr>
            <a:xfrm>
              <a:off x="1501272" y="3968287"/>
              <a:ext cx="13317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a:solidFill>
                    <a:srgbClr val="000000"/>
                  </a:solidFill>
                  <a:latin typeface="Arial"/>
                  <a:ea typeface="Arial"/>
                  <a:cs typeface="Arial"/>
                  <a:sym typeface="Arial"/>
                </a:rPr>
                <a:t>Puede añadir</a:t>
              </a:r>
              <a:endParaRPr/>
            </a:p>
          </p:txBody>
        </p:sp>
        <p:sp>
          <p:nvSpPr>
            <p:cNvPr id="838" name="Google Shape;838;p64" descr="Precription Drug Coverage" title="Part D"/>
            <p:cNvSpPr/>
            <p:nvPr/>
          </p:nvSpPr>
          <p:spPr>
            <a:xfrm>
              <a:off x="2250125" y="4369834"/>
              <a:ext cx="1876390" cy="1801475"/>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D</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Cobertura de los Medicamentos Recetados</a:t>
              </a:r>
              <a:endParaRPr/>
            </a:p>
          </p:txBody>
        </p:sp>
        <p:sp>
          <p:nvSpPr>
            <p:cNvPr id="839" name="Google Shape;839;p64" descr="Also known as Medigap policy" title="Medicare Supplement Insurance"/>
            <p:cNvSpPr/>
            <p:nvPr/>
          </p:nvSpPr>
          <p:spPr>
            <a:xfrm>
              <a:off x="100243" y="4337618"/>
              <a:ext cx="1811304" cy="1734811"/>
            </a:xfrm>
            <a:prstGeom prst="rect">
              <a:avLst/>
            </a:prstGeom>
            <a:solidFill>
              <a:srgbClr val="2F5496"/>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FFFFFF"/>
                  </a:solidFill>
                  <a:latin typeface="Calibri"/>
                  <a:ea typeface="Calibri"/>
                  <a:cs typeface="Calibri"/>
                  <a:sym typeface="Calibri"/>
                </a:rPr>
                <a:t>Póliza de Seguro Complementario de Medicare (Medigap)</a:t>
              </a:r>
              <a:endParaRPr/>
            </a:p>
          </p:txBody>
        </p:sp>
        <p:sp>
          <p:nvSpPr>
            <p:cNvPr id="840" name="Google Shape;840;p64"/>
            <p:cNvSpPr txBox="1"/>
            <p:nvPr/>
          </p:nvSpPr>
          <p:spPr>
            <a:xfrm>
              <a:off x="4138937" y="2000343"/>
              <a:ext cx="84315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a:solidFill>
                    <a:srgbClr val="000000"/>
                  </a:solidFill>
                  <a:latin typeface="Arial"/>
                  <a:ea typeface="Arial"/>
                  <a:cs typeface="Arial"/>
                  <a:sym typeface="Arial"/>
                </a:rPr>
                <a:t>o</a:t>
              </a:r>
              <a:endParaRPr/>
            </a:p>
          </p:txBody>
        </p:sp>
        <p:sp>
          <p:nvSpPr>
            <p:cNvPr id="841" name="Google Shape;841;p64"/>
            <p:cNvSpPr txBox="1"/>
            <p:nvPr/>
          </p:nvSpPr>
          <p:spPr>
            <a:xfrm>
              <a:off x="5299097" y="1656818"/>
              <a:ext cx="4647728" cy="5231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a:solidFill>
                    <a:srgbClr val="000000"/>
                  </a:solidFill>
                  <a:latin typeface="Arial"/>
                  <a:ea typeface="Arial"/>
                  <a:cs typeface="Arial"/>
                  <a:sym typeface="Arial"/>
                </a:rPr>
                <a:t> </a:t>
              </a:r>
              <a:r>
                <a:rPr lang="es-MX" sz="2800" b="1">
                  <a:solidFill>
                    <a:srgbClr val="000000"/>
                  </a:solidFill>
                  <a:latin typeface="Arial"/>
                  <a:ea typeface="Arial"/>
                  <a:cs typeface="Arial"/>
                  <a:sym typeface="Arial"/>
                </a:rPr>
                <a:t>Plan Medicare Advantage</a:t>
              </a:r>
              <a:endParaRPr/>
            </a:p>
          </p:txBody>
        </p:sp>
        <p:sp>
          <p:nvSpPr>
            <p:cNvPr id="842" name="Google Shape;842;p64" descr="Combines Part A, B and usually D" title="Part C"/>
            <p:cNvSpPr/>
            <p:nvPr/>
          </p:nvSpPr>
          <p:spPr>
            <a:xfrm>
              <a:off x="5963568" y="2503684"/>
              <a:ext cx="2666950" cy="988826"/>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C</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Combina la Parte A y la Parte B</a:t>
              </a:r>
              <a:endParaRPr/>
            </a:p>
          </p:txBody>
        </p:sp>
        <p:sp>
          <p:nvSpPr>
            <p:cNvPr id="843" name="Google Shape;843;p64"/>
            <p:cNvSpPr txBox="1"/>
            <p:nvPr/>
          </p:nvSpPr>
          <p:spPr>
            <a:xfrm>
              <a:off x="5663065" y="3599024"/>
              <a:ext cx="3344456" cy="3692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rgbClr val="000000"/>
                  </a:solidFill>
                  <a:latin typeface="Arial"/>
                  <a:ea typeface="Arial"/>
                  <a:cs typeface="Arial"/>
                  <a:sym typeface="Arial"/>
                </a:rPr>
                <a:t>Puede incluir o puede añadir</a:t>
              </a:r>
              <a:endParaRPr/>
            </a:p>
          </p:txBody>
        </p:sp>
        <p:sp>
          <p:nvSpPr>
            <p:cNvPr id="844" name="Google Shape;844;p64" descr="Prescription Drug coverage. Most Part C plans cover prescription drugs." title="Prescription Drug coverage"/>
            <p:cNvSpPr/>
            <p:nvPr/>
          </p:nvSpPr>
          <p:spPr>
            <a:xfrm>
              <a:off x="5777946" y="3999151"/>
              <a:ext cx="3505134" cy="2134786"/>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D</a:t>
              </a:r>
              <a:endParaRPr/>
            </a:p>
            <a:p>
              <a:pPr marL="0" marR="0" lvl="0" indent="0" algn="ctr" rtl="0">
                <a:spcBef>
                  <a:spcPts val="0"/>
                </a:spcBef>
                <a:spcAft>
                  <a:spcPts val="0"/>
                </a:spcAft>
                <a:buNone/>
              </a:pPr>
              <a:r>
                <a:rPr lang="es-MX" sz="1600">
                  <a:solidFill>
                    <a:srgbClr val="000000"/>
                  </a:solidFill>
                  <a:latin typeface="Calibri"/>
                  <a:ea typeface="Calibri"/>
                  <a:cs typeface="Calibri"/>
                  <a:sym typeface="Calibri"/>
                </a:rPr>
                <a:t>Cobertura de los Medicamentos Recetados</a:t>
              </a:r>
              <a:endParaRPr/>
            </a:p>
            <a:p>
              <a:pPr marL="0" marR="0" lvl="0" indent="0" algn="ctr" rtl="0">
                <a:spcBef>
                  <a:spcPts val="0"/>
                </a:spcBef>
                <a:spcAft>
                  <a:spcPts val="0"/>
                </a:spcAft>
                <a:buNone/>
              </a:pPr>
              <a:r>
                <a:rPr lang="es-MX" sz="1600">
                  <a:solidFill>
                    <a:srgbClr val="000000"/>
                  </a:solidFill>
                  <a:latin typeface="Calibri"/>
                  <a:ea typeface="Calibri"/>
                  <a:cs typeface="Calibri"/>
                  <a:sym typeface="Calibri"/>
                </a:rPr>
                <a:t>(La mayoría de los planes de la Parte C cubren los medicamentos recetados. Es posible que pueda añadir la cobertura de medicamentos a </a:t>
              </a:r>
              <a:r>
                <a:rPr lang="es-MX" sz="1600" b="1">
                  <a:solidFill>
                    <a:srgbClr val="000000"/>
                  </a:solidFill>
                  <a:latin typeface="Calibri"/>
                  <a:ea typeface="Calibri"/>
                  <a:cs typeface="Calibri"/>
                  <a:sym typeface="Calibri"/>
                </a:rPr>
                <a:t>algunos</a:t>
              </a:r>
              <a:r>
                <a:rPr lang="es-MX" sz="1600">
                  <a:solidFill>
                    <a:srgbClr val="000000"/>
                  </a:solidFill>
                  <a:latin typeface="Calibri"/>
                  <a:ea typeface="Calibri"/>
                  <a:cs typeface="Calibri"/>
                  <a:sym typeface="Calibri"/>
                </a:rPr>
                <a:t> tipos de plan si </a:t>
              </a:r>
              <a:r>
                <a:rPr lang="es-MX" sz="1600" i="1">
                  <a:solidFill>
                    <a:srgbClr val="000000"/>
                  </a:solidFill>
                  <a:latin typeface="Calibri"/>
                  <a:ea typeface="Calibri"/>
                  <a:cs typeface="Calibri"/>
                  <a:sym typeface="Calibri"/>
                </a:rPr>
                <a:t>no</a:t>
              </a:r>
              <a:r>
                <a:rPr lang="es-MX" sz="1600">
                  <a:solidFill>
                    <a:srgbClr val="000000"/>
                  </a:solidFill>
                  <a:latin typeface="Calibri"/>
                  <a:ea typeface="Calibri"/>
                  <a:cs typeface="Calibri"/>
                  <a:sym typeface="Calibri"/>
                </a:rPr>
                <a:t> está ya incluida)</a:t>
              </a:r>
              <a:endParaRPr/>
            </a:p>
          </p:txBody>
        </p:sp>
        <p:grpSp>
          <p:nvGrpSpPr>
            <p:cNvPr id="845" name="Google Shape;845;p64" descr="Arrow indicating two choices"/>
            <p:cNvGrpSpPr/>
            <p:nvPr/>
          </p:nvGrpSpPr>
          <p:grpSpPr>
            <a:xfrm>
              <a:off x="3795649" y="1430740"/>
              <a:ext cx="1685893" cy="895182"/>
              <a:chOff x="3734087" y="1143000"/>
              <a:chExt cx="1685893" cy="895182"/>
            </a:xfrm>
          </p:grpSpPr>
          <p:cxnSp>
            <p:nvCxnSpPr>
              <p:cNvPr id="846" name="Google Shape;846;p64"/>
              <p:cNvCxnSpPr/>
              <p:nvPr/>
            </p:nvCxnSpPr>
            <p:spPr>
              <a:xfrm flipH="1">
                <a:off x="3734087" y="1581068"/>
                <a:ext cx="809610" cy="457114"/>
              </a:xfrm>
              <a:prstGeom prst="straightConnector1">
                <a:avLst/>
              </a:prstGeom>
              <a:noFill/>
              <a:ln w="50800" cap="flat" cmpd="sng">
                <a:solidFill>
                  <a:schemeClr val="accent1"/>
                </a:solidFill>
                <a:prstDash val="solid"/>
                <a:miter lim="800000"/>
                <a:headEnd type="none" w="sm" len="sm"/>
                <a:tailEnd type="stealth" w="med" len="med"/>
              </a:ln>
            </p:spPr>
          </p:cxnSp>
          <p:cxnSp>
            <p:nvCxnSpPr>
              <p:cNvPr id="847" name="Google Shape;847;p64"/>
              <p:cNvCxnSpPr/>
              <p:nvPr/>
            </p:nvCxnSpPr>
            <p:spPr>
              <a:xfrm>
                <a:off x="4543697" y="1581068"/>
                <a:ext cx="876283" cy="457114"/>
              </a:xfrm>
              <a:prstGeom prst="straightConnector1">
                <a:avLst/>
              </a:prstGeom>
              <a:noFill/>
              <a:ln w="50800" cap="flat" cmpd="sng">
                <a:solidFill>
                  <a:schemeClr val="accent1"/>
                </a:solidFill>
                <a:prstDash val="solid"/>
                <a:miter lim="800000"/>
                <a:headEnd type="none" w="sm" len="sm"/>
                <a:tailEnd type="stealth" w="med" len="med"/>
              </a:ln>
            </p:spPr>
          </p:cxnSp>
          <p:cxnSp>
            <p:nvCxnSpPr>
              <p:cNvPr id="848" name="Google Shape;848;p64"/>
              <p:cNvCxnSpPr/>
              <p:nvPr/>
            </p:nvCxnSpPr>
            <p:spPr>
              <a:xfrm>
                <a:off x="4543697" y="1143000"/>
                <a:ext cx="1587" cy="438068"/>
              </a:xfrm>
              <a:prstGeom prst="straightConnector1">
                <a:avLst/>
              </a:prstGeom>
              <a:noFill/>
              <a:ln w="50800" cap="flat" cmpd="sng">
                <a:solidFill>
                  <a:schemeClr val="accent1"/>
                </a:solidFill>
                <a:prstDash val="solid"/>
                <a:miter lim="800000"/>
                <a:headEnd type="none" w="sm" len="sm"/>
                <a:tailEnd type="none" w="sm" len="sm"/>
              </a:ln>
            </p:spPr>
          </p:cxnSp>
        </p:grpSp>
      </p:grpSp>
      <p:sp>
        <p:nvSpPr>
          <p:cNvPr id="849" name="Google Shape;849;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64</a:t>
            </a:fld>
            <a:endParaRPr/>
          </a:p>
        </p:txBody>
      </p:sp>
      <p:sp>
        <p:nvSpPr>
          <p:cNvPr id="850" name="Google Shape;850;p64"/>
          <p:cNvSpPr/>
          <p:nvPr/>
        </p:nvSpPr>
        <p:spPr>
          <a:xfrm>
            <a:off x="5364480" y="5611773"/>
            <a:ext cx="1943818" cy="914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a:solidFill>
                  <a:schemeClr val="lt1"/>
                </a:solidFill>
                <a:latin typeface="Calibri"/>
                <a:ea typeface="Calibri"/>
                <a:cs typeface="Calibri"/>
                <a:sym typeface="Calibri"/>
              </a:rPr>
              <a:t>Y/o </a:t>
            </a:r>
            <a:endParaRPr/>
          </a:p>
          <a:p>
            <a:pPr marL="0" marR="0" lvl="0" indent="0" algn="ctr" rtl="0">
              <a:spcBef>
                <a:spcPts val="0"/>
              </a:spcBef>
              <a:spcAft>
                <a:spcPts val="0"/>
              </a:spcAft>
              <a:buNone/>
            </a:pPr>
            <a:r>
              <a:rPr lang="es-MX" sz="1800">
                <a:solidFill>
                  <a:schemeClr val="lt1"/>
                </a:solidFill>
                <a:latin typeface="Calibri"/>
                <a:ea typeface="Calibri"/>
                <a:cs typeface="Calibri"/>
                <a:sym typeface="Calibri"/>
              </a:rPr>
              <a:t>¡SeniorCare!</a:t>
            </a:r>
            <a:endParaRPr/>
          </a:p>
        </p:txBody>
      </p:sp>
      <p:cxnSp>
        <p:nvCxnSpPr>
          <p:cNvPr id="851" name="Google Shape;851;p64"/>
          <p:cNvCxnSpPr/>
          <p:nvPr/>
        </p:nvCxnSpPr>
        <p:spPr>
          <a:xfrm rot="10800000">
            <a:off x="5615492" y="5251513"/>
            <a:ext cx="511702" cy="280882"/>
          </a:xfrm>
          <a:prstGeom prst="straightConnector1">
            <a:avLst/>
          </a:prstGeom>
          <a:noFill/>
          <a:ln w="57150" cap="flat" cmpd="sng">
            <a:solidFill>
              <a:schemeClr val="accent1"/>
            </a:solidFill>
            <a:prstDash val="solid"/>
            <a:miter lim="800000"/>
            <a:headEnd type="none" w="sm" len="sm"/>
            <a:tailEnd type="triangle" w="med" len="med"/>
          </a:ln>
        </p:spPr>
      </p:cxnSp>
      <p:cxnSp>
        <p:nvCxnSpPr>
          <p:cNvPr id="852" name="Google Shape;852;p64"/>
          <p:cNvCxnSpPr/>
          <p:nvPr/>
        </p:nvCxnSpPr>
        <p:spPr>
          <a:xfrm rot="10800000" flipH="1">
            <a:off x="6486861" y="5235925"/>
            <a:ext cx="451480" cy="296471"/>
          </a:xfrm>
          <a:prstGeom prst="straightConnector1">
            <a:avLst/>
          </a:prstGeom>
          <a:noFill/>
          <a:ln w="57150" cap="flat" cmpd="sng">
            <a:solidFill>
              <a:schemeClr val="accent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0"/>
                                        </p:tgtEl>
                                        <p:attrNameLst>
                                          <p:attrName>style.visibility</p:attrName>
                                        </p:attrNameLst>
                                      </p:cBhvr>
                                      <p:to>
                                        <p:strVal val="visible"/>
                                      </p:to>
                                    </p:set>
                                    <p:animEffect transition="in" filter="fade">
                                      <p:cBhvr>
                                        <p:cTn id="7" dur="500"/>
                                        <p:tgtEl>
                                          <p:spTgt spid="850"/>
                                        </p:tgtEl>
                                      </p:cBhvr>
                                    </p:animEffect>
                                  </p:childTnLst>
                                </p:cTn>
                              </p:par>
                              <p:par>
                                <p:cTn id="8" presetID="10" presetClass="entr" presetSubtype="0" fill="hold" nodeType="withEffect">
                                  <p:stCondLst>
                                    <p:cond delay="0"/>
                                  </p:stCondLst>
                                  <p:childTnLst>
                                    <p:set>
                                      <p:cBhvr>
                                        <p:cTn id="9" dur="1" fill="hold">
                                          <p:stCondLst>
                                            <p:cond delay="0"/>
                                          </p:stCondLst>
                                        </p:cTn>
                                        <p:tgtEl>
                                          <p:spTgt spid="851"/>
                                        </p:tgtEl>
                                        <p:attrNameLst>
                                          <p:attrName>style.visibility</p:attrName>
                                        </p:attrNameLst>
                                      </p:cBhvr>
                                      <p:to>
                                        <p:strVal val="visible"/>
                                      </p:to>
                                    </p:set>
                                    <p:animEffect transition="in" filter="fade">
                                      <p:cBhvr>
                                        <p:cTn id="10" dur="500"/>
                                        <p:tgtEl>
                                          <p:spTgt spid="851"/>
                                        </p:tgtEl>
                                      </p:cBhvr>
                                    </p:animEffect>
                                  </p:childTnLst>
                                </p:cTn>
                              </p:par>
                              <p:par>
                                <p:cTn id="11" presetID="10" presetClass="entr" presetSubtype="0" fill="hold" nodeType="withEffect">
                                  <p:stCondLst>
                                    <p:cond delay="0"/>
                                  </p:stCondLst>
                                  <p:childTnLst>
                                    <p:set>
                                      <p:cBhvr>
                                        <p:cTn id="12" dur="1" fill="hold">
                                          <p:stCondLst>
                                            <p:cond delay="0"/>
                                          </p:stCondLst>
                                        </p:cTn>
                                        <p:tgtEl>
                                          <p:spTgt spid="852"/>
                                        </p:tgtEl>
                                        <p:attrNameLst>
                                          <p:attrName>style.visibility</p:attrName>
                                        </p:attrNameLst>
                                      </p:cBhvr>
                                      <p:to>
                                        <p:strVal val="visible"/>
                                      </p:to>
                                    </p:set>
                                    <p:animEffect transition="in" filter="fade">
                                      <p:cBhvr>
                                        <p:cTn id="13" dur="500"/>
                                        <p:tgtEl>
                                          <p:spTgt spid="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65</a:t>
            </a:fld>
            <a:endParaRPr/>
          </a:p>
        </p:txBody>
      </p:sp>
      <p:sp>
        <p:nvSpPr>
          <p:cNvPr id="859" name="Google Shape;859;p6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D de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860" name="Google Shape;860;p65"/>
          <p:cNvSpPr/>
          <p:nvPr/>
        </p:nvSpPr>
        <p:spPr>
          <a:xfrm>
            <a:off x="2487761" y="1482446"/>
            <a:ext cx="9375376" cy="3636893"/>
          </a:xfrm>
          <a:prstGeom prst="rect">
            <a:avLst/>
          </a:prstGeom>
          <a:noFill/>
          <a:ln>
            <a:noFill/>
          </a:ln>
        </p:spPr>
        <p:txBody>
          <a:bodyPr spcFirstLastPara="1" wrap="square" lIns="91425" tIns="45700" rIns="91425" bIns="45700" anchor="t" anchorCtr="0">
            <a:spAutoFit/>
          </a:bodyPr>
          <a:lstStyle/>
          <a:p>
            <a:pPr marL="219065" marR="0" lvl="0" indent="-219065" algn="l" rtl="0">
              <a:spcBef>
                <a:spcPts val="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Para recibir la cobertura de la Parte D, debe inscribirse en un plan de la Parte D.</a:t>
            </a:r>
            <a:endParaRPr/>
          </a:p>
          <a:p>
            <a:pPr marL="219065" marR="0" lvl="0" indent="-219065" algn="l" rtl="0">
              <a:spcBef>
                <a:spcPts val="120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Cubre los medicamentos recetados.</a:t>
            </a:r>
            <a:endParaRPr/>
          </a:p>
          <a:p>
            <a:pPr marL="219065" marR="0" lvl="0" indent="-219065" algn="l" rtl="0">
              <a:spcBef>
                <a:spcPts val="120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Gestionado por empresas privadas que contratan con Medicare.</a:t>
            </a:r>
            <a:endParaRPr/>
          </a:p>
          <a:p>
            <a:pPr marL="219065" marR="0" lvl="0" indent="-219065" algn="l" rtl="0">
              <a:spcBef>
                <a:spcPts val="120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Los planes de la Parte D se ofrecen a través de:</a:t>
            </a:r>
            <a:endParaRPr/>
          </a:p>
          <a:p>
            <a:pPr marL="591728" marR="0" lvl="1" indent="-342899" algn="l" rtl="0">
              <a:spcBef>
                <a:spcPts val="451"/>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Los planes de medicamentos recetados de Medicare (PDP) que funcionan con el Medicare Original.</a:t>
            </a:r>
            <a:endParaRPr/>
          </a:p>
          <a:p>
            <a:pPr marL="591728" marR="0" lvl="1" indent="-342899" algn="l" rtl="0">
              <a:spcBef>
                <a:spcPts val="451"/>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Planes de medicamentos recetados de Medicare Advantage (MA-PD).</a:t>
            </a:r>
            <a:endParaRPr/>
          </a:p>
        </p:txBody>
      </p:sp>
      <p:grpSp>
        <p:nvGrpSpPr>
          <p:cNvPr id="861" name="Google Shape;861;p65" title="art"/>
          <p:cNvGrpSpPr/>
          <p:nvPr/>
        </p:nvGrpSpPr>
        <p:grpSpPr>
          <a:xfrm>
            <a:off x="572738" y="1891517"/>
            <a:ext cx="1466303" cy="2334650"/>
            <a:chOff x="7108784" y="1808184"/>
            <a:chExt cx="1909568" cy="2370068"/>
          </a:xfrm>
        </p:grpSpPr>
        <p:pic>
          <p:nvPicPr>
            <p:cNvPr id="862" name="Google Shape;862;p65" title="Part D icon"/>
            <p:cNvPicPr preferRelativeResize="0"/>
            <p:nvPr/>
          </p:nvPicPr>
          <p:blipFill rotWithShape="1">
            <a:blip r:embed="rId3">
              <a:alphaModFix/>
            </a:blip>
            <a:srcRect/>
            <a:stretch/>
          </p:blipFill>
          <p:spPr>
            <a:xfrm>
              <a:off x="7614053" y="1808184"/>
              <a:ext cx="978942" cy="676778"/>
            </a:xfrm>
            <a:prstGeom prst="rect">
              <a:avLst/>
            </a:prstGeom>
            <a:noFill/>
            <a:ln>
              <a:noFill/>
            </a:ln>
          </p:spPr>
        </p:pic>
        <p:sp>
          <p:nvSpPr>
            <p:cNvPr id="863" name="Google Shape;863;p65" title="Part D Icon"/>
            <p:cNvSpPr txBox="1"/>
            <p:nvPr/>
          </p:nvSpPr>
          <p:spPr>
            <a:xfrm>
              <a:off x="7108784" y="2678512"/>
              <a:ext cx="1909568" cy="14997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D</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Cobertura de medicamentos recetados de Medicare</a:t>
              </a:r>
              <a:endParaRPr/>
            </a:p>
          </p:txBody>
        </p:sp>
      </p:grpSp>
      <p:sp>
        <p:nvSpPr>
          <p:cNvPr id="864" name="Google Shape;864;p65"/>
          <p:cNvSpPr txBox="1"/>
          <p:nvPr/>
        </p:nvSpPr>
        <p:spPr>
          <a:xfrm>
            <a:off x="2487761" y="5467017"/>
            <a:ext cx="7292009" cy="1138773"/>
          </a:xfrm>
          <a:prstGeom prst="rect">
            <a:avLst/>
          </a:prstGeom>
          <a:solidFill>
            <a:srgbClr val="D8E2F3"/>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a:p>
            <a:pPr marL="0" marR="0" lvl="0" indent="0" algn="ctr" rtl="0">
              <a:spcBef>
                <a:spcPts val="0"/>
              </a:spcBef>
              <a:spcAft>
                <a:spcPts val="0"/>
              </a:spcAft>
              <a:buNone/>
            </a:pPr>
            <a:r>
              <a:rPr lang="es-MX" sz="2400">
                <a:solidFill>
                  <a:schemeClr val="dk1"/>
                </a:solidFill>
                <a:latin typeface="Calibri"/>
                <a:ea typeface="Calibri"/>
                <a:cs typeface="Calibri"/>
                <a:sym typeface="Calibri"/>
              </a:rPr>
              <a:t>Puede comparar planes e inscribirse en un plan en el Buscador de Planes en: </a:t>
            </a:r>
            <a:r>
              <a:rPr lang="es-MX" sz="2400" b="1"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www.medicare.gov</a:t>
            </a:r>
            <a:endParaRPr sz="2400" b="1">
              <a:solidFill>
                <a:srgbClr val="000000"/>
              </a:solidFill>
              <a:latin typeface="Calibri"/>
              <a:ea typeface="Calibri"/>
              <a:cs typeface="Calibri"/>
              <a:sym typeface="Calibri"/>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6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D de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871" name="Google Shape;871;p66" title="Part D icon"/>
          <p:cNvPicPr preferRelativeResize="0"/>
          <p:nvPr/>
        </p:nvPicPr>
        <p:blipFill rotWithShape="1">
          <a:blip r:embed="rId3">
            <a:alphaModFix/>
          </a:blip>
          <a:srcRect/>
          <a:stretch/>
        </p:blipFill>
        <p:spPr>
          <a:xfrm>
            <a:off x="565171" y="1212575"/>
            <a:ext cx="659367" cy="584775"/>
          </a:xfrm>
          <a:prstGeom prst="rect">
            <a:avLst/>
          </a:prstGeom>
          <a:noFill/>
          <a:ln>
            <a:noFill/>
          </a:ln>
        </p:spPr>
      </p:pic>
      <p:sp>
        <p:nvSpPr>
          <p:cNvPr id="872" name="Google Shape;872;p66"/>
          <p:cNvSpPr/>
          <p:nvPr/>
        </p:nvSpPr>
        <p:spPr>
          <a:xfrm>
            <a:off x="1391536" y="1212575"/>
            <a:ext cx="858716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rgbClr val="000000"/>
                </a:solidFill>
                <a:latin typeface="Arial"/>
                <a:ea typeface="Arial"/>
                <a:cs typeface="Arial"/>
                <a:sym typeface="Arial"/>
              </a:rPr>
              <a:t>Oportunidades de inscripción</a:t>
            </a:r>
            <a:endParaRPr sz="3200">
              <a:solidFill>
                <a:srgbClr val="000000"/>
              </a:solidFill>
              <a:latin typeface="Arial"/>
              <a:ea typeface="Arial"/>
              <a:cs typeface="Arial"/>
              <a:sym typeface="Arial"/>
            </a:endParaRPr>
          </a:p>
        </p:txBody>
      </p:sp>
      <p:sp>
        <p:nvSpPr>
          <p:cNvPr id="873" name="Google Shape;873;p66"/>
          <p:cNvSpPr txBox="1">
            <a:spLocks noGrp="1"/>
          </p:cNvSpPr>
          <p:nvPr>
            <p:ph type="sldNum" idx="12"/>
          </p:nvPr>
        </p:nvSpPr>
        <p:spPr>
          <a:xfrm>
            <a:off x="8035413" y="638584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66</a:t>
            </a:fld>
            <a:endParaRPr/>
          </a:p>
        </p:txBody>
      </p:sp>
      <p:grpSp>
        <p:nvGrpSpPr>
          <p:cNvPr id="874" name="Google Shape;874;p66"/>
          <p:cNvGrpSpPr/>
          <p:nvPr/>
        </p:nvGrpSpPr>
        <p:grpSpPr>
          <a:xfrm>
            <a:off x="397622" y="1874814"/>
            <a:ext cx="11290794" cy="4755512"/>
            <a:chOff x="0" y="2382"/>
            <a:chExt cx="11290794" cy="4755512"/>
          </a:xfrm>
        </p:grpSpPr>
        <p:sp>
          <p:nvSpPr>
            <p:cNvPr id="875" name="Google Shape;875;p66"/>
            <p:cNvSpPr/>
            <p:nvPr/>
          </p:nvSpPr>
          <p:spPr>
            <a:xfrm rot="5400000">
              <a:off x="7131862" y="-3037718"/>
              <a:ext cx="1091755" cy="7226108"/>
            </a:xfrm>
            <a:prstGeom prst="round2SameRect">
              <a:avLst>
                <a:gd name="adj1" fmla="val 16667"/>
                <a:gd name="adj2" fmla="val 0"/>
              </a:avLst>
            </a:prstGeom>
            <a:solidFill>
              <a:schemeClr val="lt1">
                <a:alpha val="89803"/>
              </a:schemeClr>
            </a:solidFill>
            <a:ln w="12700" cap="flat" cmpd="sng">
              <a:solidFill>
                <a:schemeClr val="accent2">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6"/>
            <p:cNvSpPr txBox="1"/>
            <p:nvPr/>
          </p:nvSpPr>
          <p:spPr>
            <a:xfrm>
              <a:off x="4064686" y="82753"/>
              <a:ext cx="7172813" cy="985165"/>
            </a:xfrm>
            <a:prstGeom prst="rect">
              <a:avLst/>
            </a:prstGeom>
            <a:noFill/>
            <a:ln>
              <a:noFill/>
            </a:ln>
          </p:spPr>
          <p:txBody>
            <a:bodyPr spcFirstLastPara="1" wrap="square" lIns="247650" tIns="123825" rIns="247650" bIns="123825" anchor="ctr" anchorCtr="0">
              <a:noAutofit/>
            </a:bodyPr>
            <a:lstStyle/>
            <a:p>
              <a:pPr marL="236538" marR="0" lvl="1" indent="0" algn="l" rtl="0">
                <a:lnSpc>
                  <a:spcPct val="90000"/>
                </a:lnSpc>
                <a:spcBef>
                  <a:spcPts val="0"/>
                </a:spcBef>
                <a:spcAft>
                  <a:spcPts val="0"/>
                </a:spcAft>
                <a:buClr>
                  <a:schemeClr val="dk1"/>
                </a:buClr>
                <a:buSzPts val="2200"/>
                <a:buFont typeface="Calibri"/>
                <a:buNone/>
              </a:pPr>
              <a:r>
                <a:rPr lang="es-MX" sz="2200" b="0" i="0" u="none" strike="noStrike" cap="none">
                  <a:solidFill>
                    <a:schemeClr val="dk1"/>
                  </a:solidFill>
                  <a:latin typeface="Calibri"/>
                  <a:ea typeface="Calibri"/>
                  <a:cs typeface="Calibri"/>
                  <a:sym typeface="Calibri"/>
                </a:rPr>
                <a:t>3 meses antes, el mes de, y 3 meses después de comenzar Medicare</a:t>
              </a:r>
              <a:endParaRPr/>
            </a:p>
          </p:txBody>
        </p:sp>
        <p:sp>
          <p:nvSpPr>
            <p:cNvPr id="877" name="Google Shape;877;p66"/>
            <p:cNvSpPr/>
            <p:nvPr/>
          </p:nvSpPr>
          <p:spPr>
            <a:xfrm>
              <a:off x="0" y="2382"/>
              <a:ext cx="4064686" cy="1145906"/>
            </a:xfrm>
            <a:prstGeom prst="roundRect">
              <a:avLst>
                <a:gd name="adj" fmla="val 16667"/>
              </a:avLst>
            </a:prstGeom>
            <a:solidFill>
              <a:srgbClr val="FBE4D4"/>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6"/>
            <p:cNvSpPr txBox="1"/>
            <p:nvPr/>
          </p:nvSpPr>
          <p:spPr>
            <a:xfrm>
              <a:off x="55939" y="58321"/>
              <a:ext cx="3952808" cy="1034028"/>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s-MX" sz="2600" b="1">
                  <a:solidFill>
                    <a:schemeClr val="lt1"/>
                  </a:solidFill>
                  <a:latin typeface="Calibri"/>
                  <a:ea typeface="Calibri"/>
                  <a:cs typeface="Calibri"/>
                  <a:sym typeface="Calibri"/>
                </a:rPr>
                <a:t>Periodo de inscripción inicial</a:t>
              </a:r>
              <a:endParaRPr/>
            </a:p>
          </p:txBody>
        </p:sp>
        <p:sp>
          <p:nvSpPr>
            <p:cNvPr id="879" name="Google Shape;879;p66"/>
            <p:cNvSpPr/>
            <p:nvPr/>
          </p:nvSpPr>
          <p:spPr>
            <a:xfrm rot="5400000">
              <a:off x="7131862" y="-1834516"/>
              <a:ext cx="1091755" cy="7226108"/>
            </a:xfrm>
            <a:prstGeom prst="round2SameRect">
              <a:avLst>
                <a:gd name="adj1" fmla="val 16667"/>
                <a:gd name="adj2" fmla="val 0"/>
              </a:avLst>
            </a:prstGeom>
            <a:solidFill>
              <a:schemeClr val="lt1">
                <a:alpha val="89803"/>
              </a:schemeClr>
            </a:solidFill>
            <a:ln w="12700" cap="flat" cmpd="sng">
              <a:solidFill>
                <a:schemeClr val="accent2">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6"/>
            <p:cNvSpPr txBox="1"/>
            <p:nvPr/>
          </p:nvSpPr>
          <p:spPr>
            <a:xfrm>
              <a:off x="4064686" y="1285955"/>
              <a:ext cx="7172813" cy="985165"/>
            </a:xfrm>
            <a:prstGeom prst="rect">
              <a:avLst/>
            </a:prstGeom>
            <a:noFill/>
            <a:ln>
              <a:noFill/>
            </a:ln>
          </p:spPr>
          <p:txBody>
            <a:bodyPr spcFirstLastPara="1" wrap="square" lIns="247650" tIns="123825" rIns="247650" bIns="123825" anchor="ctr" anchorCtr="0">
              <a:noAutofit/>
            </a:bodyPr>
            <a:lstStyle/>
            <a:p>
              <a:pPr marL="176213" marR="0" lvl="1" indent="0" algn="l" rtl="0">
                <a:lnSpc>
                  <a:spcPct val="90000"/>
                </a:lnSpc>
                <a:spcBef>
                  <a:spcPts val="0"/>
                </a:spcBef>
                <a:spcAft>
                  <a:spcPts val="0"/>
                </a:spcAft>
                <a:buClr>
                  <a:schemeClr val="dk1"/>
                </a:buClr>
                <a:buSzPts val="2200"/>
                <a:buFont typeface="Calibri"/>
                <a:buNone/>
              </a:pPr>
              <a:r>
                <a:rPr lang="es-MX" sz="2200" b="1" i="0" u="none" strike="noStrike" cap="none">
                  <a:solidFill>
                    <a:schemeClr val="dk1"/>
                  </a:solidFill>
                  <a:latin typeface="Calibri"/>
                  <a:ea typeface="Calibri"/>
                  <a:cs typeface="Calibri"/>
                  <a:sym typeface="Calibri"/>
                </a:rPr>
                <a:t>Del 15 de octubre al 7 de diciembre de cada año </a:t>
              </a:r>
              <a:br>
                <a:rPr lang="es-MX" sz="2200" b="1" i="0" u="none" strike="noStrike" cap="none">
                  <a:solidFill>
                    <a:schemeClr val="dk1"/>
                  </a:solidFill>
                  <a:latin typeface="Calibri"/>
                  <a:ea typeface="Calibri"/>
                  <a:cs typeface="Calibri"/>
                  <a:sym typeface="Calibri"/>
                </a:rPr>
              </a:br>
              <a:r>
                <a:rPr lang="es-MX" sz="2200" b="0" i="0" u="none" strike="noStrike" cap="none">
                  <a:solidFill>
                    <a:schemeClr val="dk1"/>
                  </a:solidFill>
                  <a:latin typeface="Calibri"/>
                  <a:ea typeface="Calibri"/>
                  <a:cs typeface="Calibri"/>
                  <a:sym typeface="Calibri"/>
                </a:rPr>
                <a:t>Cambie su cobertura. Los cambios entrarán en vigencia el 1 de enero del año siguiente</a:t>
              </a:r>
              <a:endParaRPr/>
            </a:p>
          </p:txBody>
        </p:sp>
        <p:sp>
          <p:nvSpPr>
            <p:cNvPr id="881" name="Google Shape;881;p66"/>
            <p:cNvSpPr/>
            <p:nvPr/>
          </p:nvSpPr>
          <p:spPr>
            <a:xfrm>
              <a:off x="0" y="1205584"/>
              <a:ext cx="4064686" cy="1145906"/>
            </a:xfrm>
            <a:prstGeom prst="roundRect">
              <a:avLst>
                <a:gd name="adj" fmla="val 16667"/>
              </a:avLst>
            </a:prstGeom>
            <a:solidFill>
              <a:srgbClr val="FBE4D4"/>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6"/>
            <p:cNvSpPr txBox="1"/>
            <p:nvPr/>
          </p:nvSpPr>
          <p:spPr>
            <a:xfrm>
              <a:off x="55939" y="1261523"/>
              <a:ext cx="3952808" cy="1034028"/>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s-MX" sz="2600" b="1">
                  <a:solidFill>
                    <a:schemeClr val="lt1"/>
                  </a:solidFill>
                  <a:latin typeface="Calibri"/>
                  <a:ea typeface="Calibri"/>
                  <a:cs typeface="Calibri"/>
                  <a:sym typeface="Calibri"/>
                </a:rPr>
                <a:t>Periodo anual de inscripción abierta</a:t>
              </a:r>
              <a:endParaRPr/>
            </a:p>
          </p:txBody>
        </p:sp>
        <p:sp>
          <p:nvSpPr>
            <p:cNvPr id="883" name="Google Shape;883;p66"/>
            <p:cNvSpPr/>
            <p:nvPr/>
          </p:nvSpPr>
          <p:spPr>
            <a:xfrm rot="5400000">
              <a:off x="7131862" y="-631314"/>
              <a:ext cx="1091755" cy="7226108"/>
            </a:xfrm>
            <a:prstGeom prst="round2SameRect">
              <a:avLst>
                <a:gd name="adj1" fmla="val 16667"/>
                <a:gd name="adj2" fmla="val 0"/>
              </a:avLst>
            </a:prstGeom>
            <a:solidFill>
              <a:schemeClr val="lt1">
                <a:alpha val="89803"/>
              </a:schemeClr>
            </a:solidFill>
            <a:ln w="12700" cap="flat" cmpd="sng">
              <a:solidFill>
                <a:schemeClr val="accent2">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6"/>
            <p:cNvSpPr txBox="1"/>
            <p:nvPr/>
          </p:nvSpPr>
          <p:spPr>
            <a:xfrm>
              <a:off x="4064686" y="2489157"/>
              <a:ext cx="7172813" cy="985165"/>
            </a:xfrm>
            <a:prstGeom prst="rect">
              <a:avLst/>
            </a:prstGeom>
            <a:noFill/>
            <a:ln>
              <a:noFill/>
            </a:ln>
          </p:spPr>
          <p:txBody>
            <a:bodyPr spcFirstLastPara="1" wrap="square" lIns="247650" tIns="123825" rIns="247650" bIns="123825" anchor="ctr" anchorCtr="0">
              <a:noAutofit/>
            </a:bodyPr>
            <a:lstStyle/>
            <a:p>
              <a:pPr marL="176213" marR="0" lvl="1" indent="0" algn="l" rtl="0">
                <a:lnSpc>
                  <a:spcPct val="90000"/>
                </a:lnSpc>
                <a:spcBef>
                  <a:spcPts val="0"/>
                </a:spcBef>
                <a:spcAft>
                  <a:spcPts val="0"/>
                </a:spcAft>
                <a:buClr>
                  <a:schemeClr val="dk1"/>
                </a:buClr>
                <a:buSzPts val="2200"/>
                <a:buFont typeface="Calibri"/>
                <a:buNone/>
              </a:pPr>
              <a:r>
                <a:rPr lang="es-MX" sz="2200" b="0" i="0" u="none" strike="noStrike" cap="none">
                  <a:solidFill>
                    <a:schemeClr val="dk1"/>
                  </a:solidFill>
                  <a:latin typeface="Calibri"/>
                  <a:ea typeface="Calibri"/>
                  <a:cs typeface="Calibri"/>
                  <a:sym typeface="Calibri"/>
                </a:rPr>
                <a:t>Las personas que ya tienen un plan Medicare Advantage pueden hacer un cambio del </a:t>
              </a:r>
              <a:r>
                <a:rPr lang="es-MX" sz="2200" b="1" i="0" u="none" strike="noStrike" cap="none">
                  <a:solidFill>
                    <a:schemeClr val="dk1"/>
                  </a:solidFill>
                  <a:latin typeface="Calibri"/>
                  <a:ea typeface="Calibri"/>
                  <a:cs typeface="Calibri"/>
                  <a:sym typeface="Calibri"/>
                </a:rPr>
                <a:t>1 de enero al 31 de marzo </a:t>
              </a:r>
              <a:r>
                <a:rPr lang="es-MX" sz="2200" b="0" i="0" u="none" strike="noStrike" cap="none">
                  <a:solidFill>
                    <a:schemeClr val="dk1"/>
                  </a:solidFill>
                  <a:latin typeface="Calibri"/>
                  <a:ea typeface="Calibri"/>
                  <a:cs typeface="Calibri"/>
                  <a:sym typeface="Calibri"/>
                </a:rPr>
                <a:t>de cada año.</a:t>
              </a:r>
              <a:endParaRPr/>
            </a:p>
          </p:txBody>
        </p:sp>
        <p:sp>
          <p:nvSpPr>
            <p:cNvPr id="885" name="Google Shape;885;p66"/>
            <p:cNvSpPr/>
            <p:nvPr/>
          </p:nvSpPr>
          <p:spPr>
            <a:xfrm>
              <a:off x="0" y="2408786"/>
              <a:ext cx="4064686" cy="1145906"/>
            </a:xfrm>
            <a:prstGeom prst="roundRect">
              <a:avLst>
                <a:gd name="adj" fmla="val 16667"/>
              </a:avLst>
            </a:prstGeom>
            <a:solidFill>
              <a:srgbClr val="FBE4D4"/>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6"/>
            <p:cNvSpPr txBox="1"/>
            <p:nvPr/>
          </p:nvSpPr>
          <p:spPr>
            <a:xfrm>
              <a:off x="55939" y="2464725"/>
              <a:ext cx="3952808" cy="1034028"/>
            </a:xfrm>
            <a:prstGeom prst="rect">
              <a:avLst/>
            </a:prstGeom>
            <a:noFill/>
            <a:ln>
              <a:noFill/>
            </a:ln>
          </p:spPr>
          <p:txBody>
            <a:bodyPr spcFirstLastPara="1" wrap="square" lIns="87625" tIns="43800" rIns="87625" bIns="438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s-MX" sz="2300" b="1">
                  <a:solidFill>
                    <a:schemeClr val="lt1"/>
                  </a:solidFill>
                  <a:latin typeface="Calibri"/>
                  <a:ea typeface="Calibri"/>
                  <a:cs typeface="Calibri"/>
                  <a:sym typeface="Calibri"/>
                </a:rPr>
                <a:t>Período de inscripción abierta de Medicare Advantage</a:t>
              </a:r>
              <a:endParaRPr/>
            </a:p>
          </p:txBody>
        </p:sp>
        <p:sp>
          <p:nvSpPr>
            <p:cNvPr id="887" name="Google Shape;887;p66"/>
            <p:cNvSpPr/>
            <p:nvPr/>
          </p:nvSpPr>
          <p:spPr>
            <a:xfrm rot="5400000">
              <a:off x="7131862" y="571887"/>
              <a:ext cx="1091755" cy="7226108"/>
            </a:xfrm>
            <a:prstGeom prst="round2SameRect">
              <a:avLst>
                <a:gd name="adj1" fmla="val 16667"/>
                <a:gd name="adj2" fmla="val 0"/>
              </a:avLst>
            </a:prstGeom>
            <a:solidFill>
              <a:schemeClr val="lt1">
                <a:alpha val="89803"/>
              </a:schemeClr>
            </a:solidFill>
            <a:ln w="12700" cap="flat" cmpd="sng">
              <a:solidFill>
                <a:schemeClr val="accent2">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6"/>
            <p:cNvSpPr txBox="1"/>
            <p:nvPr/>
          </p:nvSpPr>
          <p:spPr>
            <a:xfrm>
              <a:off x="4064686" y="3692359"/>
              <a:ext cx="7172813" cy="985165"/>
            </a:xfrm>
            <a:prstGeom prst="rect">
              <a:avLst/>
            </a:prstGeom>
            <a:noFill/>
            <a:ln>
              <a:noFill/>
            </a:ln>
          </p:spPr>
          <p:txBody>
            <a:bodyPr spcFirstLastPara="1" wrap="square" lIns="247650" tIns="123825" rIns="247650" bIns="123825" anchor="ctr" anchorCtr="0">
              <a:noAutofit/>
            </a:bodyPr>
            <a:lstStyle/>
            <a:p>
              <a:pPr marL="176213" marR="0" lvl="1" indent="0" algn="l" rtl="0">
                <a:lnSpc>
                  <a:spcPct val="90000"/>
                </a:lnSpc>
                <a:spcBef>
                  <a:spcPts val="0"/>
                </a:spcBef>
                <a:spcAft>
                  <a:spcPts val="0"/>
                </a:spcAft>
                <a:buClr>
                  <a:schemeClr val="dk1"/>
                </a:buClr>
                <a:buSzPts val="2200"/>
                <a:buFont typeface="Calibri"/>
                <a:buNone/>
              </a:pPr>
              <a:r>
                <a:rPr lang="es-MX" sz="2200" b="0" i="0" u="none" strike="noStrike" cap="none">
                  <a:solidFill>
                    <a:schemeClr val="dk1"/>
                  </a:solidFill>
                  <a:latin typeface="Calibri"/>
                  <a:ea typeface="Calibri"/>
                  <a:cs typeface="Calibri"/>
                  <a:sym typeface="Calibri"/>
                </a:rPr>
                <a:t>Los acontecimientos que reúnen los requisitos necesarios pueden darle la oportunidad de cambiar su cobertura de Medicare</a:t>
              </a:r>
              <a:endParaRPr/>
            </a:p>
          </p:txBody>
        </p:sp>
        <p:sp>
          <p:nvSpPr>
            <p:cNvPr id="889" name="Google Shape;889;p66"/>
            <p:cNvSpPr/>
            <p:nvPr/>
          </p:nvSpPr>
          <p:spPr>
            <a:xfrm>
              <a:off x="0" y="3611988"/>
              <a:ext cx="4064686" cy="1145906"/>
            </a:xfrm>
            <a:prstGeom prst="roundRect">
              <a:avLst>
                <a:gd name="adj" fmla="val 16667"/>
              </a:avLst>
            </a:prstGeom>
            <a:solidFill>
              <a:srgbClr val="FBE4D4"/>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6"/>
            <p:cNvSpPr txBox="1"/>
            <p:nvPr/>
          </p:nvSpPr>
          <p:spPr>
            <a:xfrm>
              <a:off x="55939" y="3667927"/>
              <a:ext cx="3952808" cy="1034028"/>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s-MX" sz="2600" b="1">
                  <a:solidFill>
                    <a:schemeClr val="lt1"/>
                  </a:solidFill>
                  <a:latin typeface="Calibri"/>
                  <a:ea typeface="Calibri"/>
                  <a:cs typeface="Calibri"/>
                  <a:sym typeface="Calibri"/>
                </a:rPr>
                <a:t>Períodos de inscripción especiales</a:t>
              </a:r>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67"/>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D de Medicare – Costos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897" name="Google Shape;897;p67" title="art"/>
          <p:cNvGrpSpPr/>
          <p:nvPr/>
        </p:nvGrpSpPr>
        <p:grpSpPr>
          <a:xfrm>
            <a:off x="785878" y="1403590"/>
            <a:ext cx="1617569" cy="2488537"/>
            <a:chOff x="7108784" y="1808184"/>
            <a:chExt cx="1909568" cy="2526290"/>
          </a:xfrm>
        </p:grpSpPr>
        <p:pic>
          <p:nvPicPr>
            <p:cNvPr id="898" name="Google Shape;898;p67" title="Part D icon"/>
            <p:cNvPicPr preferRelativeResize="0"/>
            <p:nvPr/>
          </p:nvPicPr>
          <p:blipFill rotWithShape="1">
            <a:blip r:embed="rId3">
              <a:alphaModFix/>
            </a:blip>
            <a:srcRect/>
            <a:stretch/>
          </p:blipFill>
          <p:spPr>
            <a:xfrm>
              <a:off x="7614053" y="1808184"/>
              <a:ext cx="978942" cy="676778"/>
            </a:xfrm>
            <a:prstGeom prst="rect">
              <a:avLst/>
            </a:prstGeom>
            <a:noFill/>
            <a:ln>
              <a:noFill/>
            </a:ln>
          </p:spPr>
        </p:pic>
        <p:sp>
          <p:nvSpPr>
            <p:cNvPr id="899" name="Google Shape;899;p67" title="Part D Icon"/>
            <p:cNvSpPr txBox="1"/>
            <p:nvPr/>
          </p:nvSpPr>
          <p:spPr>
            <a:xfrm>
              <a:off x="7108784" y="2678512"/>
              <a:ext cx="1909568" cy="16559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a:solidFill>
                    <a:schemeClr val="dk2"/>
                  </a:solidFill>
                  <a:latin typeface="Calibri"/>
                  <a:ea typeface="Calibri"/>
                  <a:cs typeface="Calibri"/>
                  <a:sym typeface="Calibri"/>
                </a:rPr>
                <a:t>Parte D </a:t>
              </a:r>
              <a:endParaRPr/>
            </a:p>
            <a:p>
              <a:pPr marL="0" marR="0" lvl="0" indent="0" algn="ctr" rtl="0">
                <a:spcBef>
                  <a:spcPts val="0"/>
                </a:spcBef>
                <a:spcAft>
                  <a:spcPts val="0"/>
                </a:spcAft>
                <a:buNone/>
              </a:pPr>
              <a:r>
                <a:rPr lang="es-MX" sz="2000">
                  <a:solidFill>
                    <a:schemeClr val="dk2"/>
                  </a:solidFill>
                  <a:latin typeface="Calibri"/>
                  <a:ea typeface="Calibri"/>
                  <a:cs typeface="Calibri"/>
                  <a:sym typeface="Calibri"/>
                </a:rPr>
                <a:t>Cobertura de medicamentos con receta de Medicare</a:t>
              </a:r>
              <a:endParaRPr/>
            </a:p>
          </p:txBody>
        </p:sp>
      </p:grpSp>
      <p:sp>
        <p:nvSpPr>
          <p:cNvPr id="900" name="Google Shape;900;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67</a:t>
            </a:fld>
            <a:endParaRPr/>
          </a:p>
        </p:txBody>
      </p:sp>
      <p:sp>
        <p:nvSpPr>
          <p:cNvPr id="901" name="Google Shape;901;p67"/>
          <p:cNvSpPr/>
          <p:nvPr/>
        </p:nvSpPr>
        <p:spPr>
          <a:xfrm>
            <a:off x="2930154" y="1443569"/>
            <a:ext cx="8423645" cy="5538119"/>
          </a:xfrm>
          <a:prstGeom prst="rect">
            <a:avLst/>
          </a:prstGeom>
          <a:noFill/>
          <a:ln>
            <a:noFill/>
          </a:ln>
        </p:spPr>
        <p:txBody>
          <a:bodyPr spcFirstLastPara="1" wrap="square" lIns="91425" tIns="45700" rIns="91425" bIns="45700" anchor="t" anchorCtr="0">
            <a:spAutoFit/>
          </a:bodyPr>
          <a:lstStyle/>
          <a:p>
            <a:pPr marL="457200" marR="0" lvl="1" indent="0" algn="l" rtl="0">
              <a:lnSpc>
                <a:spcPct val="80000"/>
              </a:lnSpc>
              <a:spcBef>
                <a:spcPts val="0"/>
              </a:spcBef>
              <a:spcAft>
                <a:spcPts val="0"/>
              </a:spcAft>
              <a:buNone/>
            </a:pPr>
            <a:r>
              <a:rPr lang="es-MX" sz="2800" b="1" i="0" u="none" strike="noStrike" cap="none">
                <a:solidFill>
                  <a:schemeClr val="dk1"/>
                </a:solidFill>
                <a:latin typeface="Arial"/>
                <a:ea typeface="Arial"/>
                <a:cs typeface="Arial"/>
                <a:sym typeface="Arial"/>
              </a:rPr>
              <a:t>Primas, deducibles y copagos o coseguros</a:t>
            </a:r>
            <a:endParaRPr sz="1800" b="0" i="0" u="none" strike="noStrike" cap="none">
              <a:solidFill>
                <a:schemeClr val="dk1"/>
              </a:solidFill>
              <a:latin typeface="Calibri"/>
              <a:ea typeface="Calibri"/>
              <a:cs typeface="Calibri"/>
              <a:sym typeface="Calibri"/>
            </a:endParaRPr>
          </a:p>
          <a:p>
            <a:pPr marL="1257300" marR="0" lvl="2" indent="-342900" algn="l" rtl="0">
              <a:lnSpc>
                <a:spcPct val="80000"/>
              </a:lnSpc>
              <a:spcBef>
                <a:spcPts val="1200"/>
              </a:spcBef>
              <a:spcAft>
                <a:spcPts val="0"/>
              </a:spcAft>
              <a:buClr>
                <a:schemeClr val="dk1"/>
              </a:buClr>
              <a:buSzPts val="2800"/>
              <a:buFont typeface="Noto Sans Symbols"/>
              <a:buChar char="▪"/>
            </a:pPr>
            <a:r>
              <a:rPr lang="es-MX" sz="2800" b="1" i="0" u="none" strike="noStrike" cap="none">
                <a:solidFill>
                  <a:schemeClr val="dk1"/>
                </a:solidFill>
                <a:latin typeface="Calibri"/>
                <a:ea typeface="Calibri"/>
                <a:cs typeface="Calibri"/>
                <a:sym typeface="Calibri"/>
              </a:rPr>
              <a:t>Los costos varían según el plan y cambian</a:t>
            </a:r>
            <a:r>
              <a:rPr lang="es-MX" sz="2800" b="0" i="0" u="none" strike="noStrike" cap="none">
                <a:solidFill>
                  <a:schemeClr val="dk1"/>
                </a:solidFill>
                <a:latin typeface="Calibri"/>
                <a:ea typeface="Calibri"/>
                <a:cs typeface="Calibri"/>
                <a:sym typeface="Calibri"/>
              </a:rPr>
              <a:t> </a:t>
            </a:r>
            <a:r>
              <a:rPr lang="es-MX" sz="2800" b="1" i="0" u="none" strike="noStrike" cap="none">
                <a:solidFill>
                  <a:schemeClr val="dk1"/>
                </a:solidFill>
                <a:latin typeface="Calibri"/>
                <a:ea typeface="Calibri"/>
                <a:cs typeface="Calibri"/>
                <a:sym typeface="Calibri"/>
              </a:rPr>
              <a:t>cada año</a:t>
            </a:r>
            <a:r>
              <a:rPr lang="es-MX" sz="2800" b="0" i="0" u="none" strike="noStrike" cap="none">
                <a:solidFill>
                  <a:schemeClr val="dk1"/>
                </a:solidFill>
                <a:latin typeface="Calibri"/>
                <a:ea typeface="Calibri"/>
                <a:cs typeface="Calibri"/>
                <a:sym typeface="Calibri"/>
              </a:rPr>
              <a:t>.</a:t>
            </a:r>
            <a:endParaRPr/>
          </a:p>
          <a:p>
            <a:pPr marL="1257300" marR="0" lvl="2" indent="-342900" algn="l" rtl="0">
              <a:lnSpc>
                <a:spcPct val="80000"/>
              </a:lnSpc>
              <a:spcBef>
                <a:spcPts val="1200"/>
              </a:spcBef>
              <a:spcAft>
                <a:spcPts val="0"/>
              </a:spcAft>
              <a:buClr>
                <a:schemeClr val="dk1"/>
              </a:buClr>
              <a:buSzPts val="2800"/>
              <a:buFont typeface="Noto Sans Symbols"/>
              <a:buChar char="▪"/>
            </a:pPr>
            <a:r>
              <a:rPr lang="es-MX" sz="2800" b="0" i="0" u="none" strike="noStrike" cap="none">
                <a:solidFill>
                  <a:schemeClr val="dk1"/>
                </a:solidFill>
                <a:latin typeface="Calibri"/>
                <a:ea typeface="Calibri"/>
                <a:cs typeface="Calibri"/>
                <a:sym typeface="Calibri"/>
              </a:rPr>
              <a:t>Los copagos y el coseguro varían según el medicamento, el plan y la farmacia. </a:t>
            </a:r>
            <a:endParaRPr/>
          </a:p>
          <a:p>
            <a:pPr marL="457200" marR="0" lvl="1" indent="0" algn="l" rtl="0">
              <a:lnSpc>
                <a:spcPct val="80000"/>
              </a:lnSpc>
              <a:spcBef>
                <a:spcPts val="3000"/>
              </a:spcBef>
              <a:spcAft>
                <a:spcPts val="0"/>
              </a:spcAft>
              <a:buNone/>
            </a:pPr>
            <a:r>
              <a:rPr lang="es-MX" sz="2800" b="1" i="0" u="none" strike="noStrike" cap="none">
                <a:solidFill>
                  <a:schemeClr val="dk1"/>
                </a:solidFill>
                <a:latin typeface="Arial"/>
                <a:ea typeface="Arial"/>
                <a:cs typeface="Arial"/>
                <a:sym typeface="Arial"/>
              </a:rPr>
              <a:t>Monto de ajuste mensual relacionado con los ingresos (IRMAA)</a:t>
            </a:r>
            <a:endParaRPr/>
          </a:p>
          <a:p>
            <a:pPr marL="914400" marR="0" lvl="2" indent="0" algn="l" rtl="0">
              <a:lnSpc>
                <a:spcPct val="80000"/>
              </a:lnSpc>
              <a:spcBef>
                <a:spcPts val="1200"/>
              </a:spcBef>
              <a:spcAft>
                <a:spcPts val="0"/>
              </a:spcAft>
              <a:buNone/>
            </a:pPr>
            <a:r>
              <a:rPr lang="es-MX" sz="2800" b="1" i="0" u="none" strike="noStrike" cap="none">
                <a:solidFill>
                  <a:schemeClr val="dk1"/>
                </a:solidFill>
                <a:latin typeface="Calibri"/>
                <a:ea typeface="Calibri"/>
                <a:cs typeface="Calibri"/>
                <a:sym typeface="Calibri"/>
              </a:rPr>
              <a:t>Las personas que tienen ingresos más altos pagarán primas más altas de la Parte D</a:t>
            </a:r>
            <a:r>
              <a:rPr lang="es-MX" sz="2800" b="0" i="0" u="none" strike="noStrike" cap="none">
                <a:solidFill>
                  <a:schemeClr val="dk1"/>
                </a:solidFill>
                <a:latin typeface="Calibri"/>
                <a:ea typeface="Calibri"/>
                <a:cs typeface="Calibri"/>
                <a:sym typeface="Calibri"/>
              </a:rPr>
              <a:t>. </a:t>
            </a:r>
            <a:endParaRPr/>
          </a:p>
          <a:p>
            <a:pPr marL="914400" marR="0" lvl="2" indent="0" algn="l" rtl="0">
              <a:lnSpc>
                <a:spcPct val="80000"/>
              </a:lnSpc>
              <a:spcBef>
                <a:spcPts val="1200"/>
              </a:spcBef>
              <a:spcAft>
                <a:spcPts val="0"/>
              </a:spcAft>
              <a:buNone/>
            </a:pPr>
            <a:r>
              <a:rPr lang="es-MX" sz="2400" b="0" i="0" u="none" strike="noStrike" cap="none">
                <a:solidFill>
                  <a:schemeClr val="dk1"/>
                </a:solidFill>
                <a:latin typeface="Calibri"/>
                <a:ea typeface="Calibri"/>
                <a:cs typeface="Calibri"/>
                <a:sym typeface="Calibri"/>
              </a:rPr>
              <a:t>Esta cantidad se basa en su declaración de impuestos de los dos años anteriore </a:t>
            </a:r>
            <a:br>
              <a:rPr lang="es-MX" sz="2400" b="0" i="0" u="none" strike="noStrike" cap="none">
                <a:solidFill>
                  <a:schemeClr val="dk1"/>
                </a:solidFill>
                <a:latin typeface="Calibri"/>
                <a:ea typeface="Calibri"/>
                <a:cs typeface="Calibri"/>
                <a:sym typeface="Calibri"/>
              </a:rPr>
            </a:br>
            <a:r>
              <a:rPr lang="es-MX" sz="2400" b="0" i="0" u="none" strike="noStrike" cap="none">
                <a:solidFill>
                  <a:schemeClr val="dk1"/>
                </a:solidFill>
                <a:latin typeface="Calibri"/>
                <a:ea typeface="Calibri"/>
                <a:cs typeface="Calibri"/>
                <a:sym typeface="Calibri"/>
              </a:rPr>
              <a:t>(es decir, la cantidad de 2023 se basa en la declaración de impuestos de 2021).</a:t>
            </a:r>
            <a:endParaRPr/>
          </a:p>
          <a:p>
            <a:pPr marL="457200" marR="0" lvl="1" indent="0" algn="l" rtl="0">
              <a:lnSpc>
                <a:spcPct val="80000"/>
              </a:lnSpc>
              <a:spcBef>
                <a:spcPts val="1200"/>
              </a:spcBef>
              <a:spcAft>
                <a:spcPts val="0"/>
              </a:spcAft>
              <a:buNone/>
            </a:pPr>
            <a:endParaRPr sz="2400" b="0" i="0" u="none" strike="noStrike" cap="none">
              <a:solidFill>
                <a:schemeClr val="dk1"/>
              </a:solidFill>
              <a:latin typeface="Calibri"/>
              <a:ea typeface="Calibri"/>
              <a:cs typeface="Calibri"/>
              <a:sym typeface="Calibri"/>
            </a:endParaRPr>
          </a:p>
        </p:txBody>
      </p:sp>
      <p:sp>
        <p:nvSpPr>
          <p:cNvPr id="902" name="Google Shape;902;p67"/>
          <p:cNvSpPr/>
          <p:nvPr/>
        </p:nvSpPr>
        <p:spPr>
          <a:xfrm>
            <a:off x="309230" y="4187721"/>
            <a:ext cx="2743200" cy="2168629"/>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a:solidFill>
                  <a:schemeClr val="lt1"/>
                </a:solidFill>
                <a:latin typeface="Calibri"/>
                <a:ea typeface="Calibri"/>
                <a:cs typeface="Calibri"/>
                <a:sym typeface="Calibri"/>
              </a:rPr>
              <a:t>Los costos cambian cada año. </a:t>
            </a:r>
            <a:br>
              <a:rPr lang="es-MX" sz="2400">
                <a:solidFill>
                  <a:schemeClr val="lt1"/>
                </a:solidFill>
                <a:latin typeface="Calibri"/>
                <a:ea typeface="Calibri"/>
                <a:cs typeface="Calibri"/>
                <a:sym typeface="Calibri"/>
              </a:rPr>
            </a:br>
            <a:r>
              <a:rPr lang="es-MX" sz="2400" b="1">
                <a:solidFill>
                  <a:schemeClr val="lt1"/>
                </a:solidFill>
                <a:latin typeface="Calibri"/>
                <a:ea typeface="Calibri"/>
                <a:cs typeface="Calibri"/>
                <a:sym typeface="Calibri"/>
              </a:rPr>
              <a:t>Consulte los costos actuales en </a:t>
            </a:r>
            <a:r>
              <a:rPr lang="es-MX" sz="2400" b="1"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medicare.gov</a:t>
            </a:r>
            <a:r>
              <a:rPr lang="es-MX" sz="2400" b="1">
                <a:solidFill>
                  <a:schemeClr val="lt1"/>
                </a:solidFill>
                <a:latin typeface="Calibri"/>
                <a:ea typeface="Calibri"/>
                <a:cs typeface="Calibri"/>
                <a:sym typeface="Calibri"/>
              </a:rPr>
              <a:t>.</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68</a:t>
            </a:fld>
            <a:endParaRPr/>
          </a:p>
        </p:txBody>
      </p:sp>
      <p:sp>
        <p:nvSpPr>
          <p:cNvPr id="909" name="Google Shape;909;p68"/>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D de Medicare – Costos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10" name="Google Shape;910;p68"/>
          <p:cNvSpPr/>
          <p:nvPr/>
        </p:nvSpPr>
        <p:spPr>
          <a:xfrm>
            <a:off x="528493" y="1469428"/>
            <a:ext cx="6421313" cy="5466753"/>
          </a:xfrm>
          <a:prstGeom prst="rect">
            <a:avLst/>
          </a:prstGeom>
          <a:noFill/>
          <a:ln>
            <a:noFill/>
          </a:ln>
        </p:spPr>
        <p:txBody>
          <a:bodyPr spcFirstLastPara="1" wrap="square" lIns="91425" tIns="45700" rIns="91425" bIns="45700" anchor="t" anchorCtr="0">
            <a:spAutoFit/>
          </a:bodyPr>
          <a:lstStyle/>
          <a:p>
            <a:pPr marL="796925" marR="0" lvl="1" indent="0" algn="l" rtl="0">
              <a:lnSpc>
                <a:spcPct val="80000"/>
              </a:lnSpc>
              <a:spcBef>
                <a:spcPts val="0"/>
              </a:spcBef>
              <a:spcAft>
                <a:spcPts val="0"/>
              </a:spcAft>
              <a:buNone/>
            </a:pPr>
            <a:r>
              <a:rPr lang="es-MX" sz="2800" b="1" i="0" u="none" strike="noStrike" cap="none">
                <a:solidFill>
                  <a:schemeClr val="dk1"/>
                </a:solidFill>
                <a:latin typeface="Arial"/>
                <a:ea typeface="Arial"/>
                <a:cs typeface="Arial"/>
                <a:sym typeface="Arial"/>
              </a:rPr>
              <a:t>Multa por inscripción tardía</a:t>
            </a:r>
            <a:endParaRPr/>
          </a:p>
          <a:p>
            <a:pPr marL="796925" marR="0" lvl="2" indent="-342900" algn="l" rtl="0">
              <a:lnSpc>
                <a:spcPct val="80000"/>
              </a:lnSpc>
              <a:spcBef>
                <a:spcPts val="1200"/>
              </a:spcBef>
              <a:spcAft>
                <a:spcPts val="0"/>
              </a:spcAft>
              <a:buClr>
                <a:srgbClr val="C00000"/>
              </a:buClr>
              <a:buSzPts val="2800"/>
              <a:buFont typeface="Noto Sans Symbols"/>
              <a:buChar char="▪"/>
            </a:pPr>
            <a:r>
              <a:rPr lang="es-MX" sz="2800" b="0" i="0" u="none" strike="noStrike" cap="none">
                <a:solidFill>
                  <a:srgbClr val="C00000"/>
                </a:solidFill>
                <a:latin typeface="Calibri"/>
                <a:ea typeface="Calibri"/>
                <a:cs typeface="Calibri"/>
                <a:sym typeface="Calibri"/>
              </a:rPr>
              <a:t>Puede pagar una multa por inscripción tardía si no se inscribió en la Parte D durante el Período de Inscripción Inicial </a:t>
            </a:r>
            <a:r>
              <a:rPr lang="es-MX" sz="2800" b="0" i="0" u="none" strike="noStrike" cap="none">
                <a:solidFill>
                  <a:schemeClr val="dk1"/>
                </a:solidFill>
                <a:latin typeface="Calibri"/>
                <a:ea typeface="Calibri"/>
                <a:cs typeface="Calibri"/>
                <a:sym typeface="Calibri"/>
              </a:rPr>
              <a:t>y no tuvo otra </a:t>
            </a:r>
            <a:r>
              <a:rPr lang="es-MX" sz="2800" b="1" i="0" u="none" strike="noStrike" cap="none">
                <a:solidFill>
                  <a:schemeClr val="dk1"/>
                </a:solidFill>
                <a:latin typeface="Calibri"/>
                <a:ea typeface="Calibri"/>
                <a:cs typeface="Calibri"/>
                <a:sym typeface="Calibri"/>
              </a:rPr>
              <a:t>cobertura acreditable</a:t>
            </a:r>
            <a:r>
              <a:rPr lang="es-MX" sz="2800" b="0" i="0" u="none" strike="noStrike" cap="none">
                <a:solidFill>
                  <a:schemeClr val="dk1"/>
                </a:solidFill>
                <a:latin typeface="Calibri"/>
                <a:ea typeface="Calibri"/>
                <a:cs typeface="Calibri"/>
                <a:sym typeface="Calibri"/>
              </a:rPr>
              <a:t>*. </a:t>
            </a:r>
            <a:endParaRPr/>
          </a:p>
          <a:p>
            <a:pPr marL="796925" marR="0" lvl="2" indent="-342900" algn="l" rtl="0">
              <a:lnSpc>
                <a:spcPct val="80000"/>
              </a:lnSpc>
              <a:spcBef>
                <a:spcPts val="1200"/>
              </a:spcBef>
              <a:spcAft>
                <a:spcPts val="0"/>
              </a:spcAft>
              <a:buClr>
                <a:schemeClr val="dk1"/>
              </a:buClr>
              <a:buSzPts val="2800"/>
              <a:buFont typeface="Noto Sans Symbols"/>
              <a:buChar char="▪"/>
            </a:pPr>
            <a:r>
              <a:rPr lang="es-MX" sz="2800" b="0" i="0" u="none" strike="noStrike" cap="none">
                <a:solidFill>
                  <a:schemeClr val="dk1"/>
                </a:solidFill>
                <a:latin typeface="Calibri"/>
                <a:ea typeface="Calibri"/>
                <a:cs typeface="Calibri"/>
                <a:sym typeface="Calibri"/>
              </a:rPr>
              <a:t>La multa es del 1% de la prima mensual promedio nacional por cada mes que retrasó la inscripción.</a:t>
            </a:r>
            <a:endParaRPr/>
          </a:p>
          <a:p>
            <a:pPr marL="796925" marR="0" lvl="2" indent="-342900" algn="l" rtl="0">
              <a:lnSpc>
                <a:spcPct val="80000"/>
              </a:lnSpc>
              <a:spcBef>
                <a:spcPts val="1200"/>
              </a:spcBef>
              <a:spcAft>
                <a:spcPts val="0"/>
              </a:spcAft>
              <a:buClr>
                <a:schemeClr val="dk1"/>
              </a:buClr>
              <a:buSzPts val="2800"/>
              <a:buFont typeface="Noto Sans Symbols"/>
              <a:buChar char="▪"/>
            </a:pPr>
            <a:r>
              <a:rPr lang="es-MX" sz="2800" b="0" i="0" u="none" strike="noStrike" cap="none">
                <a:solidFill>
                  <a:schemeClr val="dk1"/>
                </a:solidFill>
                <a:latin typeface="Calibri"/>
                <a:ea typeface="Calibri"/>
                <a:cs typeface="Calibri"/>
                <a:sym typeface="Calibri"/>
              </a:rPr>
              <a:t>La multa se añadirá a su prima mensual si se inscribe en un plan de la Parte D, y continuará mientras esté inscrito.</a:t>
            </a:r>
            <a:endParaRPr/>
          </a:p>
          <a:p>
            <a:pPr marL="457200" marR="0" lvl="1" indent="0" algn="l" rtl="0">
              <a:lnSpc>
                <a:spcPct val="80000"/>
              </a:lnSpc>
              <a:spcBef>
                <a:spcPts val="120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911" name="Google Shape;911;p68" title="Part D icon"/>
          <p:cNvPicPr preferRelativeResize="0"/>
          <p:nvPr/>
        </p:nvPicPr>
        <p:blipFill rotWithShape="1">
          <a:blip r:embed="rId3">
            <a:alphaModFix/>
          </a:blip>
          <a:srcRect/>
          <a:stretch/>
        </p:blipFill>
        <p:spPr>
          <a:xfrm>
            <a:off x="528493" y="1350389"/>
            <a:ext cx="632106" cy="526583"/>
          </a:xfrm>
          <a:prstGeom prst="rect">
            <a:avLst/>
          </a:prstGeom>
          <a:noFill/>
          <a:ln>
            <a:noFill/>
          </a:ln>
        </p:spPr>
      </p:pic>
      <p:sp>
        <p:nvSpPr>
          <p:cNvPr id="912" name="Google Shape;912;p68"/>
          <p:cNvSpPr/>
          <p:nvPr/>
        </p:nvSpPr>
        <p:spPr>
          <a:xfrm>
            <a:off x="6949806" y="1355800"/>
            <a:ext cx="4601487" cy="5083834"/>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1" indent="0" algn="l" rtl="0">
              <a:lnSpc>
                <a:spcPct val="80000"/>
              </a:lnSpc>
              <a:spcBef>
                <a:spcPts val="0"/>
              </a:spcBef>
              <a:spcAft>
                <a:spcPts val="0"/>
              </a:spcAft>
              <a:buNone/>
            </a:pPr>
            <a:r>
              <a:rPr lang="es-MX" sz="2400" b="1" i="0" u="none" strike="noStrike" cap="none">
                <a:solidFill>
                  <a:schemeClr val="lt1"/>
                </a:solidFill>
                <a:latin typeface="Calibri"/>
                <a:ea typeface="Calibri"/>
                <a:cs typeface="Calibri"/>
                <a:sym typeface="Calibri"/>
              </a:rPr>
              <a:t>*Cobertura acreditable: </a:t>
            </a:r>
            <a:r>
              <a:rPr lang="es-MX" sz="2400" b="0" i="0" u="none" strike="noStrike" cap="none">
                <a:solidFill>
                  <a:schemeClr val="lt1"/>
                </a:solidFill>
                <a:latin typeface="Calibri"/>
                <a:ea typeface="Calibri"/>
                <a:cs typeface="Calibri"/>
                <a:sym typeface="Calibri"/>
              </a:rPr>
              <a:t>Cobertura de medicamentos recetados que se espera que pague, en promedio, al menos tanto como la cobertura estándar de la Parte D de Medicare, como: </a:t>
            </a:r>
            <a:endParaRPr sz="2400" b="1" i="0" u="none" strike="noStrike" cap="none">
              <a:solidFill>
                <a:schemeClr val="lt1"/>
              </a:solidFill>
              <a:latin typeface="Calibri"/>
              <a:ea typeface="Calibri"/>
              <a:cs typeface="Calibri"/>
              <a:sym typeface="Calibri"/>
            </a:endParaRPr>
          </a:p>
          <a:p>
            <a:pPr marL="796925" marR="0" lvl="3" indent="-342900" algn="l" rtl="0">
              <a:lnSpc>
                <a:spcPct val="80000"/>
              </a:lnSpc>
              <a:spcBef>
                <a:spcPts val="120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Cobertura de medicamentos de la Administración de Veteranos (VA)</a:t>
            </a:r>
            <a:endParaRPr/>
          </a:p>
          <a:p>
            <a:pPr marL="796925" marR="0" lvl="3" indent="-342900" algn="l" rtl="0">
              <a:lnSpc>
                <a:spcPct val="80000"/>
              </a:lnSpc>
              <a:spcBef>
                <a:spcPts val="600"/>
              </a:spcBef>
              <a:spcAft>
                <a:spcPts val="0"/>
              </a:spcAft>
              <a:buClr>
                <a:schemeClr val="lt1"/>
              </a:buClr>
              <a:buSzPts val="2400"/>
              <a:buFont typeface="Noto Sans Symbols"/>
              <a:buChar char="▪"/>
            </a:pPr>
            <a:r>
              <a:rPr lang="es-MX" sz="2400" b="0" i="0" u="none" strike="noStrike" cap="none">
                <a:solidFill>
                  <a:schemeClr val="lt1"/>
                </a:solidFill>
                <a:latin typeface="Calibri"/>
                <a:ea typeface="Calibri"/>
                <a:cs typeface="Calibri"/>
                <a:sym typeface="Calibri"/>
              </a:rPr>
              <a:t>SeniorCare</a:t>
            </a:r>
            <a:endParaRPr sz="2400" b="0" i="0" u="none" strike="noStrike" cap="none">
              <a:solidFill>
                <a:schemeClr val="lt1"/>
              </a:solidFill>
              <a:latin typeface="Calibri"/>
              <a:ea typeface="Calibri"/>
              <a:cs typeface="Calibri"/>
              <a:sym typeface="Calibri"/>
            </a:endParaRPr>
          </a:p>
          <a:p>
            <a:pPr marL="796925" marR="0" lvl="3" indent="-342900" algn="l" rtl="0">
              <a:lnSpc>
                <a:spcPct val="80000"/>
              </a:lnSpc>
              <a:spcBef>
                <a:spcPts val="600"/>
              </a:spcBef>
              <a:spcAft>
                <a:spcPts val="0"/>
              </a:spcAft>
              <a:buClr>
                <a:schemeClr val="lt1"/>
              </a:buClr>
              <a:buSzPts val="2400"/>
              <a:buFont typeface="Noto Sans Symbols"/>
              <a:buChar char="▪"/>
            </a:pPr>
            <a:r>
              <a:rPr lang="es-MX" sz="2400" b="0" i="0" u="none" strike="noStrike" cap="none">
                <a:solidFill>
                  <a:schemeClr val="lt1"/>
                </a:solidFill>
                <a:latin typeface="Calibri"/>
                <a:ea typeface="Calibri"/>
                <a:cs typeface="Calibri"/>
                <a:sym typeface="Calibri"/>
              </a:rPr>
              <a:t>Algunos tipos de cobertura del empleador (debe consultar)</a:t>
            </a: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69"/>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D de Medicare – Costos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19" name="Google Shape;919;p69"/>
          <p:cNvSpPr/>
          <p:nvPr/>
        </p:nvSpPr>
        <p:spPr>
          <a:xfrm>
            <a:off x="3449155" y="4144765"/>
            <a:ext cx="2392362" cy="1236762"/>
          </a:xfrm>
          <a:prstGeom prst="flowChartProcess">
            <a:avLst/>
          </a:prstGeom>
          <a:solidFill>
            <a:srgbClr val="D8E2F3"/>
          </a:solidFill>
          <a:ln w="12700" cap="flat" cmpd="sng">
            <a:solidFill>
              <a:srgbClr val="8DA9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800" b="1">
                <a:solidFill>
                  <a:srgbClr val="1F3864"/>
                </a:solidFill>
                <a:latin typeface="Calibri"/>
                <a:ea typeface="Calibri"/>
                <a:cs typeface="Calibri"/>
                <a:sym typeface="Calibri"/>
              </a:rPr>
              <a:t>Cobertura inicial </a:t>
            </a:r>
            <a:endParaRPr/>
          </a:p>
          <a:p>
            <a:pPr marL="0" marR="0" lvl="0" indent="0" algn="ctr" rtl="0">
              <a:spcBef>
                <a:spcPts val="0"/>
              </a:spcBef>
              <a:spcAft>
                <a:spcPts val="0"/>
              </a:spcAft>
              <a:buNone/>
            </a:pPr>
            <a:r>
              <a:rPr lang="es-MX" sz="2800" b="1">
                <a:solidFill>
                  <a:srgbClr val="1F3864"/>
                </a:solidFill>
                <a:latin typeface="Calibri"/>
                <a:ea typeface="Calibri"/>
                <a:cs typeface="Calibri"/>
                <a:sym typeface="Calibri"/>
              </a:rPr>
              <a:t>Periodo</a:t>
            </a:r>
            <a:endParaRPr/>
          </a:p>
        </p:txBody>
      </p:sp>
      <p:sp>
        <p:nvSpPr>
          <p:cNvPr id="920" name="Google Shape;920;p69"/>
          <p:cNvSpPr/>
          <p:nvPr/>
        </p:nvSpPr>
        <p:spPr>
          <a:xfrm>
            <a:off x="5841517" y="4144765"/>
            <a:ext cx="2203450" cy="1226188"/>
          </a:xfrm>
          <a:prstGeom prst="rect">
            <a:avLst/>
          </a:prstGeom>
          <a:solidFill>
            <a:srgbClr val="B3C6E7"/>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br>
              <a:rPr lang="es-MX" sz="2000">
                <a:solidFill>
                  <a:srgbClr val="1F3864"/>
                </a:solidFill>
                <a:latin typeface="Calibri"/>
                <a:ea typeface="Calibri"/>
                <a:cs typeface="Calibri"/>
                <a:sym typeface="Calibri"/>
              </a:rPr>
            </a:br>
            <a:r>
              <a:rPr lang="es-MX" sz="2800" b="1">
                <a:solidFill>
                  <a:srgbClr val="1F3864"/>
                </a:solidFill>
                <a:latin typeface="Calibri"/>
                <a:ea typeface="Calibri"/>
                <a:cs typeface="Calibri"/>
                <a:sym typeface="Calibri"/>
              </a:rPr>
              <a:t> Brecha de cobertura</a:t>
            </a:r>
            <a:endParaRPr/>
          </a:p>
        </p:txBody>
      </p:sp>
      <p:sp>
        <p:nvSpPr>
          <p:cNvPr id="921" name="Google Shape;921;p69"/>
          <p:cNvSpPr/>
          <p:nvPr/>
        </p:nvSpPr>
        <p:spPr>
          <a:xfrm>
            <a:off x="8044967" y="3794395"/>
            <a:ext cx="3473933" cy="1691485"/>
          </a:xfrm>
          <a:prstGeom prst="rightArrow">
            <a:avLst>
              <a:gd name="adj1" fmla="val 59249"/>
              <a:gd name="adj2" fmla="val 50925"/>
            </a:avLst>
          </a:prstGeom>
          <a:solidFill>
            <a:srgbClr val="2F5496"/>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800" b="1">
                <a:solidFill>
                  <a:schemeClr val="lt1"/>
                </a:solidFill>
                <a:latin typeface="Calibri"/>
                <a:ea typeface="Calibri"/>
                <a:cs typeface="Calibri"/>
                <a:sym typeface="Calibri"/>
              </a:rPr>
              <a:t>Periodo catastrófico</a:t>
            </a:r>
            <a:endParaRPr/>
          </a:p>
        </p:txBody>
      </p:sp>
      <p:sp>
        <p:nvSpPr>
          <p:cNvPr id="922" name="Google Shape;922;p69"/>
          <p:cNvSpPr txBox="1"/>
          <p:nvPr/>
        </p:nvSpPr>
        <p:spPr>
          <a:xfrm>
            <a:off x="3451246" y="5554386"/>
            <a:ext cx="2392362" cy="830997"/>
          </a:xfrm>
          <a:prstGeom prst="rect">
            <a:avLst/>
          </a:prstGeom>
          <a:noFill/>
          <a:ln w="28575" cap="flat" cmpd="sng">
            <a:solidFill>
              <a:srgbClr val="8DA9DB"/>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s-MX" sz="2400">
                <a:solidFill>
                  <a:schemeClr val="dk1"/>
                </a:solidFill>
                <a:latin typeface="Calibri"/>
                <a:ea typeface="Calibri"/>
                <a:cs typeface="Calibri"/>
                <a:sym typeface="Calibri"/>
              </a:rPr>
              <a:t>Usted paga </a:t>
            </a:r>
            <a:r>
              <a:rPr lang="es-MX" sz="2400" b="1">
                <a:solidFill>
                  <a:schemeClr val="dk1"/>
                </a:solidFill>
                <a:latin typeface="Calibri"/>
                <a:ea typeface="Calibri"/>
                <a:cs typeface="Calibri"/>
                <a:sym typeface="Calibri"/>
              </a:rPr>
              <a:t>hasta el 25%</a:t>
            </a:r>
            <a:r>
              <a:rPr lang="es-MX" sz="2000" b="1">
                <a:solidFill>
                  <a:schemeClr val="dk1"/>
                </a:solidFill>
                <a:latin typeface="Arial"/>
                <a:ea typeface="Arial"/>
                <a:cs typeface="Arial"/>
                <a:sym typeface="Arial"/>
              </a:rPr>
              <a:t>.</a:t>
            </a:r>
            <a:endParaRPr/>
          </a:p>
        </p:txBody>
      </p:sp>
      <p:sp>
        <p:nvSpPr>
          <p:cNvPr id="923" name="Google Shape;923;p69"/>
          <p:cNvSpPr txBox="1"/>
          <p:nvPr/>
        </p:nvSpPr>
        <p:spPr>
          <a:xfrm>
            <a:off x="5827746" y="5565041"/>
            <a:ext cx="2203450" cy="830997"/>
          </a:xfrm>
          <a:prstGeom prst="rect">
            <a:avLst/>
          </a:prstGeom>
          <a:noFill/>
          <a:ln w="28575" cap="flat" cmpd="sng">
            <a:solidFill>
              <a:srgbClr val="2F5496"/>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s-MX" sz="2400">
                <a:solidFill>
                  <a:schemeClr val="dk1"/>
                </a:solidFill>
                <a:latin typeface="Arial"/>
                <a:ea typeface="Arial"/>
                <a:cs typeface="Arial"/>
                <a:sym typeface="Arial"/>
              </a:rPr>
              <a:t>Usted paga el </a:t>
            </a:r>
            <a:r>
              <a:rPr lang="es-MX" sz="2400" b="1">
                <a:solidFill>
                  <a:schemeClr val="dk1"/>
                </a:solidFill>
                <a:latin typeface="Arial"/>
                <a:ea typeface="Arial"/>
                <a:cs typeface="Arial"/>
                <a:sym typeface="Arial"/>
              </a:rPr>
              <a:t>25%</a:t>
            </a:r>
            <a:r>
              <a:rPr lang="es-MX" sz="2400">
                <a:solidFill>
                  <a:schemeClr val="dk1"/>
                </a:solidFill>
                <a:latin typeface="Arial"/>
                <a:ea typeface="Arial"/>
                <a:cs typeface="Arial"/>
                <a:sym typeface="Arial"/>
              </a:rPr>
              <a:t>.</a:t>
            </a:r>
            <a:endParaRPr/>
          </a:p>
        </p:txBody>
      </p:sp>
      <p:sp>
        <p:nvSpPr>
          <p:cNvPr id="924" name="Google Shape;924;p69"/>
          <p:cNvSpPr txBox="1"/>
          <p:nvPr/>
        </p:nvSpPr>
        <p:spPr>
          <a:xfrm>
            <a:off x="8058738" y="5294920"/>
            <a:ext cx="2348700" cy="1446900"/>
          </a:xfrm>
          <a:prstGeom prst="rect">
            <a:avLst/>
          </a:prstGeom>
          <a:noFill/>
          <a:ln w="28575" cap="flat" cmpd="sng">
            <a:solidFill>
              <a:srgbClr val="1F3864"/>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s-MX" sz="2200">
                <a:solidFill>
                  <a:schemeClr val="dk1"/>
                </a:solidFill>
                <a:latin typeface="Arial"/>
                <a:ea typeface="Arial"/>
                <a:cs typeface="Arial"/>
                <a:sym typeface="Arial"/>
              </a:rPr>
              <a:t>Usted paga el </a:t>
            </a:r>
            <a:r>
              <a:rPr lang="es-MX" sz="2200" b="1">
                <a:solidFill>
                  <a:schemeClr val="dk1"/>
                </a:solidFill>
                <a:latin typeface="Arial"/>
                <a:ea typeface="Arial"/>
                <a:cs typeface="Arial"/>
                <a:sym typeface="Arial"/>
              </a:rPr>
              <a:t>5 %</a:t>
            </a:r>
            <a:r>
              <a:rPr lang="es-MX" sz="2200">
                <a:solidFill>
                  <a:schemeClr val="dk1"/>
                </a:solidFill>
                <a:latin typeface="Arial"/>
                <a:ea typeface="Arial"/>
                <a:cs typeface="Arial"/>
                <a:sym typeface="Arial"/>
              </a:rPr>
              <a:t> </a:t>
            </a:r>
            <a:br>
              <a:rPr lang="es-MX" sz="2200">
                <a:solidFill>
                  <a:schemeClr val="dk1"/>
                </a:solidFill>
                <a:latin typeface="Calibri"/>
                <a:ea typeface="Calibri"/>
                <a:cs typeface="Calibri"/>
                <a:sym typeface="Calibri"/>
              </a:rPr>
            </a:br>
            <a:r>
              <a:rPr lang="es-MX" sz="2200">
                <a:solidFill>
                  <a:schemeClr val="dk1"/>
                </a:solidFill>
                <a:latin typeface="Arial"/>
                <a:ea typeface="Arial"/>
                <a:cs typeface="Arial"/>
                <a:sym typeface="Arial"/>
              </a:rPr>
              <a:t>o un pequeño copago</a:t>
            </a:r>
            <a:endParaRPr sz="2200" b="1">
              <a:solidFill>
                <a:schemeClr val="dk1"/>
              </a:solidFill>
              <a:latin typeface="Calibri"/>
              <a:ea typeface="Calibri"/>
              <a:cs typeface="Calibri"/>
              <a:sym typeface="Calibri"/>
            </a:endParaRPr>
          </a:p>
        </p:txBody>
      </p:sp>
      <p:sp>
        <p:nvSpPr>
          <p:cNvPr id="925" name="Google Shape;925;p69"/>
          <p:cNvSpPr/>
          <p:nvPr/>
        </p:nvSpPr>
        <p:spPr>
          <a:xfrm>
            <a:off x="2165951" y="2081097"/>
            <a:ext cx="220866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a:solidFill>
                  <a:srgbClr val="323F4F"/>
                </a:solidFill>
                <a:latin typeface="Arial"/>
                <a:ea typeface="Arial"/>
                <a:cs typeface="Arial"/>
                <a:sym typeface="Arial"/>
              </a:rPr>
              <a:t>Cumplir con el deducible</a:t>
            </a:r>
            <a:endParaRPr sz="2400">
              <a:solidFill>
                <a:srgbClr val="323F4F"/>
              </a:solidFill>
              <a:latin typeface="Arial"/>
              <a:ea typeface="Arial"/>
              <a:cs typeface="Arial"/>
              <a:sym typeface="Arial"/>
            </a:endParaRPr>
          </a:p>
        </p:txBody>
      </p:sp>
      <p:sp>
        <p:nvSpPr>
          <p:cNvPr id="926" name="Google Shape;926;p69"/>
          <p:cNvSpPr/>
          <p:nvPr/>
        </p:nvSpPr>
        <p:spPr>
          <a:xfrm>
            <a:off x="4588026" y="2114774"/>
            <a:ext cx="2392362"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a:solidFill>
                  <a:srgbClr val="323F4F"/>
                </a:solidFill>
                <a:latin typeface="Arial"/>
                <a:ea typeface="Arial"/>
                <a:cs typeface="Arial"/>
                <a:sym typeface="Arial"/>
              </a:rPr>
              <a:t>Costo total de medicamentos </a:t>
            </a:r>
            <a:r>
              <a:rPr lang="es-MX" sz="2000">
                <a:solidFill>
                  <a:srgbClr val="323F4F"/>
                </a:solidFill>
                <a:latin typeface="Arial"/>
                <a:ea typeface="Arial"/>
                <a:cs typeface="Arial"/>
                <a:sym typeface="Arial"/>
              </a:rPr>
              <a:t>alcanza el límite</a:t>
            </a:r>
            <a:r>
              <a:rPr lang="es-MX" sz="2000" b="1">
                <a:solidFill>
                  <a:srgbClr val="323F4F"/>
                </a:solidFill>
                <a:latin typeface="Arial"/>
                <a:ea typeface="Arial"/>
                <a:cs typeface="Arial"/>
                <a:sym typeface="Arial"/>
              </a:rPr>
              <a:t> </a:t>
            </a:r>
            <a:r>
              <a:rPr lang="es-MX" sz="2000">
                <a:solidFill>
                  <a:srgbClr val="323F4F"/>
                </a:solidFill>
                <a:latin typeface="Arial"/>
                <a:ea typeface="Arial"/>
                <a:cs typeface="Arial"/>
                <a:sym typeface="Arial"/>
              </a:rPr>
              <a:t>anual</a:t>
            </a:r>
            <a:endParaRPr/>
          </a:p>
        </p:txBody>
      </p:sp>
      <p:sp>
        <p:nvSpPr>
          <p:cNvPr id="927" name="Google Shape;927;p69"/>
          <p:cNvSpPr/>
          <p:nvPr/>
        </p:nvSpPr>
        <p:spPr>
          <a:xfrm>
            <a:off x="6980388" y="2081097"/>
            <a:ext cx="304566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a:solidFill>
                  <a:srgbClr val="323F4F"/>
                </a:solidFill>
                <a:latin typeface="Arial"/>
                <a:ea typeface="Arial"/>
                <a:cs typeface="Arial"/>
                <a:sym typeface="Arial"/>
              </a:rPr>
              <a:t>Los</a:t>
            </a:r>
            <a:r>
              <a:rPr lang="es-MX" sz="2400" b="1">
                <a:solidFill>
                  <a:srgbClr val="323F4F"/>
                </a:solidFill>
                <a:latin typeface="Arial"/>
                <a:ea typeface="Arial"/>
                <a:cs typeface="Arial"/>
                <a:sym typeface="Arial"/>
              </a:rPr>
              <a:t> gastos totales propios </a:t>
            </a:r>
            <a:r>
              <a:rPr lang="es-MX" sz="2400">
                <a:solidFill>
                  <a:srgbClr val="323F4F"/>
                </a:solidFill>
                <a:latin typeface="Arial"/>
                <a:ea typeface="Arial"/>
                <a:cs typeface="Arial"/>
                <a:sym typeface="Arial"/>
              </a:rPr>
              <a:t>alcanzan el límite</a:t>
            </a:r>
            <a:r>
              <a:rPr lang="es-MX" sz="2400" b="1">
                <a:solidFill>
                  <a:srgbClr val="323F4F"/>
                </a:solidFill>
                <a:latin typeface="Arial"/>
                <a:ea typeface="Arial"/>
                <a:cs typeface="Arial"/>
                <a:sym typeface="Arial"/>
              </a:rPr>
              <a:t> </a:t>
            </a:r>
            <a:r>
              <a:rPr lang="es-MX" sz="2400">
                <a:solidFill>
                  <a:srgbClr val="323F4F"/>
                </a:solidFill>
                <a:latin typeface="Arial"/>
                <a:ea typeface="Arial"/>
                <a:cs typeface="Arial"/>
                <a:sym typeface="Arial"/>
              </a:rPr>
              <a:t>anual</a:t>
            </a:r>
            <a:endParaRPr/>
          </a:p>
        </p:txBody>
      </p:sp>
      <p:sp>
        <p:nvSpPr>
          <p:cNvPr id="928" name="Google Shape;928;p69"/>
          <p:cNvSpPr txBox="1">
            <a:spLocks noGrp="1"/>
          </p:cNvSpPr>
          <p:nvPr>
            <p:ph type="sldNum" idx="12"/>
          </p:nvPr>
        </p:nvSpPr>
        <p:spPr>
          <a:xfrm>
            <a:off x="8563425" y="6354563"/>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69</a:t>
            </a:fld>
            <a:endParaRPr/>
          </a:p>
        </p:txBody>
      </p:sp>
      <p:sp>
        <p:nvSpPr>
          <p:cNvPr id="929" name="Google Shape;929;p69"/>
          <p:cNvSpPr/>
          <p:nvPr/>
        </p:nvSpPr>
        <p:spPr>
          <a:xfrm>
            <a:off x="1089304" y="4144764"/>
            <a:ext cx="2369171" cy="1226189"/>
          </a:xfrm>
          <a:prstGeom prst="flowChartProcess">
            <a:avLst/>
          </a:prstGeom>
          <a:solidFill>
            <a:schemeClr val="lt1"/>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800" b="1">
                <a:solidFill>
                  <a:srgbClr val="1F3864"/>
                </a:solidFill>
                <a:latin typeface="Calibri"/>
                <a:ea typeface="Calibri"/>
                <a:cs typeface="Calibri"/>
                <a:sym typeface="Calibri"/>
              </a:rPr>
              <a:t>Deducible</a:t>
            </a:r>
            <a:endParaRPr/>
          </a:p>
        </p:txBody>
      </p:sp>
      <p:sp>
        <p:nvSpPr>
          <p:cNvPr id="930" name="Google Shape;930;p69"/>
          <p:cNvSpPr txBox="1"/>
          <p:nvPr/>
        </p:nvSpPr>
        <p:spPr>
          <a:xfrm>
            <a:off x="1089361" y="5379535"/>
            <a:ext cx="2348707" cy="1200329"/>
          </a:xfrm>
          <a:prstGeom prst="rect">
            <a:avLst/>
          </a:prstGeom>
          <a:noFill/>
          <a:ln w="28575" cap="flat" cmpd="sng">
            <a:solidFill>
              <a:srgbClr val="B3C6E7"/>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s-MX" sz="2400">
                <a:solidFill>
                  <a:schemeClr val="dk1"/>
                </a:solidFill>
                <a:latin typeface="Calibri"/>
                <a:ea typeface="Calibri"/>
                <a:cs typeface="Calibri"/>
                <a:sym typeface="Calibri"/>
              </a:rPr>
              <a:t>Usted paga </a:t>
            </a:r>
            <a:r>
              <a:rPr lang="es-MX" sz="2400" b="1">
                <a:solidFill>
                  <a:schemeClr val="dk1"/>
                </a:solidFill>
                <a:latin typeface="Calibri"/>
                <a:ea typeface="Calibri"/>
                <a:cs typeface="Calibri"/>
                <a:sym typeface="Calibri"/>
              </a:rPr>
              <a:t>hasta el monto del deducible</a:t>
            </a:r>
            <a:r>
              <a:rPr lang="es-MX" sz="2000">
                <a:solidFill>
                  <a:schemeClr val="dk1"/>
                </a:solidFill>
                <a:latin typeface="Arial"/>
                <a:ea typeface="Arial"/>
                <a:cs typeface="Arial"/>
                <a:sym typeface="Arial"/>
              </a:rPr>
              <a:t>.</a:t>
            </a:r>
            <a:endParaRPr/>
          </a:p>
        </p:txBody>
      </p:sp>
      <p:sp>
        <p:nvSpPr>
          <p:cNvPr id="931" name="Google Shape;931;p69"/>
          <p:cNvSpPr txBox="1"/>
          <p:nvPr/>
        </p:nvSpPr>
        <p:spPr>
          <a:xfrm>
            <a:off x="3539780" y="1371799"/>
            <a:ext cx="519193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600">
                <a:solidFill>
                  <a:schemeClr val="dk1"/>
                </a:solidFill>
                <a:latin typeface="Calibri"/>
                <a:ea typeface="Calibri"/>
                <a:cs typeface="Calibri"/>
                <a:sym typeface="Calibri"/>
              </a:rPr>
              <a:t>Parte D Fases de cobertura</a:t>
            </a:r>
            <a:endParaRPr/>
          </a:p>
        </p:txBody>
      </p:sp>
      <p:sp>
        <p:nvSpPr>
          <p:cNvPr id="932" name="Google Shape;932;p69"/>
          <p:cNvSpPr/>
          <p:nvPr/>
        </p:nvSpPr>
        <p:spPr>
          <a:xfrm>
            <a:off x="2905147" y="3600236"/>
            <a:ext cx="1036916" cy="508015"/>
          </a:xfrm>
          <a:prstGeom prst="curvedDownArrow">
            <a:avLst>
              <a:gd name="adj1" fmla="val 25000"/>
              <a:gd name="adj2" fmla="val 50000"/>
              <a:gd name="adj3" fmla="val 2500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33" name="Google Shape;933;p69"/>
          <p:cNvSpPr/>
          <p:nvPr/>
        </p:nvSpPr>
        <p:spPr>
          <a:xfrm>
            <a:off x="5240199" y="3589663"/>
            <a:ext cx="1036916" cy="508015"/>
          </a:xfrm>
          <a:prstGeom prst="curvedDownArrow">
            <a:avLst>
              <a:gd name="adj1" fmla="val 25000"/>
              <a:gd name="adj2" fmla="val 50000"/>
              <a:gd name="adj3" fmla="val 25000"/>
            </a:avLst>
          </a:prstGeom>
          <a:solidFill>
            <a:srgbClr val="B3C6E7"/>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34" name="Google Shape;934;p69"/>
          <p:cNvSpPr/>
          <p:nvPr/>
        </p:nvSpPr>
        <p:spPr>
          <a:xfrm>
            <a:off x="7526509" y="3563722"/>
            <a:ext cx="1036916" cy="508015"/>
          </a:xfrm>
          <a:prstGeom prst="curvedDownArrow">
            <a:avLst>
              <a:gd name="adj1" fmla="val 25000"/>
              <a:gd name="adj2" fmla="val 50000"/>
              <a:gd name="adj3" fmla="val 25000"/>
            </a:avLst>
          </a:prstGeom>
          <a:solidFill>
            <a:srgbClr val="2F549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Inscripción en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55" name="Google Shape;15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a:t>
            </a:fld>
            <a:endParaRPr/>
          </a:p>
        </p:txBody>
      </p:sp>
      <p:sp>
        <p:nvSpPr>
          <p:cNvPr id="156" name="Google Shape;156;p7"/>
          <p:cNvSpPr txBox="1"/>
          <p:nvPr/>
        </p:nvSpPr>
        <p:spPr>
          <a:xfrm>
            <a:off x="1636595" y="1231520"/>
            <a:ext cx="891465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3200" b="1">
                <a:solidFill>
                  <a:schemeClr val="dk1"/>
                </a:solidFill>
                <a:latin typeface="Arial"/>
                <a:ea typeface="Arial"/>
                <a:cs typeface="Arial"/>
                <a:sym typeface="Arial"/>
              </a:rPr>
              <a:t>Cobertura de Medicare y del empleador</a:t>
            </a:r>
            <a:endParaRPr/>
          </a:p>
        </p:txBody>
      </p:sp>
      <p:sp>
        <p:nvSpPr>
          <p:cNvPr id="157" name="Google Shape;157;p7"/>
          <p:cNvSpPr txBox="1"/>
          <p:nvPr/>
        </p:nvSpPr>
        <p:spPr>
          <a:xfrm>
            <a:off x="2575560" y="1962458"/>
            <a:ext cx="8914800" cy="40944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s-MX" sz="2400" b="1">
                <a:solidFill>
                  <a:schemeClr val="dk1"/>
                </a:solidFill>
                <a:latin typeface="Calibri"/>
                <a:ea typeface="Calibri"/>
                <a:cs typeface="Calibri"/>
                <a:sym typeface="Calibri"/>
              </a:rPr>
              <a:t>Puede retrasar la inscripción en Medicare si</a:t>
            </a:r>
            <a:endParaRPr/>
          </a:p>
          <a:p>
            <a:pPr marL="742950" marR="0" lvl="1" indent="-285750" algn="l" rtl="0">
              <a:spcBef>
                <a:spcPts val="0"/>
              </a:spcBef>
              <a:spcAft>
                <a:spcPts val="0"/>
              </a:spcAft>
              <a:buClr>
                <a:schemeClr val="dk1"/>
              </a:buClr>
              <a:buSzPts val="2000"/>
              <a:buFont typeface="Arial"/>
              <a:buChar char="•"/>
            </a:pPr>
            <a:r>
              <a:rPr lang="es-MX" sz="2000" b="0" i="0" u="none" strike="noStrike" cap="none">
                <a:solidFill>
                  <a:schemeClr val="dk1"/>
                </a:solidFill>
                <a:latin typeface="Calibri"/>
                <a:ea typeface="Calibri"/>
                <a:cs typeface="Calibri"/>
                <a:sym typeface="Calibri"/>
              </a:rPr>
              <a:t>Usted/su cónyuge está trabajando actualmente, </a:t>
            </a:r>
            <a:r>
              <a:rPr lang="es-MX" sz="2000" b="1" i="1" u="none" strike="noStrike" cap="none">
                <a:solidFill>
                  <a:schemeClr val="dk1"/>
                </a:solidFill>
                <a:latin typeface="Calibri"/>
                <a:ea typeface="Calibri"/>
                <a:cs typeface="Calibri"/>
                <a:sym typeface="Calibri"/>
              </a:rPr>
              <a:t>y</a:t>
            </a:r>
            <a:endParaRPr/>
          </a:p>
          <a:p>
            <a:pPr marL="742950" marR="0" lvl="1" indent="-285750" algn="l" rtl="0">
              <a:spcBef>
                <a:spcPts val="0"/>
              </a:spcBef>
              <a:spcAft>
                <a:spcPts val="0"/>
              </a:spcAft>
              <a:buClr>
                <a:schemeClr val="dk1"/>
              </a:buClr>
              <a:buSzPts val="2000"/>
              <a:buFont typeface="Arial"/>
              <a:buChar char="•"/>
            </a:pPr>
            <a:r>
              <a:rPr lang="es-MX" sz="2000" b="0" i="0" u="none" strike="noStrike" cap="none">
                <a:solidFill>
                  <a:schemeClr val="dk1"/>
                </a:solidFill>
                <a:latin typeface="Calibri"/>
                <a:ea typeface="Calibri"/>
                <a:cs typeface="Calibri"/>
                <a:sym typeface="Calibri"/>
              </a:rPr>
              <a:t>Está cubierto por un plan de salud grupal basado en ese empleo</a:t>
            </a:r>
            <a:r>
              <a:rPr lang="es-MX" sz="2000" b="1" i="1" u="none" strike="noStrike" cap="none">
                <a:solidFill>
                  <a:schemeClr val="dk1"/>
                </a:solidFill>
                <a:latin typeface="Calibri"/>
                <a:ea typeface="Calibri"/>
                <a:cs typeface="Calibri"/>
                <a:sym typeface="Calibri"/>
              </a:rPr>
              <a:t>, y</a:t>
            </a:r>
            <a:endParaRPr/>
          </a:p>
          <a:p>
            <a:pPr marL="742950" marR="0" lvl="1" indent="-285750" algn="l" rtl="0">
              <a:spcBef>
                <a:spcPts val="0"/>
              </a:spcBef>
              <a:spcAft>
                <a:spcPts val="0"/>
              </a:spcAft>
              <a:buClr>
                <a:schemeClr val="dk1"/>
              </a:buClr>
              <a:buSzPts val="2000"/>
              <a:buFont typeface="Arial"/>
              <a:buChar char="•"/>
            </a:pPr>
            <a:r>
              <a:rPr lang="es-MX" sz="2000" b="0" i="0" u="none" strike="noStrike" cap="none">
                <a:solidFill>
                  <a:schemeClr val="dk1"/>
                </a:solidFill>
                <a:latin typeface="Calibri"/>
                <a:ea typeface="Calibri"/>
                <a:cs typeface="Calibri"/>
                <a:sym typeface="Calibri"/>
              </a:rPr>
              <a:t>El empleador tiene más de 20 empleados. (Si tiene menos de 20 empleados, debe tomar Medicare a los 65 años, incluso si todavía está trabajando).</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s-MX" sz="2400" b="1">
                <a:solidFill>
                  <a:schemeClr val="dk1"/>
                </a:solidFill>
                <a:latin typeface="Calibri"/>
                <a:ea typeface="Calibri"/>
                <a:cs typeface="Calibri"/>
                <a:sym typeface="Calibri"/>
              </a:rPr>
              <a:t>Inscríbase en Medicare en cualquier momento mientras trabaja activamente.</a:t>
            </a:r>
            <a:endParaRPr/>
          </a:p>
          <a:p>
            <a:pPr marL="0" marR="0" lvl="0" indent="0" algn="l" rtl="0">
              <a:spcBef>
                <a:spcPts val="0"/>
              </a:spcBef>
              <a:spcAft>
                <a:spcPts val="0"/>
              </a:spcAft>
              <a:buNone/>
            </a:pPr>
            <a:endParaRPr sz="8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s-MX" sz="2400" b="1">
                <a:solidFill>
                  <a:schemeClr val="dk1"/>
                </a:solidFill>
                <a:latin typeface="Calibri"/>
                <a:ea typeface="Calibri"/>
                <a:cs typeface="Calibri"/>
                <a:sym typeface="Calibri"/>
              </a:rPr>
              <a:t>Para evitar la multa</a:t>
            </a:r>
            <a:r>
              <a:rPr lang="es-MX" sz="2400" b="1" i="1">
                <a:solidFill>
                  <a:schemeClr val="dk1"/>
                </a:solidFill>
                <a:latin typeface="Calibri"/>
                <a:ea typeface="Calibri"/>
                <a:cs typeface="Calibri"/>
                <a:sym typeface="Calibri"/>
              </a:rPr>
              <a:t>, debe </a:t>
            </a:r>
            <a:r>
              <a:rPr lang="es-MX" sz="2400" b="1">
                <a:solidFill>
                  <a:schemeClr val="dk1"/>
                </a:solidFill>
                <a:latin typeface="Calibri"/>
                <a:ea typeface="Calibri"/>
                <a:cs typeface="Calibri"/>
                <a:sym typeface="Calibri"/>
              </a:rPr>
              <a:t>inscribirse dentro de los 8 meses de</a:t>
            </a:r>
            <a:endParaRPr/>
          </a:p>
          <a:p>
            <a:pPr marL="742950" marR="0" lvl="1" indent="-285750" algn="l" rtl="0">
              <a:spcBef>
                <a:spcPts val="0"/>
              </a:spcBef>
              <a:spcAft>
                <a:spcPts val="0"/>
              </a:spcAft>
              <a:buClr>
                <a:schemeClr val="dk1"/>
              </a:buClr>
              <a:buSzPts val="2000"/>
              <a:buFont typeface="Arial"/>
              <a:buChar char="•"/>
            </a:pPr>
            <a:r>
              <a:rPr lang="es-MX" sz="2000" b="0" i="0" u="none" strike="noStrike" cap="none">
                <a:solidFill>
                  <a:schemeClr val="dk1"/>
                </a:solidFill>
                <a:latin typeface="Calibri"/>
                <a:ea typeface="Calibri"/>
                <a:cs typeface="Calibri"/>
                <a:sym typeface="Calibri"/>
              </a:rPr>
              <a:t>Dejar de trabajar (dejar de trabajar o jubilarse), o</a:t>
            </a:r>
            <a:endParaRPr/>
          </a:p>
          <a:p>
            <a:pPr marL="742950" marR="0" lvl="1" indent="-285750" algn="l" rtl="0">
              <a:spcBef>
                <a:spcPts val="0"/>
              </a:spcBef>
              <a:spcAft>
                <a:spcPts val="0"/>
              </a:spcAft>
              <a:buClr>
                <a:schemeClr val="dk1"/>
              </a:buClr>
              <a:buSzPts val="2000"/>
              <a:buFont typeface="Arial"/>
              <a:buChar char="•"/>
            </a:pPr>
            <a:r>
              <a:rPr lang="es-MX" sz="2000" b="0" i="0" u="none" strike="noStrike" cap="none">
                <a:solidFill>
                  <a:schemeClr val="dk1"/>
                </a:solidFill>
                <a:latin typeface="Calibri"/>
                <a:ea typeface="Calibri"/>
                <a:cs typeface="Calibri"/>
                <a:sym typeface="Calibri"/>
              </a:rPr>
              <a:t>Perder el seguro de salud a través del trabajo.</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58" name="Google Shape;158;p7"/>
          <p:cNvSpPr txBox="1"/>
          <p:nvPr/>
        </p:nvSpPr>
        <p:spPr>
          <a:xfrm>
            <a:off x="698302" y="4245981"/>
            <a:ext cx="1363287" cy="1015663"/>
          </a:xfrm>
          <a:prstGeom prst="rect">
            <a:avLst/>
          </a:prstGeom>
          <a:solidFill>
            <a:srgbClr val="D8E2F3"/>
          </a:solidFill>
          <a:ln w="9525" cap="flat" cmpd="sng">
            <a:solidFill>
              <a:srgbClr val="1E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a:solidFill>
                  <a:schemeClr val="dk1"/>
                </a:solidFill>
                <a:latin typeface="Calibri"/>
                <a:ea typeface="Calibri"/>
                <a:cs typeface="Calibri"/>
                <a:sym typeface="Calibri"/>
              </a:rPr>
              <a:t>Período especial de inscripción</a:t>
            </a:r>
            <a:endParaRPr/>
          </a:p>
        </p:txBody>
      </p:sp>
      <p:sp>
        <p:nvSpPr>
          <p:cNvPr id="159" name="Google Shape;159;p7"/>
          <p:cNvSpPr txBox="1"/>
          <p:nvPr/>
        </p:nvSpPr>
        <p:spPr>
          <a:xfrm>
            <a:off x="2070775" y="6116776"/>
            <a:ext cx="8818898" cy="707886"/>
          </a:xfrm>
          <a:prstGeom prst="rect">
            <a:avLst/>
          </a:prstGeom>
          <a:solidFill>
            <a:srgbClr val="FEE599"/>
          </a:solidFill>
          <a:ln w="9525" cap="flat" cmpd="sng">
            <a:solidFill>
              <a:srgbClr val="1E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a:solidFill>
                  <a:schemeClr val="dk1"/>
                </a:solidFill>
                <a:latin typeface="Calibri"/>
                <a:ea typeface="Calibri"/>
                <a:cs typeface="Calibri"/>
                <a:sym typeface="Calibri"/>
              </a:rPr>
              <a:t>Después de 8 meses, comenzará a incurrir en una multa por inscripción tardía y es posible que no pueda inscribirse hasta el Período de inscripción general.</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70</a:t>
            </a:fld>
            <a:endParaRPr/>
          </a:p>
        </p:txBody>
      </p:sp>
      <p:sp>
        <p:nvSpPr>
          <p:cNvPr id="941" name="Google Shape;941;p70"/>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D de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942" name="Google Shape;942;p70" title="art"/>
          <p:cNvGrpSpPr/>
          <p:nvPr/>
        </p:nvGrpSpPr>
        <p:grpSpPr>
          <a:xfrm>
            <a:off x="572737" y="2102432"/>
            <a:ext cx="1466303" cy="1723626"/>
            <a:chOff x="7108787" y="2022298"/>
            <a:chExt cx="1909569" cy="1749774"/>
          </a:xfrm>
        </p:grpSpPr>
        <p:pic>
          <p:nvPicPr>
            <p:cNvPr id="943" name="Google Shape;943;p70" title="Part D icon"/>
            <p:cNvPicPr preferRelativeResize="0"/>
            <p:nvPr/>
          </p:nvPicPr>
          <p:blipFill rotWithShape="1">
            <a:blip r:embed="rId3">
              <a:alphaModFix/>
            </a:blip>
            <a:srcRect/>
            <a:stretch/>
          </p:blipFill>
          <p:spPr>
            <a:xfrm>
              <a:off x="7614053" y="2022298"/>
              <a:ext cx="669230" cy="462663"/>
            </a:xfrm>
            <a:prstGeom prst="rect">
              <a:avLst/>
            </a:prstGeom>
            <a:noFill/>
            <a:ln>
              <a:noFill/>
            </a:ln>
          </p:spPr>
        </p:pic>
        <p:sp>
          <p:nvSpPr>
            <p:cNvPr id="944" name="Google Shape;944;p70" title="Part D Icon"/>
            <p:cNvSpPr txBox="1"/>
            <p:nvPr/>
          </p:nvSpPr>
          <p:spPr>
            <a:xfrm>
              <a:off x="7108787" y="2678512"/>
              <a:ext cx="1909569" cy="10935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600" b="1">
                  <a:solidFill>
                    <a:schemeClr val="dk2"/>
                  </a:solidFill>
                  <a:latin typeface="Calibri"/>
                  <a:ea typeface="Calibri"/>
                  <a:cs typeface="Calibri"/>
                  <a:sym typeface="Calibri"/>
                </a:rPr>
                <a:t>Parte D</a:t>
              </a:r>
              <a:endParaRPr/>
            </a:p>
            <a:p>
              <a:pPr marL="0" marR="0" lvl="0" indent="0" algn="ctr" rtl="0">
                <a:spcBef>
                  <a:spcPts val="0"/>
                </a:spcBef>
                <a:spcAft>
                  <a:spcPts val="0"/>
                </a:spcAft>
                <a:buNone/>
              </a:pPr>
              <a:r>
                <a:rPr lang="es-MX" sz="1600">
                  <a:solidFill>
                    <a:schemeClr val="dk2"/>
                  </a:solidFill>
                  <a:latin typeface="Calibri"/>
                  <a:ea typeface="Calibri"/>
                  <a:cs typeface="Calibri"/>
                  <a:sym typeface="Calibri"/>
                </a:rPr>
                <a:t>Cobertura de medicamentos recetados de Medicare</a:t>
              </a:r>
              <a:endParaRPr/>
            </a:p>
          </p:txBody>
        </p:sp>
      </p:grpSp>
      <p:sp>
        <p:nvSpPr>
          <p:cNvPr id="945" name="Google Shape;945;p70"/>
          <p:cNvSpPr/>
          <p:nvPr/>
        </p:nvSpPr>
        <p:spPr>
          <a:xfrm>
            <a:off x="4341349" y="1343650"/>
            <a:ext cx="50502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Qué está Cubierto </a:t>
            </a:r>
            <a:endParaRPr/>
          </a:p>
        </p:txBody>
      </p:sp>
      <p:sp>
        <p:nvSpPr>
          <p:cNvPr id="946" name="Google Shape;946;p70"/>
          <p:cNvSpPr/>
          <p:nvPr/>
        </p:nvSpPr>
        <p:spPr>
          <a:xfrm>
            <a:off x="2933007" y="2171688"/>
            <a:ext cx="8298277" cy="430887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600"/>
              <a:buFont typeface="Noto Sans Symbols"/>
              <a:buChar char="▪"/>
            </a:pPr>
            <a:r>
              <a:rPr lang="es-MX" sz="2600">
                <a:solidFill>
                  <a:schemeClr val="dk1"/>
                </a:solidFill>
                <a:latin typeface="Calibri"/>
                <a:ea typeface="Calibri"/>
                <a:cs typeface="Calibri"/>
                <a:sym typeface="Calibri"/>
              </a:rPr>
              <a:t>Medicamentos recetados</a:t>
            </a:r>
            <a:endParaRPr/>
          </a:p>
          <a:p>
            <a:pPr marL="342900" marR="0" lvl="0" indent="-342900" algn="l" rtl="0">
              <a:spcBef>
                <a:spcPts val="1200"/>
              </a:spcBef>
              <a:spcAft>
                <a:spcPts val="0"/>
              </a:spcAft>
              <a:buClr>
                <a:schemeClr val="dk1"/>
              </a:buClr>
              <a:buSzPts val="2600"/>
              <a:buFont typeface="Noto Sans Symbols"/>
              <a:buChar char="▪"/>
            </a:pPr>
            <a:r>
              <a:rPr lang="es-MX" sz="2600">
                <a:solidFill>
                  <a:schemeClr val="dk1"/>
                </a:solidFill>
                <a:latin typeface="Calibri"/>
                <a:ea typeface="Calibri"/>
                <a:cs typeface="Calibri"/>
                <a:sym typeface="Calibri"/>
              </a:rPr>
              <a:t>Medicamentos incluidos en el formulario de un plan (no todos los medicamentos están cubiertos por todos los planes)</a:t>
            </a:r>
            <a:endParaRPr/>
          </a:p>
          <a:p>
            <a:pPr marL="342900" marR="0" lvl="0" indent="-342900" algn="l" rtl="0">
              <a:spcBef>
                <a:spcPts val="1200"/>
              </a:spcBef>
              <a:spcAft>
                <a:spcPts val="0"/>
              </a:spcAft>
              <a:buClr>
                <a:schemeClr val="dk1"/>
              </a:buClr>
              <a:buSzPts val="2600"/>
              <a:buFont typeface="Noto Sans Symbols"/>
              <a:buChar char="▪"/>
            </a:pPr>
            <a:r>
              <a:rPr lang="es-MX" sz="2600">
                <a:solidFill>
                  <a:schemeClr val="dk1"/>
                </a:solidFill>
                <a:latin typeface="Calibri"/>
                <a:ea typeface="Calibri"/>
                <a:cs typeface="Calibri"/>
                <a:sym typeface="Calibri"/>
              </a:rPr>
              <a:t>Insulina y agujas y jeringas para la administración de insulina</a:t>
            </a:r>
            <a:endParaRPr/>
          </a:p>
          <a:p>
            <a:pPr marL="342900" marR="0" lvl="0" indent="-342900" algn="l" rtl="0">
              <a:spcBef>
                <a:spcPts val="1200"/>
              </a:spcBef>
              <a:spcAft>
                <a:spcPts val="0"/>
              </a:spcAft>
              <a:buClr>
                <a:schemeClr val="dk1"/>
              </a:buClr>
              <a:buSzPts val="2600"/>
              <a:buFont typeface="Noto Sans Symbols"/>
              <a:buChar char="▪"/>
            </a:pPr>
            <a:r>
              <a:rPr lang="es-MX" sz="2600">
                <a:solidFill>
                  <a:schemeClr val="dk1"/>
                </a:solidFill>
                <a:latin typeface="Calibri"/>
                <a:ea typeface="Calibri"/>
                <a:cs typeface="Calibri"/>
                <a:sym typeface="Calibri"/>
              </a:rPr>
              <a:t>Los medicamentos deben ser para uso médico prescrito.</a:t>
            </a:r>
            <a:endParaRPr/>
          </a:p>
          <a:p>
            <a:pPr marL="342900" marR="0" lvl="0" indent="-342900" algn="l" rtl="0">
              <a:spcBef>
                <a:spcPts val="1200"/>
              </a:spcBef>
              <a:spcAft>
                <a:spcPts val="0"/>
              </a:spcAft>
              <a:buClr>
                <a:schemeClr val="dk1"/>
              </a:buClr>
              <a:buSzPts val="2600"/>
              <a:buFont typeface="Noto Sans Symbols"/>
              <a:buChar char="▪"/>
            </a:pPr>
            <a:r>
              <a:rPr lang="es-MX" sz="2600">
                <a:solidFill>
                  <a:schemeClr val="dk1"/>
                </a:solidFill>
                <a:latin typeface="Calibri"/>
                <a:ea typeface="Calibri"/>
                <a:cs typeface="Calibri"/>
                <a:sym typeface="Calibri"/>
              </a:rPr>
              <a:t>La ley excluye ciertos medicamentos de la cobertura de la Parte D.</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Enero 2022 Presentación de Bienvenida a Medicare</a:t>
            </a:r>
            <a:endParaRPr/>
          </a:p>
        </p:txBody>
      </p:sp>
      <p:sp>
        <p:nvSpPr>
          <p:cNvPr id="953" name="Google Shape;953;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71</a:t>
            </a:fld>
            <a:endParaRPr/>
          </a:p>
        </p:txBody>
      </p:sp>
      <p:sp>
        <p:nvSpPr>
          <p:cNvPr id="954" name="Google Shape;954;p71"/>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D de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55" name="Google Shape;955;p71"/>
          <p:cNvSpPr/>
          <p:nvPr/>
        </p:nvSpPr>
        <p:spPr>
          <a:xfrm>
            <a:off x="3874874" y="1419275"/>
            <a:ext cx="53127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¿Qué No Está Cubierto?</a:t>
            </a:r>
            <a:endParaRPr/>
          </a:p>
        </p:txBody>
      </p:sp>
      <p:sp>
        <p:nvSpPr>
          <p:cNvPr id="956" name="Google Shape;956;p71"/>
          <p:cNvSpPr/>
          <p:nvPr/>
        </p:nvSpPr>
        <p:spPr>
          <a:xfrm>
            <a:off x="3028400" y="2174932"/>
            <a:ext cx="8493040" cy="403187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Medicamentos que no están en el formulario del plan </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Medicamentos sin receta, de venta libre</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Medicamentos que no están aprobados por la Administración Federal de Medicamentos (FDA)</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Vitaminas y minerales</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Medicamentos para la tos</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Medicamentos para la disfunción eréctil</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Medicamentos con fines cosméticos</a:t>
            </a:r>
            <a:endParaRPr/>
          </a:p>
          <a:p>
            <a:pPr marL="800100" marR="0" lvl="1" indent="-342900" algn="l" rtl="0">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Pérdida o aumento de peso</a:t>
            </a:r>
            <a:endParaRPr/>
          </a:p>
          <a:p>
            <a:pPr marL="800100" marR="0" lvl="1" indent="-342900" algn="l" rtl="0">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Pérdida de cabello</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Medicamentos prescritos para uso "fuera de etiqueta"</a:t>
            </a:r>
            <a:endParaRPr/>
          </a:p>
        </p:txBody>
      </p:sp>
      <p:pic>
        <p:nvPicPr>
          <p:cNvPr id="957" name="Google Shape;957;p71"/>
          <p:cNvPicPr preferRelativeResize="0"/>
          <p:nvPr/>
        </p:nvPicPr>
        <p:blipFill rotWithShape="1">
          <a:blip r:embed="rId3">
            <a:alphaModFix/>
          </a:blip>
          <a:srcRect/>
          <a:stretch/>
        </p:blipFill>
        <p:spPr>
          <a:xfrm>
            <a:off x="425440" y="2240205"/>
            <a:ext cx="1855304" cy="1614114"/>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72</a:t>
            </a:fld>
            <a:endParaRPr/>
          </a:p>
        </p:txBody>
      </p:sp>
      <p:sp>
        <p:nvSpPr>
          <p:cNvPr id="964" name="Google Shape;964;p72"/>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SeniorCare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65" name="Google Shape;965;p72"/>
          <p:cNvSpPr/>
          <p:nvPr/>
        </p:nvSpPr>
        <p:spPr>
          <a:xfrm>
            <a:off x="655538" y="1187825"/>
            <a:ext cx="1140312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chemeClr val="dk1"/>
                </a:solidFill>
                <a:latin typeface="Arial"/>
                <a:ea typeface="Arial"/>
                <a:cs typeface="Arial"/>
                <a:sym typeface="Arial"/>
              </a:rPr>
              <a:t>Programa de Ayuda a los Medicamentos Recetados de Wisconsin</a:t>
            </a:r>
            <a:endParaRPr/>
          </a:p>
        </p:txBody>
      </p:sp>
      <p:sp>
        <p:nvSpPr>
          <p:cNvPr id="966" name="Google Shape;966;p72"/>
          <p:cNvSpPr/>
          <p:nvPr/>
        </p:nvSpPr>
        <p:spPr>
          <a:xfrm>
            <a:off x="921913" y="2008368"/>
            <a:ext cx="7124193" cy="387644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Disponible para los residentes de Wisconsin de 65 años o más que sean ciudadanos estadounidenses o tengan la condición de inmigrantes que cumplan los requisitos.</a:t>
            </a:r>
            <a:endParaRPr/>
          </a:p>
          <a:p>
            <a:pPr marL="342900" marR="0" lvl="0" indent="-342900" algn="l" rtl="0">
              <a:spcBef>
                <a:spcPts val="6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tasa de solicitud anual de $30. (Sin prima mensual.)</a:t>
            </a:r>
            <a:endParaRPr/>
          </a:p>
          <a:p>
            <a:pPr marL="342900" marR="0" lvl="0" indent="-342900" algn="l" rtl="0">
              <a:spcBef>
                <a:spcPts val="6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Cobertura acreditada. (Evita la penalización de la Parte D.)</a:t>
            </a:r>
            <a:endParaRPr/>
          </a:p>
          <a:p>
            <a:pPr marL="342900" marR="0" lvl="0" indent="-342900" algn="l" rtl="0">
              <a:spcBef>
                <a:spcPts val="6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Sus ingresos anuales determinan su nivel de cobertura.</a:t>
            </a:r>
            <a:endParaRPr/>
          </a:p>
          <a:p>
            <a:pPr marL="800100" marR="0" lvl="1" indent="-342900" algn="l" rtl="0">
              <a:spcBef>
                <a:spcPts val="600"/>
              </a:spcBef>
              <a:spcAft>
                <a:spcPts val="0"/>
              </a:spcAft>
              <a:buClr>
                <a:schemeClr val="dk1"/>
              </a:buClr>
              <a:buSzPts val="1800"/>
              <a:buFont typeface="Noto Sans Symbols"/>
              <a:buChar char="▪"/>
            </a:pPr>
            <a:r>
              <a:rPr lang="es-MX" sz="1800" b="0" i="0" u="none" strike="noStrike" cap="none">
                <a:solidFill>
                  <a:schemeClr val="dk1"/>
                </a:solidFill>
                <a:latin typeface="Calibri"/>
                <a:ea typeface="Calibri"/>
                <a:cs typeface="Calibri"/>
                <a:sym typeface="Calibri"/>
              </a:rPr>
              <a:t>No hay deducible en el nivel 1.</a:t>
            </a:r>
            <a:endParaRPr/>
          </a:p>
          <a:p>
            <a:pPr marL="800100" marR="0" lvl="1" indent="-342900" algn="l" rtl="0">
              <a:spcBef>
                <a:spcPts val="600"/>
              </a:spcBef>
              <a:spcAft>
                <a:spcPts val="0"/>
              </a:spcAft>
              <a:buClr>
                <a:schemeClr val="dk1"/>
              </a:buClr>
              <a:buSzPts val="1800"/>
              <a:buFont typeface="Noto Sans Symbols"/>
              <a:buChar char="▪"/>
            </a:pPr>
            <a:r>
              <a:rPr lang="es-MX" sz="1800" b="0" i="0" u="none" strike="noStrike" cap="none">
                <a:solidFill>
                  <a:schemeClr val="dk1"/>
                </a:solidFill>
                <a:latin typeface="Calibri"/>
                <a:ea typeface="Calibri"/>
                <a:cs typeface="Calibri"/>
                <a:sym typeface="Calibri"/>
              </a:rPr>
              <a:t>Los niveles 2a y 2b tienen un deducible.</a:t>
            </a:r>
            <a:endParaRPr/>
          </a:p>
          <a:p>
            <a:pPr marL="800100" marR="0" lvl="1" indent="-342900" algn="l" rtl="0">
              <a:spcBef>
                <a:spcPts val="600"/>
              </a:spcBef>
              <a:spcAft>
                <a:spcPts val="0"/>
              </a:spcAft>
              <a:buClr>
                <a:schemeClr val="dk1"/>
              </a:buClr>
              <a:buSzPts val="1800"/>
              <a:buFont typeface="Noto Sans Symbols"/>
              <a:buChar char="▪"/>
            </a:pPr>
            <a:r>
              <a:rPr lang="es-MX" sz="1800" b="0" i="0" u="none" strike="noStrike" cap="none">
                <a:solidFill>
                  <a:schemeClr val="dk1"/>
                </a:solidFill>
                <a:latin typeface="Calibri"/>
                <a:ea typeface="Calibri"/>
                <a:cs typeface="Calibri"/>
                <a:sym typeface="Calibri"/>
              </a:rPr>
              <a:t>El nivel 3 tiene un deducible y una reducción de gastos.</a:t>
            </a:r>
            <a:endParaRPr/>
          </a:p>
          <a:p>
            <a:pPr marL="342900" marR="0" lvl="0" indent="-342900" algn="l" rtl="0">
              <a:lnSpc>
                <a:spcPct val="150000"/>
              </a:lnSpc>
              <a:spcBef>
                <a:spcPts val="6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No hay límite de activos.</a:t>
            </a:r>
            <a:endParaRPr/>
          </a:p>
          <a:p>
            <a:pPr marL="342900" marR="0" lvl="0" indent="-342900" algn="l" rtl="0">
              <a:lnSpc>
                <a:spcPct val="150000"/>
              </a:lnSpc>
              <a:spcBef>
                <a:spcPts val="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Puede utilizarse solo o como complemento de la Parte D.</a:t>
            </a:r>
            <a:endParaRPr/>
          </a:p>
        </p:txBody>
      </p:sp>
      <p:sp>
        <p:nvSpPr>
          <p:cNvPr id="967" name="Google Shape;967;p72"/>
          <p:cNvSpPr txBox="1"/>
          <p:nvPr/>
        </p:nvSpPr>
        <p:spPr>
          <a:xfrm>
            <a:off x="8046106" y="1837385"/>
            <a:ext cx="3604592" cy="4185761"/>
          </a:xfrm>
          <a:prstGeom prst="rect">
            <a:avLst/>
          </a:prstGeom>
          <a:solidFill>
            <a:schemeClr val="lt1"/>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s-MX" sz="2200">
                <a:solidFill>
                  <a:schemeClr val="dk1"/>
                </a:solidFill>
                <a:latin typeface="Calibri"/>
                <a:ea typeface="Calibri"/>
                <a:cs typeface="Calibri"/>
                <a:sym typeface="Calibri"/>
              </a:rPr>
              <a:t>Para más información o para acceder a una solicitud en línea: </a:t>
            </a:r>
            <a:r>
              <a:rPr lang="es-MX" sz="2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www.dhs.Wisconsin.gov/seniorcare</a:t>
            </a:r>
            <a:endParaRPr/>
          </a:p>
          <a:p>
            <a:pPr marL="0" marR="0" lvl="0" indent="0" algn="ctr" rtl="0">
              <a:spcBef>
                <a:spcPts val="0"/>
              </a:spcBef>
              <a:spcAft>
                <a:spcPts val="0"/>
              </a:spcAft>
              <a:buNone/>
            </a:pPr>
            <a:endParaRPr sz="2200">
              <a:solidFill>
                <a:schemeClr val="dk1"/>
              </a:solidFill>
              <a:latin typeface="Calibri"/>
              <a:ea typeface="Calibri"/>
              <a:cs typeface="Calibri"/>
              <a:sym typeface="Calibri"/>
            </a:endParaRPr>
          </a:p>
          <a:p>
            <a:pPr marL="0" marR="0" lvl="0" indent="0" algn="ctr" rtl="0">
              <a:spcBef>
                <a:spcPts val="0"/>
              </a:spcBef>
              <a:spcAft>
                <a:spcPts val="0"/>
              </a:spcAft>
              <a:buNone/>
            </a:pPr>
            <a:r>
              <a:rPr lang="es-MX" sz="2200">
                <a:solidFill>
                  <a:schemeClr val="dk1"/>
                </a:solidFill>
                <a:latin typeface="Calibri"/>
                <a:ea typeface="Calibri"/>
                <a:cs typeface="Calibri"/>
                <a:sym typeface="Calibri"/>
              </a:rPr>
              <a:t>O llame al:</a:t>
            </a:r>
            <a:endParaRPr/>
          </a:p>
          <a:p>
            <a:pPr marL="0" marR="0" lvl="0" indent="0" algn="ctr" rtl="0">
              <a:spcBef>
                <a:spcPts val="0"/>
              </a:spcBef>
              <a:spcAft>
                <a:spcPts val="0"/>
              </a:spcAft>
              <a:buNone/>
            </a:pPr>
            <a:r>
              <a:rPr lang="es-MX" sz="2200">
                <a:solidFill>
                  <a:schemeClr val="dk1"/>
                </a:solidFill>
                <a:latin typeface="Calibri"/>
                <a:ea typeface="Calibri"/>
                <a:cs typeface="Calibri"/>
                <a:sym typeface="Calibri"/>
              </a:rPr>
              <a:t> 1-800-657-2038</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68" name="Google Shape;968;p72"/>
          <p:cNvPicPr preferRelativeResize="0"/>
          <p:nvPr/>
        </p:nvPicPr>
        <p:blipFill rotWithShape="1">
          <a:blip r:embed="rId4">
            <a:alphaModFix/>
          </a:blip>
          <a:srcRect/>
          <a:stretch/>
        </p:blipFill>
        <p:spPr>
          <a:xfrm>
            <a:off x="8746306" y="1938064"/>
            <a:ext cx="2204192" cy="82198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7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Período Anual de Inscripción Abierta</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75" name="Google Shape;975;p73"/>
          <p:cNvSpPr/>
          <p:nvPr/>
        </p:nvSpPr>
        <p:spPr>
          <a:xfrm>
            <a:off x="3304232" y="1404540"/>
            <a:ext cx="6968425" cy="36933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4000" b="1">
                <a:solidFill>
                  <a:schemeClr val="dk1"/>
                </a:solidFill>
                <a:latin typeface="Calibri"/>
                <a:ea typeface="Calibri"/>
                <a:cs typeface="Calibri"/>
                <a:sym typeface="Calibri"/>
              </a:rPr>
              <a:t>15 de octubre - 7 de diciembre</a:t>
            </a:r>
            <a:endParaRPr/>
          </a:p>
          <a:p>
            <a:pPr marL="285750" marR="0" lvl="0" indent="-31750" algn="l" rtl="0">
              <a:spcBef>
                <a:spcPts val="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Los planes de la Parte D de Medicare, así como los planes Medicare Advantage (Parte C), pueden cambiar los detalles de su plan cada año.</a:t>
            </a:r>
            <a:endParaRPr/>
          </a:p>
          <a:p>
            <a:pPr marL="285750" marR="0" lvl="0" indent="-285750" algn="l" rtl="0">
              <a:spcBef>
                <a:spcPts val="120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Los formularios del plan, las redes de farmacias, las primas y otros costos pueden cambiar cada año.</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76" name="Google Shape;976;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73</a:t>
            </a:fld>
            <a:endParaRPr/>
          </a:p>
        </p:txBody>
      </p:sp>
      <p:pic>
        <p:nvPicPr>
          <p:cNvPr id="977" name="Google Shape;977;p73"/>
          <p:cNvPicPr preferRelativeResize="0"/>
          <p:nvPr/>
        </p:nvPicPr>
        <p:blipFill rotWithShape="1">
          <a:blip r:embed="rId3">
            <a:alphaModFix/>
          </a:blip>
          <a:srcRect/>
          <a:stretch/>
        </p:blipFill>
        <p:spPr>
          <a:xfrm>
            <a:off x="944141" y="2789884"/>
            <a:ext cx="1950403" cy="3017519"/>
          </a:xfrm>
          <a:prstGeom prst="rect">
            <a:avLst/>
          </a:prstGeom>
          <a:noFill/>
          <a:ln>
            <a:noFill/>
          </a:ln>
        </p:spPr>
      </p:pic>
      <p:sp>
        <p:nvSpPr>
          <p:cNvPr id="978" name="Google Shape;978;p73"/>
          <p:cNvSpPr txBox="1"/>
          <p:nvPr/>
        </p:nvSpPr>
        <p:spPr>
          <a:xfrm>
            <a:off x="3525519" y="5099517"/>
            <a:ext cx="618102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4000" b="1">
                <a:solidFill>
                  <a:schemeClr val="dk1"/>
                </a:solidFill>
                <a:latin typeface="Calibri"/>
                <a:ea typeface="Calibri"/>
                <a:cs typeface="Calibri"/>
                <a:sym typeface="Calibri"/>
              </a:rPr>
              <a:t>¡Revise su plan cada año!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978"/>
                                        </p:tgtEl>
                                        <p:attrNameLst>
                                          <p:attrName>style.visibility</p:attrName>
                                        </p:attrNameLst>
                                      </p:cBhvr>
                                      <p:to>
                                        <p:strVal val="visible"/>
                                      </p:to>
                                    </p:set>
                                    <p:animEffect transition="in" filter="fade">
                                      <p:cBhvr>
                                        <p:cTn id="7" dur="750"/>
                                        <p:tgtEl>
                                          <p:spTgt spid="978"/>
                                        </p:tgtEl>
                                      </p:cBhvr>
                                    </p:animEffect>
                                  </p:childTnLst>
                                </p:cTn>
                              </p:par>
                              <p:par>
                                <p:cTn id="8" presetID="10" presetClass="entr" presetSubtype="0" fill="hold" nodeType="withEffect">
                                  <p:stCondLst>
                                    <p:cond delay="250"/>
                                  </p:stCondLst>
                                  <p:childTnLst>
                                    <p:set>
                                      <p:cBhvr>
                                        <p:cTn id="9" dur="1" fill="hold">
                                          <p:stCondLst>
                                            <p:cond delay="0"/>
                                          </p:stCondLst>
                                        </p:cTn>
                                        <p:tgtEl>
                                          <p:spTgt spid="977"/>
                                        </p:tgtEl>
                                        <p:attrNameLst>
                                          <p:attrName>style.visibility</p:attrName>
                                        </p:attrNameLst>
                                      </p:cBhvr>
                                      <p:to>
                                        <p:strVal val="visible"/>
                                      </p:to>
                                    </p:set>
                                    <p:animEffect transition="in" filter="fade">
                                      <p:cBhvr>
                                        <p:cTn id="10" dur="750"/>
                                        <p:tgtEl>
                                          <p:spTgt spid="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7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local para personas con Medicare</a:t>
            </a:r>
            <a:endParaRPr sz="4000">
              <a:solidFill>
                <a:schemeClr val="lt1"/>
              </a:solidFill>
              <a:latin typeface="Arial"/>
              <a:ea typeface="Arial"/>
              <a:cs typeface="Arial"/>
              <a:sym typeface="Arial"/>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85" name="Google Shape;985;p74"/>
          <p:cNvSpPr/>
          <p:nvPr/>
        </p:nvSpPr>
        <p:spPr>
          <a:xfrm>
            <a:off x="1334801" y="1416154"/>
            <a:ext cx="9522397" cy="49398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4000" b="1">
                <a:solidFill>
                  <a:schemeClr val="dk1"/>
                </a:solidFill>
                <a:latin typeface="Calibri"/>
                <a:ea typeface="Calibri"/>
                <a:cs typeface="Calibri"/>
                <a:sym typeface="Calibri"/>
              </a:rPr>
              <a:t>¡Obtenga ayuda gratuita e imparcial!</a:t>
            </a:r>
            <a:endParaRPr/>
          </a:p>
          <a:p>
            <a:pPr marL="0" marR="0" lvl="0" indent="0" algn="ctr" rtl="0">
              <a:spcBef>
                <a:spcPts val="0"/>
              </a:spcBef>
              <a:spcAft>
                <a:spcPts val="0"/>
              </a:spcAft>
              <a:buNone/>
            </a:pPr>
            <a:endParaRPr sz="2400" b="1">
              <a:solidFill>
                <a:schemeClr val="dk1"/>
              </a:solidFill>
              <a:latin typeface="Calibri"/>
              <a:ea typeface="Calibri"/>
              <a:cs typeface="Calibri"/>
              <a:sym typeface="Calibri"/>
            </a:endParaRPr>
          </a:p>
          <a:p>
            <a:pPr marL="285750" marR="0" lvl="0" indent="-285750" algn="l" rtl="0">
              <a:spcBef>
                <a:spcPts val="60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Buscador de planes de Medicare en: </a:t>
            </a:r>
            <a:r>
              <a:rPr lang="es-MX"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www.medicare.gov</a:t>
            </a:r>
            <a:endParaRPr sz="2400">
              <a:solidFill>
                <a:schemeClr val="dk1"/>
              </a:solidFill>
              <a:latin typeface="Calibri"/>
              <a:ea typeface="Calibri"/>
              <a:cs typeface="Calibri"/>
              <a:sym typeface="Calibri"/>
            </a:endParaRPr>
          </a:p>
          <a:p>
            <a:pPr marL="285750" marR="0" lvl="0" indent="-285750" algn="l" rtl="0">
              <a:spcBef>
                <a:spcPts val="60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Medicare: </a:t>
            </a:r>
            <a:r>
              <a:rPr lang="es-MX" sz="2400" b="1">
                <a:solidFill>
                  <a:schemeClr val="dk1"/>
                </a:solidFill>
                <a:latin typeface="Calibri"/>
                <a:ea typeface="Calibri"/>
                <a:cs typeface="Calibri"/>
                <a:sym typeface="Calibri"/>
              </a:rPr>
              <a:t>1-800-633-4227</a:t>
            </a:r>
            <a:endParaRPr/>
          </a:p>
          <a:p>
            <a:pPr marL="285750" marR="0" lvl="0" indent="-285750" algn="l" rtl="0">
              <a:spcBef>
                <a:spcPts val="60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Programa de Asistencia de Seguro de Salud del Estado de Wisconsin (SHIP):</a:t>
            </a:r>
            <a:endParaRPr/>
          </a:p>
          <a:p>
            <a:pPr marL="742950" marR="0" lvl="1" indent="-285750" algn="l" rtl="0">
              <a:spcBef>
                <a:spcPts val="600"/>
              </a:spcBef>
              <a:spcAft>
                <a:spcPts val="0"/>
              </a:spcAft>
              <a:buClr>
                <a:schemeClr val="dk1"/>
              </a:buClr>
              <a:buSzPts val="2400"/>
              <a:buFont typeface="Arial"/>
              <a:buChar char="•"/>
            </a:pPr>
            <a:r>
              <a:rPr lang="es-MX" sz="2400" b="0" i="0" u="none" strike="noStrike" cap="none">
                <a:solidFill>
                  <a:schemeClr val="dk1"/>
                </a:solidFill>
                <a:latin typeface="Calibri"/>
                <a:ea typeface="Calibri"/>
                <a:cs typeface="Calibri"/>
                <a:sym typeface="Calibri"/>
              </a:rPr>
              <a:t>Línea de ayuda de Medigap Helpline:  </a:t>
            </a:r>
            <a:r>
              <a:rPr lang="es-MX" sz="2400" b="1" i="0" u="none" strike="noStrike" cap="none">
                <a:solidFill>
                  <a:schemeClr val="dk1"/>
                </a:solidFill>
                <a:latin typeface="Calibri"/>
                <a:ea typeface="Calibri"/>
                <a:cs typeface="Calibri"/>
                <a:sym typeface="Calibri"/>
              </a:rPr>
              <a:t>1-800-242-1060</a:t>
            </a:r>
            <a:endParaRPr sz="2400" b="0" i="0" u="none" strike="noStrike" cap="none">
              <a:solidFill>
                <a:schemeClr val="dk1"/>
              </a:solidFill>
              <a:latin typeface="Calibri"/>
              <a:ea typeface="Calibri"/>
              <a:cs typeface="Calibri"/>
              <a:sym typeface="Calibri"/>
            </a:endParaRPr>
          </a:p>
          <a:p>
            <a:pPr marL="742950" marR="0" lvl="1" indent="-285750" algn="l" rtl="0">
              <a:spcBef>
                <a:spcPts val="600"/>
              </a:spcBef>
              <a:spcAft>
                <a:spcPts val="0"/>
              </a:spcAft>
              <a:buClr>
                <a:schemeClr val="dk1"/>
              </a:buClr>
              <a:buSzPts val="2400"/>
              <a:buFont typeface="Arial"/>
              <a:buChar char="•"/>
            </a:pPr>
            <a:r>
              <a:rPr lang="es-MX" sz="2400" b="0" i="0" u="none" strike="noStrike" cap="none">
                <a:solidFill>
                  <a:schemeClr val="dk1"/>
                </a:solidFill>
                <a:latin typeface="Calibri"/>
                <a:ea typeface="Calibri"/>
                <a:cs typeface="Calibri"/>
                <a:sym typeface="Calibri"/>
              </a:rPr>
              <a:t>Línea de ayuda Medigap Parte D: </a:t>
            </a:r>
            <a:r>
              <a:rPr lang="es-MX" sz="2400" b="1" i="0" u="none" strike="noStrike" cap="none">
                <a:solidFill>
                  <a:schemeClr val="dk1"/>
                </a:solidFill>
                <a:latin typeface="Calibri"/>
                <a:ea typeface="Calibri"/>
                <a:cs typeface="Calibri"/>
                <a:sym typeface="Calibri"/>
              </a:rPr>
              <a:t>855-677-2783</a:t>
            </a:r>
            <a:endParaRPr/>
          </a:p>
          <a:p>
            <a:pPr marL="742950" marR="0" lvl="1" indent="-285750" algn="l" rtl="0">
              <a:spcBef>
                <a:spcPts val="600"/>
              </a:spcBef>
              <a:spcAft>
                <a:spcPts val="0"/>
              </a:spcAft>
              <a:buClr>
                <a:schemeClr val="dk1"/>
              </a:buClr>
              <a:buSzPts val="2400"/>
              <a:buFont typeface="Arial"/>
              <a:buChar char="•"/>
            </a:pPr>
            <a:r>
              <a:rPr lang="es-MX" sz="2400" b="0" i="0" u="none" strike="noStrike" cap="none">
                <a:solidFill>
                  <a:schemeClr val="dk1"/>
                </a:solidFill>
                <a:latin typeface="Calibri"/>
                <a:ea typeface="Calibri"/>
                <a:cs typeface="Calibri"/>
                <a:sym typeface="Calibri"/>
              </a:rPr>
              <a:t>Línea de Ayuda para Beneficios de Medicamentos por Discapacidad: </a:t>
            </a:r>
            <a:r>
              <a:rPr lang="es-MX" sz="2400" b="1" i="0" u="none" strike="noStrike" cap="none">
                <a:solidFill>
                  <a:schemeClr val="dk1"/>
                </a:solidFill>
                <a:latin typeface="Calibri"/>
                <a:ea typeface="Calibri"/>
                <a:cs typeface="Calibri"/>
                <a:sym typeface="Calibri"/>
              </a:rPr>
              <a:t>1-800-926-4862</a:t>
            </a:r>
            <a:endParaRPr sz="2400" b="0" i="0" u="none" strike="noStrike" cap="none">
              <a:solidFill>
                <a:schemeClr val="dk1"/>
              </a:solidFill>
              <a:latin typeface="Calibri"/>
              <a:ea typeface="Calibri"/>
              <a:cs typeface="Calibri"/>
              <a:sym typeface="Calibri"/>
            </a:endParaRPr>
          </a:p>
          <a:p>
            <a:pPr marL="742950" marR="0" lvl="1" indent="-285750" algn="l" rtl="0">
              <a:spcBef>
                <a:spcPts val="600"/>
              </a:spcBef>
              <a:spcAft>
                <a:spcPts val="0"/>
              </a:spcAft>
              <a:buClr>
                <a:schemeClr val="dk1"/>
              </a:buClr>
              <a:buSzPts val="2400"/>
              <a:buFont typeface="Arial"/>
              <a:buChar char="•"/>
            </a:pPr>
            <a:r>
              <a:rPr lang="es-MX" sz="2400" b="1" i="0" u="none" strike="noStrike" cap="none">
                <a:solidFill>
                  <a:schemeClr val="dk1"/>
                </a:solidFill>
                <a:latin typeface="Calibri"/>
                <a:ea typeface="Calibri"/>
                <a:cs typeface="Calibri"/>
                <a:sym typeface="Calibri"/>
              </a:rPr>
              <a:t>Consejeros de SHIP locales </a:t>
            </a:r>
            <a:r>
              <a:rPr lang="es-MX" sz="2400" b="0" i="0" u="none" strike="noStrike" cap="none">
                <a:solidFill>
                  <a:schemeClr val="dk1"/>
                </a:solidFill>
                <a:latin typeface="Calibri"/>
                <a:ea typeface="Calibri"/>
                <a:cs typeface="Calibri"/>
                <a:sym typeface="Calibri"/>
              </a:rPr>
              <a:t>cerca de usted: </a:t>
            </a:r>
            <a:r>
              <a:rPr lang="es-MX" sz="2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dhs.wi.gov/medicare-help</a:t>
            </a:r>
            <a:endParaRPr sz="2400" b="0" i="0" u="none" strike="noStrike" cap="none">
              <a:solidFill>
                <a:schemeClr val="dk1"/>
              </a:solidFill>
              <a:latin typeface="Calibri"/>
              <a:ea typeface="Calibri"/>
              <a:cs typeface="Calibri"/>
              <a:sym typeface="Calibri"/>
            </a:endParaRPr>
          </a:p>
        </p:txBody>
      </p:sp>
      <p:sp>
        <p:nvSpPr>
          <p:cNvPr id="986" name="Google Shape;986;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7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El Buscador de Planes de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93" name="Google Shape;993;p75"/>
          <p:cNvSpPr/>
          <p:nvPr/>
        </p:nvSpPr>
        <p:spPr>
          <a:xfrm>
            <a:off x="7692560" y="3326715"/>
            <a:ext cx="4257261" cy="1477328"/>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Noto Sans Symbols"/>
              <a:buChar char="▪"/>
            </a:pPr>
            <a:r>
              <a:rPr lang="es-MX" sz="1600">
                <a:solidFill>
                  <a:schemeClr val="dk1"/>
                </a:solidFill>
                <a:latin typeface="Calibri"/>
                <a:ea typeface="Calibri"/>
                <a:cs typeface="Calibri"/>
                <a:sym typeface="Calibri"/>
              </a:rPr>
              <a:t>Personalice su búsqueda para encontrar planes que se ajusten a sus necesidades.</a:t>
            </a:r>
            <a:endParaRPr/>
          </a:p>
          <a:p>
            <a:pPr marL="285750" marR="0" lvl="0" indent="-285750" algn="l" rtl="0">
              <a:spcBef>
                <a:spcPts val="1200"/>
              </a:spcBef>
              <a:spcAft>
                <a:spcPts val="0"/>
              </a:spcAft>
              <a:buClr>
                <a:schemeClr val="dk1"/>
              </a:buClr>
              <a:buSzPts val="1600"/>
              <a:buFont typeface="Noto Sans Symbols"/>
              <a:buChar char="▪"/>
            </a:pPr>
            <a:r>
              <a:rPr lang="es-MX" sz="1600">
                <a:solidFill>
                  <a:schemeClr val="dk1"/>
                </a:solidFill>
                <a:latin typeface="Calibri"/>
                <a:ea typeface="Calibri"/>
                <a:cs typeface="Calibri"/>
                <a:sym typeface="Calibri"/>
              </a:rPr>
              <a:t>Compare los planes en función de la clasificación por estrellas, los formularios, las prestaciones, los costos y mucho más.</a:t>
            </a:r>
            <a:endParaRPr/>
          </a:p>
        </p:txBody>
      </p:sp>
      <p:sp>
        <p:nvSpPr>
          <p:cNvPr id="994" name="Google Shape;994;p75"/>
          <p:cNvSpPr txBox="1"/>
          <p:nvPr/>
        </p:nvSpPr>
        <p:spPr>
          <a:xfrm>
            <a:off x="7692560" y="1814318"/>
            <a:ext cx="447814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600">
                <a:solidFill>
                  <a:schemeClr val="dk1"/>
                </a:solidFill>
                <a:latin typeface="Calibri"/>
                <a:ea typeface="Calibri"/>
                <a:cs typeface="Calibri"/>
                <a:sym typeface="Calibri"/>
              </a:rPr>
              <a:t>Compare los planes en </a:t>
            </a:r>
            <a:r>
              <a:rPr lang="es-MX" sz="3600" b="1">
                <a:solidFill>
                  <a:schemeClr val="dk1"/>
                </a:solidFill>
                <a:latin typeface="Calibri"/>
                <a:ea typeface="Calibri"/>
                <a:cs typeface="Calibri"/>
                <a:sym typeface="Calibri"/>
              </a:rPr>
              <a:t>www.medicare.gov</a:t>
            </a:r>
            <a:endParaRPr/>
          </a:p>
        </p:txBody>
      </p:sp>
      <p:sp>
        <p:nvSpPr>
          <p:cNvPr id="995" name="Google Shape;995;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Enero 2022 Presentación de Bienvenida a Medicare</a:t>
            </a:r>
            <a:endParaRPr/>
          </a:p>
        </p:txBody>
      </p:sp>
      <p:sp>
        <p:nvSpPr>
          <p:cNvPr id="996" name="Google Shape;996;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75</a:t>
            </a:fld>
            <a:endParaRPr/>
          </a:p>
        </p:txBody>
      </p:sp>
      <p:sp>
        <p:nvSpPr>
          <p:cNvPr id="997" name="Google Shape;997;p75"/>
          <p:cNvSpPr/>
          <p:nvPr/>
        </p:nvSpPr>
        <p:spPr>
          <a:xfrm>
            <a:off x="8610600" y="5164698"/>
            <a:ext cx="3339221"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a:solidFill>
                  <a:schemeClr val="dk1"/>
                </a:solidFill>
                <a:latin typeface="Calibri"/>
                <a:ea typeface="Calibri"/>
                <a:cs typeface="Calibri"/>
                <a:sym typeface="Calibri"/>
              </a:rPr>
              <a:t>Haga clic en "Buscar Planes de Salud y Medicamentos"</a:t>
            </a:r>
            <a:endParaRPr/>
          </a:p>
        </p:txBody>
      </p:sp>
      <p:cxnSp>
        <p:nvCxnSpPr>
          <p:cNvPr id="998" name="Google Shape;998;p75"/>
          <p:cNvCxnSpPr/>
          <p:nvPr/>
        </p:nvCxnSpPr>
        <p:spPr>
          <a:xfrm flipH="1">
            <a:off x="7574398" y="5460352"/>
            <a:ext cx="1036202" cy="239688"/>
          </a:xfrm>
          <a:prstGeom prst="straightConnector1">
            <a:avLst/>
          </a:prstGeom>
          <a:noFill/>
          <a:ln w="111125" cap="flat" cmpd="sng">
            <a:solidFill>
              <a:schemeClr val="accent1"/>
            </a:solidFill>
            <a:prstDash val="solid"/>
            <a:miter lim="800000"/>
            <a:headEnd type="none" w="sm" len="sm"/>
            <a:tailEnd type="triangle" w="med" len="med"/>
          </a:ln>
        </p:spPr>
      </p:cxnSp>
      <p:pic>
        <p:nvPicPr>
          <p:cNvPr id="999" name="Google Shape;999;p75"/>
          <p:cNvPicPr preferRelativeResize="0"/>
          <p:nvPr/>
        </p:nvPicPr>
        <p:blipFill rotWithShape="1">
          <a:blip r:embed="rId3">
            <a:alphaModFix/>
          </a:blip>
          <a:srcRect/>
          <a:stretch/>
        </p:blipFill>
        <p:spPr>
          <a:xfrm>
            <a:off x="21297" y="1128998"/>
            <a:ext cx="7479365" cy="52063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997"/>
                                        </p:tgtEl>
                                        <p:attrNameLst>
                                          <p:attrName>style.visibility</p:attrName>
                                        </p:attrNameLst>
                                      </p:cBhvr>
                                      <p:to>
                                        <p:strVal val="visible"/>
                                      </p:to>
                                    </p:set>
                                    <p:animEffect transition="in" filter="fade">
                                      <p:cBhvr>
                                        <p:cTn id="7" dur="500"/>
                                        <p:tgtEl>
                                          <p:spTgt spid="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76"/>
          <p:cNvSpPr/>
          <p:nvPr/>
        </p:nvSpPr>
        <p:spPr>
          <a:xfrm>
            <a:off x="947531" y="1947149"/>
            <a:ext cx="10663222" cy="32778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a:solidFill>
                  <a:schemeClr val="dk1"/>
                </a:solidFill>
                <a:latin typeface="Calibri"/>
                <a:ea typeface="Calibri"/>
                <a:cs typeface="Calibri"/>
                <a:sym typeface="Calibri"/>
              </a:rPr>
              <a:t>Para obtener </a:t>
            </a:r>
            <a:r>
              <a:rPr lang="es-MX" sz="3200" b="1">
                <a:solidFill>
                  <a:schemeClr val="dk1"/>
                </a:solidFill>
                <a:latin typeface="Calibri"/>
                <a:ea typeface="Calibri"/>
                <a:cs typeface="Calibri"/>
                <a:sym typeface="Calibri"/>
              </a:rPr>
              <a:t>ayuda gratuita e imparcial con Medicare</a:t>
            </a:r>
            <a:r>
              <a:rPr lang="es-MX" sz="3200">
                <a:solidFill>
                  <a:schemeClr val="dk1"/>
                </a:solidFill>
                <a:latin typeface="Calibri"/>
                <a:ea typeface="Calibri"/>
                <a:cs typeface="Calibri"/>
                <a:sym typeface="Calibri"/>
              </a:rPr>
              <a:t>, comuníquese con el Programa de Asistencia de Seguro de Salud del Estado de Wisconsin:</a:t>
            </a:r>
            <a:endParaRPr/>
          </a:p>
          <a:p>
            <a:pPr marL="457200" marR="0" lvl="0" indent="-457200" algn="l" rtl="0">
              <a:spcBef>
                <a:spcPts val="12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Llame a la línea de ayuda de Medigap al 1-800-242-1060.</a:t>
            </a:r>
            <a:endParaRPr/>
          </a:p>
          <a:p>
            <a:pPr marL="457200" marR="0" lvl="0" indent="-457200" algn="l" rtl="0">
              <a:spcBef>
                <a:spcPts val="6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Visite el sitio web del Departamento de Servicios de Salud de Wisconsin en </a:t>
            </a:r>
            <a:r>
              <a:rPr lang="es-MX" sz="3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dhs.wi.gov/medicare-help</a:t>
            </a:r>
            <a:r>
              <a:rPr lang="es-MX"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1006" name="Google Shape;1006;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76</a:t>
            </a:fld>
            <a:endParaRPr/>
          </a:p>
        </p:txBody>
      </p:sp>
      <p:sp>
        <p:nvSpPr>
          <p:cNvPr id="1007" name="Google Shape;1007;p7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local para personas con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1008" name="Google Shape;1008;p76"/>
          <p:cNvPicPr preferRelativeResize="0"/>
          <p:nvPr/>
        </p:nvPicPr>
        <p:blipFill rotWithShape="1">
          <a:blip r:embed="rId4">
            <a:alphaModFix/>
          </a:blip>
          <a:srcRect/>
          <a:stretch/>
        </p:blipFill>
        <p:spPr>
          <a:xfrm>
            <a:off x="308784" y="5879457"/>
            <a:ext cx="2328804" cy="731417"/>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77"/>
          <p:cNvSpPr txBox="1">
            <a:spLocks noGrp="1"/>
          </p:cNvSpPr>
          <p:nvPr>
            <p:ph type="ctrTitle"/>
          </p:nvPr>
        </p:nvSpPr>
        <p:spPr>
          <a:xfrm>
            <a:off x="1523999" y="850866"/>
            <a:ext cx="9144000" cy="1581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6000"/>
              <a:buFont typeface="Arial"/>
              <a:buNone/>
            </a:pPr>
            <a:r>
              <a:rPr lang="es-MX"/>
              <a:t>Bienvenido a Medicare</a:t>
            </a:r>
            <a:endParaRPr/>
          </a:p>
        </p:txBody>
      </p:sp>
      <p:sp>
        <p:nvSpPr>
          <p:cNvPr id="1015" name="Google Shape;1015;p77"/>
          <p:cNvSpPr txBox="1">
            <a:spLocks noGrp="1"/>
          </p:cNvSpPr>
          <p:nvPr>
            <p:ph type="subTitle" idx="1"/>
          </p:nvPr>
        </p:nvSpPr>
        <p:spPr>
          <a:xfrm>
            <a:off x="2327315" y="2594502"/>
            <a:ext cx="7537369" cy="9965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800"/>
              <a:buNone/>
            </a:pPr>
            <a:r>
              <a:rPr lang="es-MX" sz="2800">
                <a:solidFill>
                  <a:srgbClr val="FF0000"/>
                </a:solidFill>
              </a:rPr>
              <a:t> </a:t>
            </a:r>
            <a:r>
              <a:rPr lang="es-MX" sz="3200"/>
              <a:t>Una serie educativa para personas con Medicare en Wisconsin</a:t>
            </a:r>
            <a:endParaRPr/>
          </a:p>
          <a:p>
            <a:pPr marL="0" lvl="0" indent="0" algn="ctr" rtl="0">
              <a:lnSpc>
                <a:spcPct val="90000"/>
              </a:lnSpc>
              <a:spcBef>
                <a:spcPts val="1000"/>
              </a:spcBef>
              <a:spcAft>
                <a:spcPts val="0"/>
              </a:spcAft>
              <a:buClr>
                <a:schemeClr val="dk1"/>
              </a:buClr>
              <a:buSzPts val="2800"/>
              <a:buNone/>
            </a:pPr>
            <a:endParaRPr sz="2800"/>
          </a:p>
        </p:txBody>
      </p:sp>
      <p:sp>
        <p:nvSpPr>
          <p:cNvPr id="1016" name="Google Shape;1016;p77"/>
          <p:cNvSpPr txBox="1"/>
          <p:nvPr/>
        </p:nvSpPr>
        <p:spPr>
          <a:xfrm>
            <a:off x="0" y="0"/>
            <a:ext cx="12192000" cy="1122363"/>
          </a:xfrm>
          <a:prstGeom prst="rect">
            <a:avLst/>
          </a:prstGeom>
          <a:solidFill>
            <a:srgbClr val="1E4E7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7" name="Google Shape;1017;p77"/>
          <p:cNvSpPr txBox="1"/>
          <p:nvPr/>
        </p:nvSpPr>
        <p:spPr>
          <a:xfrm>
            <a:off x="0" y="6240004"/>
            <a:ext cx="12192000" cy="369332"/>
          </a:xfrm>
          <a:prstGeom prst="rect">
            <a:avLst/>
          </a:prstGeom>
          <a:solidFill>
            <a:srgbClr val="1F386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8" name="Google Shape;1018;p77"/>
          <p:cNvSpPr txBox="1"/>
          <p:nvPr/>
        </p:nvSpPr>
        <p:spPr>
          <a:xfrm>
            <a:off x="0" y="6536809"/>
            <a:ext cx="12192000" cy="369332"/>
          </a:xfrm>
          <a:prstGeom prst="rect">
            <a:avLst/>
          </a:prstGeom>
          <a:solidFill>
            <a:srgbClr val="00817E"/>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pic>
        <p:nvPicPr>
          <p:cNvPr id="1019" name="Google Shape;1019;p77"/>
          <p:cNvPicPr preferRelativeResize="0"/>
          <p:nvPr/>
        </p:nvPicPr>
        <p:blipFill rotWithShape="1">
          <a:blip r:embed="rId3">
            <a:alphaModFix/>
          </a:blip>
          <a:srcRect/>
          <a:stretch/>
        </p:blipFill>
        <p:spPr>
          <a:xfrm>
            <a:off x="3977763" y="4250264"/>
            <a:ext cx="4236472" cy="1330566"/>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MX"/>
              <a:t>Descargo de responsabilidad sobre la financiación de subvenciones</a:t>
            </a:r>
            <a:endParaRPr/>
          </a:p>
        </p:txBody>
      </p:sp>
      <p:sp>
        <p:nvSpPr>
          <p:cNvPr id="1026" name="Google Shape;1026;p78"/>
          <p:cNvSpPr>
            <a:spLocks noGrp="1"/>
          </p:cNvSpPr>
          <p:nvPr>
            <p:ph type="body" idx="1"/>
          </p:nvPr>
        </p:nvSpPr>
        <p:spPr>
          <a:xfrm>
            <a:off x="1952403" y="2345439"/>
            <a:ext cx="8287193" cy="3356159"/>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just" rtl="0">
              <a:lnSpc>
                <a:spcPct val="80000"/>
              </a:lnSpc>
              <a:spcBef>
                <a:spcPts val="0"/>
              </a:spcBef>
              <a:spcAft>
                <a:spcPts val="0"/>
              </a:spcAft>
              <a:buClr>
                <a:schemeClr val="lt1"/>
              </a:buClr>
              <a:buSzPts val="2220"/>
              <a:buNone/>
            </a:pPr>
            <a:r>
              <a:rPr lang="es-MX" sz="2220">
                <a:solidFill>
                  <a:schemeClr val="lt1"/>
                </a:solidFill>
                <a:latin typeface="Calibri"/>
                <a:ea typeface="Calibri"/>
                <a:cs typeface="Calibri"/>
                <a:sym typeface="Calibri"/>
              </a:rPr>
              <a:t>Este proyecto fue apoyado por el Departamento de Servicios de Salud de Wisconsin con asistencia financiera, en su totalidad o en parte, por la subvención número 90SAPG0091, de la Administración de los Estados Unidos para la Vida Comunitaria, Departamento de Salud y Servicios Humanos, Washington, D.C. 20201. Se alienta a los beneficiarios de proyectos patrocinados por el Gobierno a que expresen libremente sus conclusiones. Por lo tanto, los puntos de vista u opiniones no representan necesariamente la política oficial de ACL.</a:t>
            </a:r>
            <a:endParaRPr/>
          </a:p>
        </p:txBody>
      </p:sp>
      <p:sp>
        <p:nvSpPr>
          <p:cNvPr id="1027" name="Google Shape;1027;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79"/>
          <p:cNvSpPr/>
          <p:nvPr/>
        </p:nvSpPr>
        <p:spPr>
          <a:xfrm>
            <a:off x="1463751" y="5412122"/>
            <a:ext cx="7175010" cy="817228"/>
          </a:xfrm>
          <a:prstGeom prst="rect">
            <a:avLst/>
          </a:prstGeom>
          <a:solidFill>
            <a:srgbClr val="FFF2CC"/>
          </a:solidFill>
          <a:ln w="381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4" name="Google Shape;1034;p79"/>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Esquema de la presentación</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035" name="Google Shape;1035;p79"/>
          <p:cNvSpPr txBox="1"/>
          <p:nvPr/>
        </p:nvSpPr>
        <p:spPr>
          <a:xfrm>
            <a:off x="1463751" y="1766116"/>
            <a:ext cx="7285806" cy="4709111"/>
          </a:xfrm>
          <a:prstGeom prst="rect">
            <a:avLst/>
          </a:prstGeom>
          <a:noFill/>
          <a:ln>
            <a:noFill/>
          </a:ln>
        </p:spPr>
        <p:txBody>
          <a:bodyPr spcFirstLastPara="1" wrap="square" lIns="91425" tIns="45700" rIns="91425" bIns="45700" anchor="t" anchorCtr="0">
            <a:normAutofit fontScale="92500" lnSpcReduction="10000"/>
          </a:bodyPr>
          <a:lstStyle/>
          <a:p>
            <a:pPr marL="1066800" marR="0" lvl="0" indent="-1066800" algn="l" rtl="0">
              <a:lnSpc>
                <a:spcPct val="90000"/>
              </a:lnSpc>
              <a:spcBef>
                <a:spcPts val="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1: Inscripción en Medicare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2: </a:t>
            </a:r>
            <a:r>
              <a:rPr lang="es-MX" sz="2600">
                <a:solidFill>
                  <a:schemeClr val="dk1"/>
                </a:solidFill>
                <a:latin typeface="Calibri"/>
                <a:ea typeface="Calibri"/>
                <a:cs typeface="Calibri"/>
                <a:sym typeface="Calibri"/>
              </a:rPr>
              <a:t>Conceptos básicos de Medicare; Parte A; Parte B</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3: </a:t>
            </a:r>
            <a:r>
              <a:rPr lang="es-MX" sz="2600">
                <a:solidFill>
                  <a:schemeClr val="dk1"/>
                </a:solidFill>
                <a:latin typeface="Calibri"/>
                <a:ea typeface="Calibri"/>
                <a:cs typeface="Calibri"/>
                <a:sym typeface="Calibri"/>
              </a:rPr>
              <a:t>Sus opciones de cobertura; Medicare Original; Seguro Medigap</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4: </a:t>
            </a:r>
            <a:r>
              <a:rPr lang="es-MX" sz="2600">
                <a:solidFill>
                  <a:schemeClr val="dk1"/>
                </a:solidFill>
                <a:latin typeface="Calibri"/>
                <a:ea typeface="Calibri"/>
                <a:cs typeface="Calibri"/>
                <a:sym typeface="Calibri"/>
              </a:rPr>
              <a:t>Planes Medicare Advantage (Parte C); </a:t>
            </a:r>
            <a:br>
              <a:rPr lang="es-MX" sz="2600">
                <a:solidFill>
                  <a:schemeClr val="dk1"/>
                </a:solidFill>
                <a:latin typeface="Calibri"/>
                <a:ea typeface="Calibri"/>
                <a:cs typeface="Calibri"/>
                <a:sym typeface="Calibri"/>
              </a:rPr>
            </a:br>
            <a:r>
              <a:rPr lang="es-MX" sz="2600">
                <a:solidFill>
                  <a:schemeClr val="dk1"/>
                </a:solidFill>
                <a:latin typeface="Calibri"/>
                <a:ea typeface="Calibri"/>
                <a:cs typeface="Calibri"/>
                <a:sym typeface="Calibri"/>
              </a:rPr>
              <a:t>Otros tipos de cobertura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5: </a:t>
            </a:r>
            <a:r>
              <a:rPr lang="es-MX" sz="2600">
                <a:solidFill>
                  <a:schemeClr val="dk1"/>
                </a:solidFill>
                <a:latin typeface="Calibri"/>
                <a:ea typeface="Calibri"/>
                <a:cs typeface="Calibri"/>
                <a:sym typeface="Calibri"/>
              </a:rPr>
              <a:t>Medicare Parte D; SeniorCare; Período de Inscripción Abierta Anual</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6:  </a:t>
            </a:r>
            <a:r>
              <a:rPr lang="es-MX" sz="2600">
                <a:solidFill>
                  <a:schemeClr val="dk1"/>
                </a:solidFill>
                <a:latin typeface="Calibri"/>
                <a:ea typeface="Calibri"/>
                <a:cs typeface="Calibri"/>
                <a:sym typeface="Calibri"/>
              </a:rPr>
              <a:t>Ayuda a las personas con ingresos limitados; Protéjase y evite el fraude; Revista y recursos</a:t>
            </a:r>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sp>
        <p:nvSpPr>
          <p:cNvPr id="1036" name="Google Shape;1036;p79"/>
          <p:cNvSpPr txBox="1"/>
          <p:nvPr/>
        </p:nvSpPr>
        <p:spPr>
          <a:xfrm>
            <a:off x="8939606" y="5196755"/>
            <a:ext cx="2743200" cy="877163"/>
          </a:xfrm>
          <a:prstGeom prst="rect">
            <a:avLst/>
          </a:prstGeom>
          <a:solidFill>
            <a:srgbClr val="D8E2F3"/>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700">
                <a:solidFill>
                  <a:schemeClr val="dk1"/>
                </a:solidFill>
                <a:latin typeface="Calibri"/>
                <a:ea typeface="Calibri"/>
                <a:cs typeface="Calibri"/>
                <a:sym typeface="Calibri"/>
              </a:rPr>
              <a:t>Encuentre información más detallada en su </a:t>
            </a:r>
            <a:r>
              <a:rPr lang="es-MX" sz="17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Manual de Medicare y usted</a:t>
            </a:r>
            <a:r>
              <a:rPr lang="es-MX" sz="1700">
                <a:solidFill>
                  <a:schemeClr val="dk1"/>
                </a:solidFill>
                <a:latin typeface="Calibri"/>
                <a:ea typeface="Calibri"/>
                <a:cs typeface="Calibri"/>
                <a:sym typeface="Calibri"/>
              </a:rPr>
              <a:t>.</a:t>
            </a:r>
            <a:endParaRPr/>
          </a:p>
        </p:txBody>
      </p:sp>
      <p:sp>
        <p:nvSpPr>
          <p:cNvPr id="1037" name="Google Shape;103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MX"/>
              <a:t>	</a:t>
            </a:r>
            <a:fld id="{00000000-1234-1234-1234-123412341234}" type="slidenum">
              <a:rPr lang="es-MX"/>
              <a:t>79</a:t>
            </a:fld>
            <a:endParaRPr/>
          </a:p>
        </p:txBody>
      </p:sp>
      <p:pic>
        <p:nvPicPr>
          <p:cNvPr id="1038" name="Google Shape;1038;p79"/>
          <p:cNvPicPr preferRelativeResize="0"/>
          <p:nvPr/>
        </p:nvPicPr>
        <p:blipFill rotWithShape="1">
          <a:blip r:embed="rId4">
            <a:alphaModFix/>
          </a:blip>
          <a:srcRect/>
          <a:stretch/>
        </p:blipFill>
        <p:spPr>
          <a:xfrm>
            <a:off x="8886836" y="1390428"/>
            <a:ext cx="2848740" cy="3712908"/>
          </a:xfrm>
          <a:prstGeom prst="rect">
            <a:avLst/>
          </a:prstGeom>
          <a:noFill/>
          <a:ln w="1905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8" descr="Image result for free images check mark">
            <a:hlinkClick r:id="rId3"/>
          </p:cNvPr>
          <p:cNvPicPr preferRelativeResize="0"/>
          <p:nvPr/>
        </p:nvPicPr>
        <p:blipFill rotWithShape="1">
          <a:blip r:embed="rId4">
            <a:alphaModFix/>
          </a:blip>
          <a:srcRect/>
          <a:stretch/>
        </p:blipFill>
        <p:spPr>
          <a:xfrm>
            <a:off x="453652" y="2093263"/>
            <a:ext cx="1418179" cy="1360931"/>
          </a:xfrm>
          <a:prstGeom prst="rect">
            <a:avLst/>
          </a:prstGeom>
          <a:noFill/>
          <a:ln>
            <a:noFill/>
          </a:ln>
        </p:spPr>
      </p:pic>
      <p:sp>
        <p:nvSpPr>
          <p:cNvPr id="166" name="Google Shape;166;p8"/>
          <p:cNvSpPr txBox="1">
            <a:spLocks noGrp="1"/>
          </p:cNvSpPr>
          <p:nvPr>
            <p:ph type="ctrTitle"/>
          </p:nvPr>
        </p:nvSpPr>
        <p:spPr>
          <a:xfrm>
            <a:off x="674146" y="1107996"/>
            <a:ext cx="9144000" cy="7859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53333"/>
              <a:buFont typeface="Arial"/>
              <a:buNone/>
            </a:pPr>
            <a:r>
              <a:rPr lang="es-MX"/>
              <a:t>Entonces, si estás trabajando y cumples 65 años:</a:t>
            </a:r>
            <a:endParaRPr/>
          </a:p>
        </p:txBody>
      </p:sp>
      <p:sp>
        <p:nvSpPr>
          <p:cNvPr id="167" name="Google Shape;167;p8"/>
          <p:cNvSpPr txBox="1">
            <a:spLocks noGrp="1"/>
          </p:cNvSpPr>
          <p:nvPr>
            <p:ph type="subTitle" idx="1"/>
          </p:nvPr>
        </p:nvSpPr>
        <p:spPr>
          <a:xfrm>
            <a:off x="2199029" y="2041868"/>
            <a:ext cx="9409043" cy="392415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s-MX"/>
              <a:t>Consulte con su departamento de recursos humanos.</a:t>
            </a:r>
            <a:endParaRPr/>
          </a:p>
          <a:p>
            <a:pPr marL="342900" lvl="0" indent="-342900" algn="l" rtl="0">
              <a:lnSpc>
                <a:spcPct val="90000"/>
              </a:lnSpc>
              <a:spcBef>
                <a:spcPts val="800"/>
              </a:spcBef>
              <a:spcAft>
                <a:spcPts val="0"/>
              </a:spcAft>
              <a:buClr>
                <a:schemeClr val="dk1"/>
              </a:buClr>
              <a:buSzPts val="2400"/>
              <a:buFont typeface="Arial"/>
              <a:buChar char="•"/>
            </a:pPr>
            <a:r>
              <a:rPr lang="es-MX"/>
              <a:t>Verifique con su compañía de seguros de salud.</a:t>
            </a:r>
            <a:endParaRPr/>
          </a:p>
          <a:p>
            <a:pPr marL="342900" lvl="0" indent="-342900" algn="l" rtl="0">
              <a:lnSpc>
                <a:spcPct val="90000"/>
              </a:lnSpc>
              <a:spcBef>
                <a:spcPts val="800"/>
              </a:spcBef>
              <a:spcAft>
                <a:spcPts val="0"/>
              </a:spcAft>
              <a:buClr>
                <a:schemeClr val="dk1"/>
              </a:buClr>
              <a:buSzPts val="2400"/>
              <a:buFont typeface="Arial"/>
              <a:buChar char="•"/>
            </a:pPr>
            <a:r>
              <a:rPr lang="es-MX"/>
              <a:t>Consulte con el plan de seguro de salud de su cónyuge.</a:t>
            </a:r>
            <a:endParaRPr/>
          </a:p>
          <a:p>
            <a:pPr marL="342900" lvl="0" indent="-342900" algn="l" rtl="0">
              <a:lnSpc>
                <a:spcPct val="90000"/>
              </a:lnSpc>
              <a:spcBef>
                <a:spcPts val="800"/>
              </a:spcBef>
              <a:spcAft>
                <a:spcPts val="0"/>
              </a:spcAft>
              <a:buClr>
                <a:schemeClr val="dk1"/>
              </a:buClr>
              <a:buSzPts val="2400"/>
              <a:buFont typeface="Arial"/>
              <a:buChar char="•"/>
            </a:pPr>
            <a:r>
              <a:rPr lang="es-MX"/>
              <a:t>Póngase en contacto con la </a:t>
            </a:r>
            <a:r>
              <a:rPr lang="es-MX" u="sng">
                <a:solidFill>
                  <a:schemeClr val="hlink"/>
                </a:solidFill>
                <a:hlinkClick r:id="rId5"/>
              </a:rPr>
              <a:t>Seguridad Social</a:t>
            </a:r>
            <a:r>
              <a:rPr lang="es-MX"/>
              <a:t>.</a:t>
            </a:r>
            <a:endParaRPr/>
          </a:p>
          <a:p>
            <a:pPr marL="0" lvl="0" indent="0" algn="l" rtl="0">
              <a:lnSpc>
                <a:spcPct val="90000"/>
              </a:lnSpc>
              <a:spcBef>
                <a:spcPts val="1000"/>
              </a:spcBef>
              <a:spcAft>
                <a:spcPts val="0"/>
              </a:spcAft>
              <a:buClr>
                <a:schemeClr val="dk1"/>
              </a:buClr>
              <a:buSzPts val="2400"/>
              <a:buNone/>
            </a:pPr>
            <a:endParaRPr/>
          </a:p>
        </p:txBody>
      </p:sp>
      <p:sp>
        <p:nvSpPr>
          <p:cNvPr id="168" name="Google Shape;168;p8"/>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Inscripción en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69" name="Google Shape;169;p8"/>
          <p:cNvSpPr/>
          <p:nvPr/>
        </p:nvSpPr>
        <p:spPr>
          <a:xfrm>
            <a:off x="1009650" y="3913070"/>
            <a:ext cx="10172700" cy="461665"/>
          </a:xfrm>
          <a:prstGeom prst="rect">
            <a:avLst/>
          </a:prstGeom>
          <a:solidFill>
            <a:srgbClr val="D8E2F3"/>
          </a:solidFill>
          <a:ln w="9525" cap="flat" cmpd="sng">
            <a:solidFill>
              <a:srgbClr val="1E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a:solidFill>
                  <a:schemeClr val="dk1"/>
                </a:solidFill>
                <a:latin typeface="Arial"/>
                <a:ea typeface="Arial"/>
                <a:cs typeface="Arial"/>
                <a:sym typeface="Arial"/>
              </a:rPr>
              <a:t>NOTA: Información de la Cuenta de Ahorros para la Salud (HSA)</a:t>
            </a:r>
            <a:endParaRPr sz="2400">
              <a:solidFill>
                <a:schemeClr val="dk1"/>
              </a:solidFill>
              <a:latin typeface="Calibri"/>
              <a:ea typeface="Calibri"/>
              <a:cs typeface="Calibri"/>
              <a:sym typeface="Calibri"/>
            </a:endParaRPr>
          </a:p>
        </p:txBody>
      </p:sp>
      <p:sp>
        <p:nvSpPr>
          <p:cNvPr id="170" name="Google Shape;170;p8"/>
          <p:cNvSpPr/>
          <p:nvPr/>
        </p:nvSpPr>
        <p:spPr>
          <a:xfrm>
            <a:off x="1598807" y="4636617"/>
            <a:ext cx="9409042" cy="193899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Arial"/>
              <a:buChar char="•"/>
            </a:pPr>
            <a:r>
              <a:rPr lang="es-MX" sz="2200" b="1">
                <a:solidFill>
                  <a:schemeClr val="dk1"/>
                </a:solidFill>
                <a:latin typeface="Calibri"/>
                <a:ea typeface="Calibri"/>
                <a:cs typeface="Calibri"/>
                <a:sym typeface="Calibri"/>
              </a:rPr>
              <a:t>Suspenda las contribuciones a su H.S.A. 6 meses antes de que comience la Parte A para evitar multas fiscales. </a:t>
            </a:r>
            <a:r>
              <a:rPr lang="es-MX" sz="2200">
                <a:solidFill>
                  <a:schemeClr val="dk1"/>
                </a:solidFill>
                <a:latin typeface="Calibri"/>
                <a:ea typeface="Calibri"/>
                <a:cs typeface="Calibri"/>
                <a:sym typeface="Calibri"/>
              </a:rPr>
              <a:t>Si su empleador ofrece una HSA, comuníquese con Recursos Humanos antes de inscribirse en la Parte A o B de Medicare.</a:t>
            </a:r>
            <a:endParaRPr sz="2200" b="1">
              <a:solidFill>
                <a:schemeClr val="dk1"/>
              </a:solidFill>
              <a:latin typeface="Calibri"/>
              <a:ea typeface="Calibri"/>
              <a:cs typeface="Calibri"/>
              <a:sym typeface="Calibri"/>
            </a:endParaRPr>
          </a:p>
          <a:p>
            <a:pPr marL="342900" marR="0" lvl="0" indent="-342900" algn="l" rtl="0">
              <a:spcBef>
                <a:spcPts val="1200"/>
              </a:spcBef>
              <a:spcAft>
                <a:spcPts val="0"/>
              </a:spcAft>
              <a:buClr>
                <a:schemeClr val="dk1"/>
              </a:buClr>
              <a:buSzPts val="2200"/>
              <a:buFont typeface="Arial"/>
              <a:buChar char="•"/>
            </a:pPr>
            <a:r>
              <a:rPr lang="es-MX" sz="2200" b="1">
                <a:solidFill>
                  <a:schemeClr val="dk1"/>
                </a:solidFill>
                <a:latin typeface="Calibri"/>
                <a:ea typeface="Calibri"/>
                <a:cs typeface="Calibri"/>
                <a:sym typeface="Calibri"/>
              </a:rPr>
              <a:t>No puede contribuir a su cuenta HSA una vez que tenga Medicare. </a:t>
            </a:r>
            <a:endParaRPr sz="2200">
              <a:solidFill>
                <a:schemeClr val="dk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80"/>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Bienvenido a Medicare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045" name="Google Shape;1045;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80</a:t>
            </a:fld>
            <a:endParaRPr/>
          </a:p>
        </p:txBody>
      </p:sp>
      <p:sp>
        <p:nvSpPr>
          <p:cNvPr id="1046" name="Google Shape;1046;p80"/>
          <p:cNvSpPr txBox="1"/>
          <p:nvPr/>
        </p:nvSpPr>
        <p:spPr>
          <a:xfrm>
            <a:off x="2914425" y="1846522"/>
            <a:ext cx="8972775" cy="1412521"/>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ct val="100000"/>
              <a:buFont typeface="Arial"/>
              <a:buNone/>
            </a:pPr>
            <a:r>
              <a:rPr lang="es-MX" sz="21600" b="1">
                <a:solidFill>
                  <a:schemeClr val="dk1"/>
                </a:solidFill>
                <a:latin typeface="Calibri"/>
                <a:ea typeface="Calibri"/>
                <a:cs typeface="Calibri"/>
                <a:sym typeface="Calibri"/>
              </a:rPr>
              <a:t>Parte 6</a:t>
            </a:r>
            <a:endParaRPr/>
          </a:p>
          <a:p>
            <a:pPr marL="228600" marR="0" lvl="0" indent="-254000" algn="l" rtl="0">
              <a:lnSpc>
                <a:spcPct val="90000"/>
              </a:lnSpc>
              <a:spcBef>
                <a:spcPts val="2800"/>
              </a:spcBef>
              <a:spcAft>
                <a:spcPts val="0"/>
              </a:spcAft>
              <a:buClr>
                <a:schemeClr val="dk1"/>
              </a:buClr>
              <a:buSzPct val="100000"/>
              <a:buFont typeface="Arial"/>
              <a:buChar char="•"/>
            </a:pPr>
            <a:r>
              <a:rPr lang="es-MX" sz="16000">
                <a:solidFill>
                  <a:schemeClr val="dk1"/>
                </a:solidFill>
                <a:latin typeface="Calibri"/>
                <a:ea typeface="Calibri"/>
                <a:cs typeface="Calibri"/>
                <a:sym typeface="Calibri"/>
              </a:rPr>
              <a:t>Ayuda para personas con ingresos limitados</a:t>
            </a:r>
            <a:endParaRPr/>
          </a:p>
          <a:p>
            <a:pPr marL="228600" marR="0" lvl="0" indent="-254000" algn="l" rtl="0">
              <a:lnSpc>
                <a:spcPct val="90000"/>
              </a:lnSpc>
              <a:spcBef>
                <a:spcPts val="1600"/>
              </a:spcBef>
              <a:spcAft>
                <a:spcPts val="0"/>
              </a:spcAft>
              <a:buClr>
                <a:schemeClr val="dk1"/>
              </a:buClr>
              <a:buSzPct val="100000"/>
              <a:buFont typeface="Arial"/>
              <a:buChar char="•"/>
            </a:pPr>
            <a:r>
              <a:rPr lang="es-MX" sz="16000">
                <a:solidFill>
                  <a:schemeClr val="dk1"/>
                </a:solidFill>
                <a:latin typeface="Calibri"/>
                <a:ea typeface="Calibri"/>
                <a:cs typeface="Calibri"/>
                <a:sym typeface="Calibri"/>
              </a:rPr>
              <a:t>Protéjase / Prevenga el Fraude</a:t>
            </a:r>
            <a:endParaRPr/>
          </a:p>
          <a:p>
            <a:pPr marL="228600" marR="0" lvl="0" indent="-254000" algn="l" rtl="0">
              <a:lnSpc>
                <a:spcPct val="90000"/>
              </a:lnSpc>
              <a:spcBef>
                <a:spcPts val="1600"/>
              </a:spcBef>
              <a:spcAft>
                <a:spcPts val="0"/>
              </a:spcAft>
              <a:buClr>
                <a:schemeClr val="dk1"/>
              </a:buClr>
              <a:buSzPct val="100000"/>
              <a:buFont typeface="Arial"/>
              <a:buChar char="•"/>
            </a:pPr>
            <a:r>
              <a:rPr lang="es-MX" sz="16000">
                <a:solidFill>
                  <a:schemeClr val="dk1"/>
                </a:solidFill>
                <a:latin typeface="Calibri"/>
                <a:ea typeface="Calibri"/>
                <a:cs typeface="Calibri"/>
                <a:sym typeface="Calibri"/>
              </a:rPr>
              <a:t>Revisión y Recursos</a:t>
            </a:r>
            <a:endParaRPr/>
          </a:p>
        </p:txBody>
      </p:sp>
      <p:pic>
        <p:nvPicPr>
          <p:cNvPr id="1047" name="Google Shape;1047;p80"/>
          <p:cNvPicPr preferRelativeResize="0"/>
          <p:nvPr/>
        </p:nvPicPr>
        <p:blipFill rotWithShape="1">
          <a:blip r:embed="rId3">
            <a:alphaModFix/>
          </a:blip>
          <a:srcRect/>
          <a:stretch/>
        </p:blipFill>
        <p:spPr>
          <a:xfrm>
            <a:off x="394305" y="5483090"/>
            <a:ext cx="3016160" cy="947298"/>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Enero 2022 Presentación de Bienvenida a Medicare</a:t>
            </a:r>
            <a:endParaRPr/>
          </a:p>
        </p:txBody>
      </p:sp>
      <p:sp>
        <p:nvSpPr>
          <p:cNvPr id="1054" name="Google Shape;1054;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81</a:t>
            </a:fld>
            <a:endParaRPr/>
          </a:p>
        </p:txBody>
      </p:sp>
      <p:sp>
        <p:nvSpPr>
          <p:cNvPr id="1055" name="Google Shape;1055;p81"/>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para personas con ingresos limitados</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1056" name="Google Shape;1056;p81"/>
          <p:cNvPicPr preferRelativeResize="0"/>
          <p:nvPr/>
        </p:nvPicPr>
        <p:blipFill rotWithShape="1">
          <a:blip r:embed="rId3">
            <a:alphaModFix/>
          </a:blip>
          <a:srcRect/>
          <a:stretch/>
        </p:blipFill>
        <p:spPr>
          <a:xfrm>
            <a:off x="2533092" y="1422564"/>
            <a:ext cx="7125816" cy="5298911"/>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82</a:t>
            </a:fld>
            <a:endParaRPr/>
          </a:p>
        </p:txBody>
      </p:sp>
      <p:sp>
        <p:nvSpPr>
          <p:cNvPr id="1063" name="Google Shape;1063;p82"/>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para personas con ingresos limitados</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1064" name="Google Shape;1064;p82"/>
          <p:cNvGrpSpPr/>
          <p:nvPr/>
        </p:nvGrpSpPr>
        <p:grpSpPr>
          <a:xfrm>
            <a:off x="2053116" y="1524049"/>
            <a:ext cx="9300684" cy="4798035"/>
            <a:chOff x="0" y="29078"/>
            <a:chExt cx="9300684" cy="4798035"/>
          </a:xfrm>
        </p:grpSpPr>
        <p:sp>
          <p:nvSpPr>
            <p:cNvPr id="1065" name="Google Shape;1065;p82"/>
            <p:cNvSpPr/>
            <p:nvPr/>
          </p:nvSpPr>
          <p:spPr>
            <a:xfrm>
              <a:off x="0" y="353798"/>
              <a:ext cx="9300684" cy="1212750"/>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82"/>
            <p:cNvSpPr txBox="1"/>
            <p:nvPr/>
          </p:nvSpPr>
          <p:spPr>
            <a:xfrm>
              <a:off x="0" y="353798"/>
              <a:ext cx="9300684" cy="1212750"/>
            </a:xfrm>
            <a:prstGeom prst="rect">
              <a:avLst/>
            </a:prstGeom>
            <a:noFill/>
            <a:ln>
              <a:noFill/>
            </a:ln>
          </p:spPr>
          <p:txBody>
            <a:bodyPr spcFirstLastPara="1" wrap="square" lIns="721825" tIns="458200" rIns="721825" bIns="1422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s-MX" sz="2000" b="0" i="0" u="none" strike="noStrike" cap="none">
                  <a:solidFill>
                    <a:schemeClr val="dk1"/>
                  </a:solidFill>
                  <a:latin typeface="Calibri"/>
                  <a:ea typeface="Calibri"/>
                  <a:cs typeface="Calibri"/>
                  <a:sym typeface="Calibri"/>
                </a:rPr>
                <a:t>Ayuda a pagar la prima de la Parte B de Medicare</a:t>
              </a:r>
              <a:endParaRPr/>
            </a:p>
            <a:p>
              <a:pPr marL="228600" marR="0" lvl="1" indent="-228600" algn="l" rtl="0">
                <a:lnSpc>
                  <a:spcPct val="90000"/>
                </a:lnSpc>
                <a:spcBef>
                  <a:spcPts val="300"/>
                </a:spcBef>
                <a:spcAft>
                  <a:spcPts val="0"/>
                </a:spcAft>
                <a:buClr>
                  <a:schemeClr val="dk1"/>
                </a:buClr>
                <a:buSzPts val="2000"/>
                <a:buFont typeface="Calibri"/>
                <a:buChar char="•"/>
              </a:pPr>
              <a:r>
                <a:rPr lang="es-MX" sz="2000" b="0" i="0" u="none" strike="noStrike" cap="none">
                  <a:solidFill>
                    <a:schemeClr val="dk1"/>
                  </a:solidFill>
                  <a:latin typeface="Calibri"/>
                  <a:ea typeface="Calibri"/>
                  <a:cs typeface="Calibri"/>
                  <a:sym typeface="Calibri"/>
                </a:rPr>
                <a:t>También puede ayudar a pagar copagos y deducibles de Medicare</a:t>
              </a:r>
              <a:endParaRPr/>
            </a:p>
          </p:txBody>
        </p:sp>
        <p:sp>
          <p:nvSpPr>
            <p:cNvPr id="1067" name="Google Shape;1067;p82"/>
            <p:cNvSpPr/>
            <p:nvPr/>
          </p:nvSpPr>
          <p:spPr>
            <a:xfrm>
              <a:off x="465034" y="29078"/>
              <a:ext cx="7671622" cy="649440"/>
            </a:xfrm>
            <a:prstGeom prst="roundRect">
              <a:avLst>
                <a:gd name="adj" fmla="val 16667"/>
              </a:avLst>
            </a:prstGeom>
            <a:solidFill>
              <a:srgbClr val="2F549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82"/>
            <p:cNvSpPr txBox="1"/>
            <p:nvPr/>
          </p:nvSpPr>
          <p:spPr>
            <a:xfrm>
              <a:off x="496737" y="60781"/>
              <a:ext cx="7608216" cy="586034"/>
            </a:xfrm>
            <a:prstGeom prst="rect">
              <a:avLst/>
            </a:prstGeom>
            <a:noFill/>
            <a:ln>
              <a:noFill/>
            </a:ln>
          </p:spPr>
          <p:txBody>
            <a:bodyPr spcFirstLastPara="1" wrap="square" lIns="246075" tIns="0" rIns="246075"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MX" sz="2000" b="1">
                  <a:solidFill>
                    <a:schemeClr val="lt1"/>
                  </a:solidFill>
                  <a:latin typeface="Calibri"/>
                  <a:ea typeface="Calibri"/>
                  <a:cs typeface="Calibri"/>
                  <a:sym typeface="Calibri"/>
                </a:rPr>
                <a:t>Programas de ahorro de Medicare </a:t>
              </a:r>
              <a:endParaRPr sz="2000">
                <a:solidFill>
                  <a:schemeClr val="lt1"/>
                </a:solidFill>
                <a:latin typeface="Calibri"/>
                <a:ea typeface="Calibri"/>
                <a:cs typeface="Calibri"/>
                <a:sym typeface="Calibri"/>
              </a:endParaRPr>
            </a:p>
          </p:txBody>
        </p:sp>
        <p:sp>
          <p:nvSpPr>
            <p:cNvPr id="1069" name="Google Shape;1069;p82"/>
            <p:cNvSpPr/>
            <p:nvPr/>
          </p:nvSpPr>
          <p:spPr>
            <a:xfrm>
              <a:off x="0" y="2010068"/>
              <a:ext cx="9300684" cy="1489950"/>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2"/>
            <p:cNvSpPr txBox="1"/>
            <p:nvPr/>
          </p:nvSpPr>
          <p:spPr>
            <a:xfrm>
              <a:off x="0" y="2010068"/>
              <a:ext cx="9300684" cy="1489950"/>
            </a:xfrm>
            <a:prstGeom prst="rect">
              <a:avLst/>
            </a:prstGeom>
            <a:noFill/>
            <a:ln>
              <a:noFill/>
            </a:ln>
          </p:spPr>
          <p:txBody>
            <a:bodyPr spcFirstLastPara="1" wrap="square" lIns="721825" tIns="458200" rIns="721825" bIns="1422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s-MX" sz="2000" b="0" i="0" u="none" strike="noStrike" cap="none">
                  <a:solidFill>
                    <a:schemeClr val="dk1"/>
                  </a:solidFill>
                  <a:latin typeface="Calibri"/>
                  <a:ea typeface="Calibri"/>
                  <a:cs typeface="Calibri"/>
                  <a:sym typeface="Calibri"/>
                </a:rPr>
                <a:t>Asistencia con la cobertura de medicamentos recetados de Medicare.</a:t>
              </a:r>
              <a:endParaRPr/>
            </a:p>
            <a:p>
              <a:pPr marL="228600" marR="0" lvl="1" indent="-228600" algn="l" rtl="0">
                <a:lnSpc>
                  <a:spcPct val="90000"/>
                </a:lnSpc>
                <a:spcBef>
                  <a:spcPts val="300"/>
                </a:spcBef>
                <a:spcAft>
                  <a:spcPts val="0"/>
                </a:spcAft>
                <a:buClr>
                  <a:schemeClr val="dk1"/>
                </a:buClr>
                <a:buSzPts val="2000"/>
                <a:buFont typeface="Calibri"/>
                <a:buChar char="•"/>
              </a:pPr>
              <a:r>
                <a:rPr lang="es-MX" sz="2000" b="0" i="0" u="none" strike="noStrike" cap="none">
                  <a:solidFill>
                    <a:schemeClr val="dk1"/>
                  </a:solidFill>
                  <a:latin typeface="Calibri"/>
                  <a:ea typeface="Calibri"/>
                  <a:cs typeface="Calibri"/>
                  <a:sym typeface="Calibri"/>
                </a:rPr>
                <a:t>Reduce las primas, deducibles y copagos de la Parte D en función de los ingresos y activos.</a:t>
              </a:r>
              <a:endParaRPr/>
            </a:p>
          </p:txBody>
        </p:sp>
        <p:sp>
          <p:nvSpPr>
            <p:cNvPr id="1071" name="Google Shape;1071;p82"/>
            <p:cNvSpPr/>
            <p:nvPr/>
          </p:nvSpPr>
          <p:spPr>
            <a:xfrm>
              <a:off x="465034" y="1685348"/>
              <a:ext cx="7700659" cy="649440"/>
            </a:xfrm>
            <a:prstGeom prst="roundRect">
              <a:avLst>
                <a:gd name="adj" fmla="val 16667"/>
              </a:avLst>
            </a:prstGeom>
            <a:solidFill>
              <a:srgbClr val="2F549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82"/>
            <p:cNvSpPr txBox="1"/>
            <p:nvPr/>
          </p:nvSpPr>
          <p:spPr>
            <a:xfrm>
              <a:off x="496737" y="1717051"/>
              <a:ext cx="7637253" cy="586034"/>
            </a:xfrm>
            <a:prstGeom prst="rect">
              <a:avLst/>
            </a:prstGeom>
            <a:noFill/>
            <a:ln>
              <a:noFill/>
            </a:ln>
          </p:spPr>
          <p:txBody>
            <a:bodyPr spcFirstLastPara="1" wrap="square" lIns="246075" tIns="0" rIns="246075"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MX" sz="2000" b="1">
                  <a:solidFill>
                    <a:schemeClr val="lt1"/>
                  </a:solidFill>
                  <a:latin typeface="Calibri"/>
                  <a:ea typeface="Calibri"/>
                  <a:cs typeface="Calibri"/>
                  <a:sym typeface="Calibri"/>
                </a:rPr>
                <a:t>Ayuda Adicional (Subsidio para Bajos Ingresos)</a:t>
              </a:r>
              <a:endParaRPr sz="2000">
                <a:solidFill>
                  <a:schemeClr val="lt1"/>
                </a:solidFill>
                <a:latin typeface="Calibri"/>
                <a:ea typeface="Calibri"/>
                <a:cs typeface="Calibri"/>
                <a:sym typeface="Calibri"/>
              </a:endParaRPr>
            </a:p>
          </p:txBody>
        </p:sp>
        <p:sp>
          <p:nvSpPr>
            <p:cNvPr id="1073" name="Google Shape;1073;p82"/>
            <p:cNvSpPr/>
            <p:nvPr/>
          </p:nvSpPr>
          <p:spPr>
            <a:xfrm>
              <a:off x="0" y="3943538"/>
              <a:ext cx="9300684" cy="883575"/>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82"/>
            <p:cNvSpPr txBox="1"/>
            <p:nvPr/>
          </p:nvSpPr>
          <p:spPr>
            <a:xfrm>
              <a:off x="0" y="3943538"/>
              <a:ext cx="9300684" cy="883575"/>
            </a:xfrm>
            <a:prstGeom prst="rect">
              <a:avLst/>
            </a:prstGeom>
            <a:noFill/>
            <a:ln>
              <a:noFill/>
            </a:ln>
          </p:spPr>
          <p:txBody>
            <a:bodyPr spcFirstLastPara="1" wrap="square" lIns="721825" tIns="458200" rIns="721825" bIns="142225" anchor="t" anchorCtr="0">
              <a:noAutofit/>
            </a:bodyPr>
            <a:lstStyle/>
            <a:p>
              <a:pPr marL="228600" marR="0" lvl="1" indent="-228600" algn="l" rtl="0">
                <a:lnSpc>
                  <a:spcPct val="90000"/>
                </a:lnSpc>
                <a:spcBef>
                  <a:spcPts val="0"/>
                </a:spcBef>
                <a:spcAft>
                  <a:spcPts val="0"/>
                </a:spcAft>
                <a:buClr>
                  <a:schemeClr val="dk1"/>
                </a:buClr>
                <a:buSzPts val="2000"/>
                <a:buFont typeface="Calibri"/>
                <a:buNone/>
              </a:pPr>
              <a:r>
                <a:rPr lang="es-MX" sz="2000" b="0" i="0" u="none" strike="noStrike" cap="none">
                  <a:solidFill>
                    <a:schemeClr val="dk1"/>
                  </a:solidFill>
                  <a:latin typeface="Calibri"/>
                  <a:ea typeface="Calibri"/>
                  <a:cs typeface="Calibri"/>
                  <a:sym typeface="Calibri"/>
                </a:rPr>
                <a:t>El nivel de asistencia depende de los ingresos anuales.</a:t>
              </a:r>
              <a:endParaRPr/>
            </a:p>
          </p:txBody>
        </p:sp>
        <p:sp>
          <p:nvSpPr>
            <p:cNvPr id="1075" name="Google Shape;1075;p82"/>
            <p:cNvSpPr/>
            <p:nvPr/>
          </p:nvSpPr>
          <p:spPr>
            <a:xfrm>
              <a:off x="465034" y="3618818"/>
              <a:ext cx="7845778" cy="649440"/>
            </a:xfrm>
            <a:prstGeom prst="roundRect">
              <a:avLst>
                <a:gd name="adj" fmla="val 16667"/>
              </a:avLst>
            </a:prstGeom>
            <a:solidFill>
              <a:srgbClr val="2F549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82"/>
            <p:cNvSpPr txBox="1"/>
            <p:nvPr/>
          </p:nvSpPr>
          <p:spPr>
            <a:xfrm>
              <a:off x="496737" y="3650521"/>
              <a:ext cx="7782372" cy="586034"/>
            </a:xfrm>
            <a:prstGeom prst="rect">
              <a:avLst/>
            </a:prstGeom>
            <a:noFill/>
            <a:ln>
              <a:noFill/>
            </a:ln>
          </p:spPr>
          <p:txBody>
            <a:bodyPr spcFirstLastPara="1" wrap="square" lIns="246075" tIns="0" rIns="246075"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MX" sz="2000" b="1">
                  <a:solidFill>
                    <a:schemeClr val="lt1"/>
                  </a:solidFill>
                  <a:latin typeface="Calibri"/>
                  <a:ea typeface="Calibri"/>
                  <a:cs typeface="Calibri"/>
                  <a:sym typeface="Calibri"/>
                </a:rPr>
                <a:t>Programa de asistencia de medicamentos recetados de SeniorCare</a:t>
              </a:r>
              <a:endParaRPr sz="2000">
                <a:solidFill>
                  <a:schemeClr val="lt1"/>
                </a:solidFill>
                <a:latin typeface="Calibri"/>
                <a:ea typeface="Calibri"/>
                <a:cs typeface="Calibri"/>
                <a:sym typeface="Calibri"/>
              </a:endParaRPr>
            </a:p>
          </p:txBody>
        </p:sp>
      </p:grpSp>
      <p:pic>
        <p:nvPicPr>
          <p:cNvPr id="1077" name="Google Shape;1077;p82" title="Part D icon"/>
          <p:cNvPicPr preferRelativeResize="0"/>
          <p:nvPr/>
        </p:nvPicPr>
        <p:blipFill rotWithShape="1">
          <a:blip r:embed="rId3">
            <a:alphaModFix/>
          </a:blip>
          <a:srcRect/>
          <a:stretch/>
        </p:blipFill>
        <p:spPr>
          <a:xfrm>
            <a:off x="779102" y="3851010"/>
            <a:ext cx="862945" cy="688090"/>
          </a:xfrm>
          <a:prstGeom prst="rect">
            <a:avLst/>
          </a:prstGeom>
          <a:noFill/>
          <a:ln>
            <a:noFill/>
          </a:ln>
        </p:spPr>
      </p:pic>
      <p:pic>
        <p:nvPicPr>
          <p:cNvPr id="1078" name="Google Shape;1078;p82" title="Part D icon"/>
          <p:cNvPicPr preferRelativeResize="0"/>
          <p:nvPr/>
        </p:nvPicPr>
        <p:blipFill rotWithShape="1">
          <a:blip r:embed="rId3">
            <a:alphaModFix/>
          </a:blip>
          <a:srcRect/>
          <a:stretch/>
        </p:blipFill>
        <p:spPr>
          <a:xfrm>
            <a:off x="756481" y="5512531"/>
            <a:ext cx="862945" cy="688090"/>
          </a:xfrm>
          <a:prstGeom prst="rect">
            <a:avLst/>
          </a:prstGeom>
          <a:noFill/>
          <a:ln>
            <a:noFill/>
          </a:ln>
        </p:spPr>
      </p:pic>
      <p:pic>
        <p:nvPicPr>
          <p:cNvPr id="1079" name="Google Shape;1079;p82" title="Part B icon"/>
          <p:cNvPicPr preferRelativeResize="0"/>
          <p:nvPr/>
        </p:nvPicPr>
        <p:blipFill rotWithShape="1">
          <a:blip r:embed="rId4">
            <a:alphaModFix/>
          </a:blip>
          <a:srcRect/>
          <a:stretch/>
        </p:blipFill>
        <p:spPr>
          <a:xfrm>
            <a:off x="838200" y="2039987"/>
            <a:ext cx="803847" cy="837592"/>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8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para personas con ingresos limitados</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086" name="Google Shape;1086;p83"/>
          <p:cNvSpPr/>
          <p:nvPr/>
        </p:nvSpPr>
        <p:spPr>
          <a:xfrm>
            <a:off x="3591823" y="1215160"/>
            <a:ext cx="44198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Comprueba si califica</a:t>
            </a:r>
            <a:endParaRPr/>
          </a:p>
        </p:txBody>
      </p:sp>
      <p:sp>
        <p:nvSpPr>
          <p:cNvPr id="1087" name="Google Shape;1087;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83</a:t>
            </a:fld>
            <a:endParaRPr/>
          </a:p>
        </p:txBody>
      </p:sp>
      <p:sp>
        <p:nvSpPr>
          <p:cNvPr id="1088" name="Google Shape;1088;p83"/>
          <p:cNvSpPr txBox="1"/>
          <p:nvPr/>
        </p:nvSpPr>
        <p:spPr>
          <a:xfrm>
            <a:off x="515255" y="1901587"/>
            <a:ext cx="5159829" cy="3447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600" b="1">
                <a:solidFill>
                  <a:schemeClr val="dk1"/>
                </a:solidFill>
                <a:latin typeface="Calibri"/>
                <a:ea typeface="Calibri"/>
                <a:cs typeface="Calibri"/>
                <a:sym typeface="Calibri"/>
              </a:rPr>
              <a:t>Programa de ahorros de Medicare</a:t>
            </a:r>
            <a:endParaRPr/>
          </a:p>
          <a:p>
            <a:pPr marL="342900" marR="0" lvl="0" indent="-342900" algn="l" rtl="0">
              <a:spcBef>
                <a:spcPts val="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Obtenga más información en www.dhs.wisconsin.gov/medicaid o en la </a:t>
            </a:r>
            <a:r>
              <a:rPr lang="es-MX"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hoja informativa del Programa de Ahorros de Medicare</a:t>
            </a:r>
            <a:br>
              <a:rPr lang="es-MX"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r>
              <a:rPr lang="es-MX"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(P-10062) </a:t>
            </a: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Aplique en </a:t>
            </a:r>
            <a:r>
              <a:rPr lang="es-MX"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access.wisconsin.gov</a:t>
            </a: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Obtenga ayuda o solicite ayuda en su </a:t>
            </a:r>
            <a:r>
              <a:rPr lang="es-MX"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oficina local de Medicaid </a:t>
            </a:r>
            <a:endParaRPr sz="2400">
              <a:solidFill>
                <a:schemeClr val="dk1"/>
              </a:solidFill>
              <a:latin typeface="Calibri"/>
              <a:ea typeface="Calibri"/>
              <a:cs typeface="Calibri"/>
              <a:sym typeface="Calibri"/>
            </a:endParaRPr>
          </a:p>
        </p:txBody>
      </p:sp>
      <p:sp>
        <p:nvSpPr>
          <p:cNvPr id="1089" name="Google Shape;1089;p83"/>
          <p:cNvSpPr/>
          <p:nvPr/>
        </p:nvSpPr>
        <p:spPr>
          <a:xfrm>
            <a:off x="417281" y="5902317"/>
            <a:ext cx="5355776" cy="851297"/>
          </a:xfrm>
          <a:prstGeom prst="roundRect">
            <a:avLst>
              <a:gd name="adj" fmla="val 16667"/>
            </a:avLst>
          </a:prstGeom>
          <a:solidFill>
            <a:schemeClr val="dk2"/>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200">
                <a:solidFill>
                  <a:schemeClr val="lt1"/>
                </a:solidFill>
                <a:latin typeface="Calibri"/>
                <a:ea typeface="Calibri"/>
                <a:cs typeface="Calibri"/>
                <a:sym typeface="Calibri"/>
              </a:rPr>
              <a:t>También puede obtener ayuda de un </a:t>
            </a:r>
            <a:r>
              <a:rPr lang="es-MX" sz="2200" u="sng">
                <a:solidFill>
                  <a:schemeClr val="lt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especialista en beneficios de Wisconsin</a:t>
            </a:r>
            <a:r>
              <a:rPr lang="es-MX" sz="2200">
                <a:solidFill>
                  <a:schemeClr val="lt1"/>
                </a:solidFill>
                <a:latin typeface="Calibri"/>
                <a:ea typeface="Calibri"/>
                <a:cs typeface="Calibri"/>
                <a:sym typeface="Calibri"/>
              </a:rPr>
              <a:t>.</a:t>
            </a:r>
            <a:endParaRPr/>
          </a:p>
        </p:txBody>
      </p:sp>
      <p:sp>
        <p:nvSpPr>
          <p:cNvPr id="1090" name="Google Shape;1090;p83"/>
          <p:cNvSpPr txBox="1"/>
          <p:nvPr/>
        </p:nvSpPr>
        <p:spPr>
          <a:xfrm>
            <a:off x="6096000" y="1901587"/>
            <a:ext cx="5580743" cy="45550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chemeClr val="dk1"/>
                </a:solidFill>
                <a:latin typeface="Calibri"/>
                <a:ea typeface="Calibri"/>
                <a:cs typeface="Calibri"/>
                <a:sym typeface="Calibri"/>
              </a:rPr>
              <a:t>Ayuda adicional</a:t>
            </a:r>
            <a:endParaRPr/>
          </a:p>
          <a:p>
            <a:pPr marL="342900" marR="0" lvl="0" indent="-342900" algn="l" rtl="0">
              <a:spcBef>
                <a:spcPts val="0"/>
              </a:spcBef>
              <a:spcAft>
                <a:spcPts val="0"/>
              </a:spcAft>
              <a:buClr>
                <a:schemeClr val="dk1"/>
              </a:buClr>
              <a:buSzPts val="2000"/>
              <a:buFont typeface="Arial"/>
              <a:buChar char="•"/>
            </a:pPr>
            <a:r>
              <a:rPr lang="es-MX" sz="2000">
                <a:solidFill>
                  <a:schemeClr val="dk1"/>
                </a:solidFill>
                <a:latin typeface="Calibri"/>
                <a:ea typeface="Calibri"/>
                <a:cs typeface="Calibri"/>
                <a:sym typeface="Calibri"/>
              </a:rPr>
              <a:t>Obtenga más información o aplique a </a:t>
            </a:r>
            <a:r>
              <a:rPr lang="es-MX" sz="20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ssa.gov </a:t>
            </a: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s-MX" sz="2000">
                <a:solidFill>
                  <a:schemeClr val="dk1"/>
                </a:solidFill>
                <a:latin typeface="Calibri"/>
                <a:ea typeface="Calibri"/>
                <a:cs typeface="Calibri"/>
                <a:sym typeface="Calibri"/>
              </a:rPr>
              <a:t>Llame al Seguro Social si tiene preguntas o para solicitarlo: </a:t>
            </a:r>
            <a:br>
              <a:rPr lang="es-MX" sz="2000">
                <a:solidFill>
                  <a:schemeClr val="dk1"/>
                </a:solidFill>
                <a:latin typeface="Calibri"/>
                <a:ea typeface="Calibri"/>
                <a:cs typeface="Calibri"/>
                <a:sym typeface="Calibri"/>
              </a:rPr>
            </a:br>
            <a:r>
              <a:rPr lang="es-MX" sz="2000">
                <a:solidFill>
                  <a:schemeClr val="dk1"/>
                </a:solidFill>
                <a:latin typeface="Calibri"/>
                <a:ea typeface="Calibri"/>
                <a:cs typeface="Calibri"/>
                <a:sym typeface="Calibri"/>
              </a:rPr>
              <a:t>1-800-772-1213 (TTY 1-800-325-0778) </a:t>
            </a:r>
            <a:endParaRPr/>
          </a:p>
          <a:p>
            <a:pPr marL="0" marR="0" lvl="0" indent="0" algn="l" rtl="0">
              <a:spcBef>
                <a:spcPts val="1200"/>
              </a:spcBef>
              <a:spcAft>
                <a:spcPts val="0"/>
              </a:spcAft>
              <a:buNone/>
            </a:pPr>
            <a:r>
              <a:rPr lang="es-MX" sz="2800" b="1">
                <a:solidFill>
                  <a:schemeClr val="dk1"/>
                </a:solidFill>
                <a:latin typeface="Calibri"/>
                <a:ea typeface="Calibri"/>
                <a:cs typeface="Calibri"/>
                <a:sym typeface="Calibri"/>
              </a:rPr>
              <a:t>SeniorCare</a:t>
            </a:r>
            <a:endParaRPr/>
          </a:p>
          <a:p>
            <a:pPr marL="342900" marR="0" lvl="0" indent="-342900" algn="l" rtl="0">
              <a:spcBef>
                <a:spcPts val="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Obtenga más información e imprima una solicitud en  </a:t>
            </a:r>
            <a:r>
              <a:rPr lang="es-MX" sz="24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www.dhs.wis.gov/seniorcare</a:t>
            </a:r>
            <a:r>
              <a:rPr lang="es-MX" sz="2400">
                <a:solidFill>
                  <a:schemeClr val="dk1"/>
                </a:solidFill>
                <a:latin typeface="Calibri"/>
                <a:ea typeface="Calibri"/>
                <a:cs typeface="Calibri"/>
                <a:sym typeface="Calibri"/>
              </a:rPr>
              <a:t> </a:t>
            </a:r>
            <a:endParaRPr/>
          </a:p>
          <a:p>
            <a:pPr marL="342900" marR="0" lvl="0" indent="-342900" algn="l" rtl="0">
              <a:spcBef>
                <a:spcPts val="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Llame a la línea de ayuda de SeniorCare si tiene preguntas: 1-800-657-2038</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Enero 2022 Presentación de Bienvenida a Medicare</a:t>
            </a:r>
            <a:endParaRPr/>
          </a:p>
        </p:txBody>
      </p:sp>
      <p:sp>
        <p:nvSpPr>
          <p:cNvPr id="1097" name="Google Shape;1097;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84</a:t>
            </a:fld>
            <a:endParaRPr/>
          </a:p>
        </p:txBody>
      </p:sp>
      <p:sp>
        <p:nvSpPr>
          <p:cNvPr id="1098" name="Google Shape;1098;p8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Protéjase / Prevenga el Fraude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1099" name="Google Shape;1099;p84"/>
          <p:cNvPicPr preferRelativeResize="0"/>
          <p:nvPr/>
        </p:nvPicPr>
        <p:blipFill rotWithShape="1">
          <a:blip r:embed="rId3">
            <a:alphaModFix/>
          </a:blip>
          <a:srcRect/>
          <a:stretch/>
        </p:blipFill>
        <p:spPr>
          <a:xfrm>
            <a:off x="3486007" y="1107996"/>
            <a:ext cx="8705993" cy="5769894"/>
          </a:xfrm>
          <a:prstGeom prst="rect">
            <a:avLst/>
          </a:prstGeom>
          <a:noFill/>
          <a:ln>
            <a:noFill/>
          </a:ln>
        </p:spPr>
      </p:pic>
      <p:sp>
        <p:nvSpPr>
          <p:cNvPr id="1100" name="Google Shape;1100;p84"/>
          <p:cNvSpPr txBox="1"/>
          <p:nvPr/>
        </p:nvSpPr>
        <p:spPr>
          <a:xfrm>
            <a:off x="433137" y="2151530"/>
            <a:ext cx="280518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600" i="1">
                <a:solidFill>
                  <a:schemeClr val="dk1"/>
                </a:solidFill>
                <a:latin typeface="Calibri"/>
                <a:ea typeface="Calibri"/>
                <a:cs typeface="Calibri"/>
                <a:sym typeface="Calibri"/>
              </a:rPr>
              <a:t>Unas palabras de advertencia..</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85</a:t>
            </a:fld>
            <a:endParaRPr/>
          </a:p>
        </p:txBody>
      </p:sp>
      <p:sp>
        <p:nvSpPr>
          <p:cNvPr id="1107" name="Google Shape;1107;p8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Protéjase / Prevenga el Fraude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108" name="Google Shape;1108;p85"/>
          <p:cNvSpPr/>
          <p:nvPr/>
        </p:nvSpPr>
        <p:spPr>
          <a:xfrm>
            <a:off x="2661225" y="1137763"/>
            <a:ext cx="74244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Tres Pasos para Prevenir el Fraude</a:t>
            </a:r>
            <a:endParaRPr/>
          </a:p>
        </p:txBody>
      </p:sp>
      <p:sp>
        <p:nvSpPr>
          <p:cNvPr id="1109" name="Google Shape;1109;p85"/>
          <p:cNvSpPr/>
          <p:nvPr/>
        </p:nvSpPr>
        <p:spPr>
          <a:xfrm>
            <a:off x="1249680" y="1752237"/>
            <a:ext cx="969264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a:solidFill>
                  <a:schemeClr val="dk1"/>
                </a:solidFill>
                <a:latin typeface="Calibri"/>
                <a:ea typeface="Calibri"/>
                <a:cs typeface="Calibri"/>
                <a:sym typeface="Calibri"/>
              </a:rPr>
              <a:t>Paso 1: </a:t>
            </a:r>
            <a:r>
              <a:rPr lang="es-MX" sz="2800" b="1">
                <a:solidFill>
                  <a:srgbClr val="339966"/>
                </a:solidFill>
                <a:latin typeface="Calibri"/>
                <a:ea typeface="Calibri"/>
                <a:cs typeface="Calibri"/>
                <a:sym typeface="Calibri"/>
              </a:rPr>
              <a:t>Protéjase</a:t>
            </a:r>
            <a:r>
              <a:rPr lang="es-MX" sz="2800">
                <a:solidFill>
                  <a:srgbClr val="339966"/>
                </a:solidFill>
                <a:latin typeface="Calibri"/>
                <a:ea typeface="Calibri"/>
                <a:cs typeface="Calibri"/>
                <a:sym typeface="Calibri"/>
              </a:rPr>
              <a:t> </a:t>
            </a:r>
            <a:r>
              <a:rPr lang="es-MX" sz="2800">
                <a:solidFill>
                  <a:schemeClr val="dk1"/>
                </a:solidFill>
                <a:latin typeface="Calibri"/>
                <a:ea typeface="Calibri"/>
                <a:cs typeface="Calibri"/>
                <a:sym typeface="Calibri"/>
              </a:rPr>
              <a:t>Usted y a los Demás del Fraude a Medicare</a:t>
            </a:r>
            <a:endParaRPr/>
          </a:p>
        </p:txBody>
      </p:sp>
      <p:grpSp>
        <p:nvGrpSpPr>
          <p:cNvPr id="1110" name="Google Shape;1110;p85"/>
          <p:cNvGrpSpPr/>
          <p:nvPr/>
        </p:nvGrpSpPr>
        <p:grpSpPr>
          <a:xfrm>
            <a:off x="6162339" y="2486610"/>
            <a:ext cx="4035910" cy="656286"/>
            <a:chOff x="-43546" y="93480"/>
            <a:chExt cx="3338609" cy="656286"/>
          </a:xfrm>
        </p:grpSpPr>
        <p:sp>
          <p:nvSpPr>
            <p:cNvPr id="1111" name="Google Shape;1111;p85"/>
            <p:cNvSpPr/>
            <p:nvPr/>
          </p:nvSpPr>
          <p:spPr>
            <a:xfrm>
              <a:off x="34" y="93480"/>
              <a:ext cx="3295029" cy="633600"/>
            </a:xfrm>
            <a:prstGeom prst="rect">
              <a:avLst/>
            </a:prstGeom>
            <a:solidFill>
              <a:srgbClr val="339966"/>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85"/>
            <p:cNvSpPr txBox="1"/>
            <p:nvPr/>
          </p:nvSpPr>
          <p:spPr>
            <a:xfrm>
              <a:off x="-43546" y="116166"/>
              <a:ext cx="3295029" cy="633600"/>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s-MX" sz="2800" b="1">
                  <a:solidFill>
                    <a:schemeClr val="lt1"/>
                  </a:solidFill>
                  <a:latin typeface="Arial"/>
                  <a:ea typeface="Arial"/>
                  <a:cs typeface="Arial"/>
                  <a:sym typeface="Arial"/>
                </a:rPr>
                <a:t>HACER</a:t>
              </a:r>
              <a:endParaRPr/>
            </a:p>
          </p:txBody>
        </p:sp>
      </p:grpSp>
      <p:sp>
        <p:nvSpPr>
          <p:cNvPr id="1113" name="Google Shape;1113;p85"/>
          <p:cNvSpPr/>
          <p:nvPr/>
        </p:nvSpPr>
        <p:spPr>
          <a:xfrm>
            <a:off x="6210527" y="3198546"/>
            <a:ext cx="3983227" cy="2893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s-MX" sz="1800">
                <a:solidFill>
                  <a:schemeClr val="dk1"/>
                </a:solidFill>
                <a:latin typeface="Calibri"/>
                <a:ea typeface="Calibri"/>
                <a:cs typeface="Calibri"/>
                <a:sym typeface="Calibri"/>
              </a:rPr>
              <a:t>Trate su tarjeta y número de Medicare como su tarjeta de crédito.</a:t>
            </a:r>
            <a:endParaRPr/>
          </a:p>
          <a:p>
            <a:pPr marL="285750" marR="0" lvl="0" indent="-285750" algn="l" rtl="0">
              <a:spcBef>
                <a:spcPts val="600"/>
              </a:spcBef>
              <a:spcAft>
                <a:spcPts val="0"/>
              </a:spcAft>
              <a:buClr>
                <a:schemeClr val="dk1"/>
              </a:buClr>
              <a:buSzPts val="1800"/>
              <a:buFont typeface="Arial"/>
              <a:buChar char="•"/>
            </a:pPr>
            <a:r>
              <a:rPr lang="es-MX" sz="1800">
                <a:solidFill>
                  <a:schemeClr val="dk1"/>
                </a:solidFill>
                <a:latin typeface="Calibri"/>
                <a:ea typeface="Calibri"/>
                <a:cs typeface="Calibri"/>
                <a:sym typeface="Calibri"/>
              </a:rPr>
              <a:t>Tenga cuidado con el robo de identidad.</a:t>
            </a:r>
            <a:endParaRPr/>
          </a:p>
          <a:p>
            <a:pPr marL="285750" marR="0" lvl="0" indent="-285750" algn="l" rtl="0">
              <a:spcBef>
                <a:spcPts val="600"/>
              </a:spcBef>
              <a:spcAft>
                <a:spcPts val="0"/>
              </a:spcAft>
              <a:buClr>
                <a:schemeClr val="dk1"/>
              </a:buClr>
              <a:buSzPts val="1800"/>
              <a:buFont typeface="Arial"/>
              <a:buChar char="•"/>
            </a:pPr>
            <a:r>
              <a:rPr lang="es-MX" sz="1800">
                <a:solidFill>
                  <a:schemeClr val="dk1"/>
                </a:solidFill>
                <a:latin typeface="Calibri"/>
                <a:ea typeface="Calibri"/>
                <a:cs typeface="Calibri"/>
                <a:sym typeface="Calibri"/>
              </a:rPr>
              <a:t>Tenga en cuenta que Medicare no le llama ni le visita para venderle nada.</a:t>
            </a:r>
            <a:endParaRPr/>
          </a:p>
          <a:p>
            <a:pPr marL="285750" marR="0" lvl="0" indent="-285750" algn="l" rtl="0">
              <a:spcBef>
                <a:spcPts val="600"/>
              </a:spcBef>
              <a:spcAft>
                <a:spcPts val="0"/>
              </a:spcAft>
              <a:buClr>
                <a:schemeClr val="dk1"/>
              </a:buClr>
              <a:buSzPts val="1800"/>
              <a:buFont typeface="Arial"/>
              <a:buChar char="•"/>
            </a:pPr>
            <a:r>
              <a:rPr lang="es-MX" sz="1800">
                <a:solidFill>
                  <a:schemeClr val="dk1"/>
                </a:solidFill>
                <a:latin typeface="Calibri"/>
                <a:ea typeface="Calibri"/>
                <a:cs typeface="Calibri"/>
                <a:sym typeface="Calibri"/>
              </a:rPr>
              <a:t>Tenga cuidado con las ofertas de servicios médicos "gratuitos".  </a:t>
            </a:r>
            <a:endParaRPr/>
          </a:p>
          <a:p>
            <a:pPr marL="285750" marR="0" lvl="0" indent="-285750" algn="l" rtl="0">
              <a:spcBef>
                <a:spcPts val="600"/>
              </a:spcBef>
              <a:spcAft>
                <a:spcPts val="0"/>
              </a:spcAft>
              <a:buClr>
                <a:schemeClr val="dk1"/>
              </a:buClr>
              <a:buSzPts val="1800"/>
              <a:buFont typeface="Arial"/>
              <a:buChar char="•"/>
            </a:pPr>
            <a:r>
              <a:rPr lang="es-MX" sz="1800" b="1">
                <a:solidFill>
                  <a:schemeClr val="dk1"/>
                </a:solidFill>
                <a:latin typeface="Calibri"/>
                <a:ea typeface="Calibri"/>
                <a:cs typeface="Calibri"/>
                <a:sym typeface="Calibri"/>
              </a:rPr>
              <a:t>¡Haga correr la voz!</a:t>
            </a:r>
            <a:endParaRPr sz="2000" b="1">
              <a:solidFill>
                <a:schemeClr val="dk1"/>
              </a:solidFill>
              <a:latin typeface="Calibri"/>
              <a:ea typeface="Calibri"/>
              <a:cs typeface="Calibri"/>
              <a:sym typeface="Calibri"/>
            </a:endParaRPr>
          </a:p>
        </p:txBody>
      </p:sp>
      <p:grpSp>
        <p:nvGrpSpPr>
          <p:cNvPr id="1114" name="Google Shape;1114;p85"/>
          <p:cNvGrpSpPr/>
          <p:nvPr/>
        </p:nvGrpSpPr>
        <p:grpSpPr>
          <a:xfrm>
            <a:off x="1587898" y="2509296"/>
            <a:ext cx="3643477" cy="633600"/>
            <a:chOff x="3756367" y="93480"/>
            <a:chExt cx="3295029" cy="633600"/>
          </a:xfrm>
        </p:grpSpPr>
        <p:sp>
          <p:nvSpPr>
            <p:cNvPr id="1115" name="Google Shape;1115;p85"/>
            <p:cNvSpPr/>
            <p:nvPr/>
          </p:nvSpPr>
          <p:spPr>
            <a:xfrm>
              <a:off x="3756367" y="93480"/>
              <a:ext cx="3295029" cy="633600"/>
            </a:xfrm>
            <a:prstGeom prst="rect">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85"/>
            <p:cNvSpPr txBox="1"/>
            <p:nvPr/>
          </p:nvSpPr>
          <p:spPr>
            <a:xfrm>
              <a:off x="3756367" y="93480"/>
              <a:ext cx="3295029" cy="633600"/>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s-MX" sz="2800" b="1">
                  <a:solidFill>
                    <a:schemeClr val="lt1"/>
                  </a:solidFill>
                  <a:latin typeface="Arial"/>
                  <a:ea typeface="Arial"/>
                  <a:cs typeface="Arial"/>
                  <a:sym typeface="Arial"/>
                </a:rPr>
                <a:t>NO</a:t>
              </a:r>
              <a:endParaRPr/>
            </a:p>
          </p:txBody>
        </p:sp>
      </p:grpSp>
      <p:sp>
        <p:nvSpPr>
          <p:cNvPr id="1117" name="Google Shape;1117;p85"/>
          <p:cNvSpPr/>
          <p:nvPr/>
        </p:nvSpPr>
        <p:spPr>
          <a:xfrm>
            <a:off x="1591543" y="3394038"/>
            <a:ext cx="3367732" cy="132343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s-MX" sz="2000">
                <a:solidFill>
                  <a:schemeClr val="dk1"/>
                </a:solidFill>
                <a:latin typeface="Calibri"/>
                <a:ea typeface="Calibri"/>
                <a:cs typeface="Calibri"/>
                <a:sym typeface="Calibri"/>
              </a:rPr>
              <a:t>No facilite su número de Medicare salvo a su médico o a otro proveedor de Medicare.</a:t>
            </a:r>
            <a:endParaRPr/>
          </a:p>
        </p:txBody>
      </p:sp>
      <p:pic>
        <p:nvPicPr>
          <p:cNvPr id="1118" name="Google Shape;1118;p85"/>
          <p:cNvPicPr preferRelativeResize="0"/>
          <p:nvPr/>
        </p:nvPicPr>
        <p:blipFill rotWithShape="1">
          <a:blip r:embed="rId3">
            <a:alphaModFix/>
          </a:blip>
          <a:srcRect/>
          <a:stretch/>
        </p:blipFill>
        <p:spPr>
          <a:xfrm>
            <a:off x="401822" y="4672173"/>
            <a:ext cx="2954564" cy="2080082"/>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86</a:t>
            </a:fld>
            <a:endParaRPr/>
          </a:p>
        </p:txBody>
      </p:sp>
      <p:sp>
        <p:nvSpPr>
          <p:cNvPr id="1125" name="Google Shape;1125;p8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Protéjase / Prevenga el Fraude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1126" name="Google Shape;1126;p86"/>
          <p:cNvPicPr preferRelativeResize="0"/>
          <p:nvPr/>
        </p:nvPicPr>
        <p:blipFill rotWithShape="1">
          <a:blip r:embed="rId3">
            <a:alphaModFix/>
          </a:blip>
          <a:srcRect/>
          <a:stretch/>
        </p:blipFill>
        <p:spPr>
          <a:xfrm>
            <a:off x="288726" y="4343096"/>
            <a:ext cx="3077828" cy="2195816"/>
          </a:xfrm>
          <a:prstGeom prst="rect">
            <a:avLst/>
          </a:prstGeom>
          <a:noFill/>
          <a:ln>
            <a:noFill/>
          </a:ln>
        </p:spPr>
      </p:pic>
      <p:sp>
        <p:nvSpPr>
          <p:cNvPr id="1127" name="Google Shape;1127;p86"/>
          <p:cNvSpPr/>
          <p:nvPr/>
        </p:nvSpPr>
        <p:spPr>
          <a:xfrm>
            <a:off x="1186225" y="1534250"/>
            <a:ext cx="95118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a:solidFill>
                  <a:schemeClr val="dk1"/>
                </a:solidFill>
                <a:latin typeface="Calibri"/>
                <a:ea typeface="Calibri"/>
                <a:cs typeface="Calibri"/>
                <a:sym typeface="Calibri"/>
              </a:rPr>
              <a:t>Paso 2: </a:t>
            </a:r>
            <a:r>
              <a:rPr lang="es-MX" sz="3200" b="1">
                <a:solidFill>
                  <a:srgbClr val="339966"/>
                </a:solidFill>
                <a:latin typeface="Calibri"/>
                <a:ea typeface="Calibri"/>
                <a:cs typeface="Calibri"/>
                <a:sym typeface="Calibri"/>
              </a:rPr>
              <a:t>Detectar</a:t>
            </a:r>
            <a:r>
              <a:rPr lang="es-MX" sz="3200">
                <a:solidFill>
                  <a:srgbClr val="339966"/>
                </a:solidFill>
                <a:latin typeface="Calibri"/>
                <a:ea typeface="Calibri"/>
                <a:cs typeface="Calibri"/>
                <a:sym typeface="Calibri"/>
              </a:rPr>
              <a:t> </a:t>
            </a:r>
            <a:r>
              <a:rPr lang="es-MX" sz="3200">
                <a:solidFill>
                  <a:schemeClr val="dk1"/>
                </a:solidFill>
                <a:latin typeface="Calibri"/>
                <a:ea typeface="Calibri"/>
                <a:cs typeface="Calibri"/>
                <a:sym typeface="Calibri"/>
              </a:rPr>
              <a:t>el Fraude y el Abuso de Medicare</a:t>
            </a:r>
            <a:endParaRPr/>
          </a:p>
        </p:txBody>
      </p:sp>
      <p:sp>
        <p:nvSpPr>
          <p:cNvPr id="1128" name="Google Shape;1128;p86"/>
          <p:cNvSpPr/>
          <p:nvPr/>
        </p:nvSpPr>
        <p:spPr>
          <a:xfrm>
            <a:off x="1432558" y="2177902"/>
            <a:ext cx="10196457" cy="230832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Arial"/>
              <a:buChar char="•"/>
            </a:pPr>
            <a:r>
              <a:rPr lang="es-MX" sz="2200">
                <a:solidFill>
                  <a:schemeClr val="dk1"/>
                </a:solidFill>
                <a:latin typeface="Calibri"/>
                <a:ea typeface="Calibri"/>
                <a:cs typeface="Calibri"/>
                <a:sym typeface="Calibri"/>
              </a:rPr>
              <a:t>¡Revise siempre esos </a:t>
            </a:r>
            <a:r>
              <a:rPr lang="es-MX" sz="2200" b="1">
                <a:solidFill>
                  <a:schemeClr val="dk1"/>
                </a:solidFill>
                <a:latin typeface="Calibri"/>
                <a:ea typeface="Calibri"/>
                <a:cs typeface="Calibri"/>
                <a:sym typeface="Calibri"/>
              </a:rPr>
              <a:t>Avisos de Resumen de Medicare (MSN)!</a:t>
            </a:r>
            <a:endParaRPr/>
          </a:p>
          <a:p>
            <a:pPr marL="342900" marR="0" lvl="0" indent="-342900" algn="l" rtl="0">
              <a:spcBef>
                <a:spcPts val="1200"/>
              </a:spcBef>
              <a:spcAft>
                <a:spcPts val="0"/>
              </a:spcAft>
              <a:buClr>
                <a:schemeClr val="dk1"/>
              </a:buClr>
              <a:buSzPts val="2200"/>
              <a:buFont typeface="Arial"/>
              <a:buChar char="•"/>
            </a:pPr>
            <a:r>
              <a:rPr lang="es-MX" sz="2200">
                <a:solidFill>
                  <a:schemeClr val="dk1"/>
                </a:solidFill>
                <a:latin typeface="Calibri"/>
                <a:ea typeface="Calibri"/>
                <a:cs typeface="Calibri"/>
                <a:sym typeface="Calibri"/>
              </a:rPr>
              <a:t>Acceda a su información de Medicare en línea en </a:t>
            </a:r>
            <a:r>
              <a:rPr lang="es-MX" sz="2200" u="sng">
                <a:solidFill>
                  <a:srgbClr val="00B05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www.MyMedicare.gov.</a:t>
            </a:r>
            <a:endParaRPr/>
          </a:p>
          <a:p>
            <a:pPr marL="342900" marR="0" lvl="0" indent="-342900" algn="l" rtl="0">
              <a:spcBef>
                <a:spcPts val="1200"/>
              </a:spcBef>
              <a:spcAft>
                <a:spcPts val="0"/>
              </a:spcAft>
              <a:buClr>
                <a:schemeClr val="dk1"/>
              </a:buClr>
              <a:buSzPts val="2200"/>
              <a:buFont typeface="Arial"/>
              <a:buChar char="•"/>
            </a:pPr>
            <a:r>
              <a:rPr lang="es-MX" sz="2200">
                <a:solidFill>
                  <a:schemeClr val="dk1"/>
                </a:solidFill>
                <a:latin typeface="Calibri"/>
                <a:ea typeface="Calibri"/>
                <a:cs typeface="Calibri"/>
                <a:sym typeface="Calibri"/>
              </a:rPr>
              <a:t>Cree un </a:t>
            </a:r>
            <a:r>
              <a:rPr lang="es-MX" sz="2200" b="1">
                <a:solidFill>
                  <a:schemeClr val="dk1"/>
                </a:solidFill>
                <a:latin typeface="Calibri"/>
                <a:ea typeface="Calibri"/>
                <a:cs typeface="Calibri"/>
                <a:sym typeface="Calibri"/>
              </a:rPr>
              <a:t>diario personal sobre el cuidado de la salud:</a:t>
            </a:r>
            <a:endParaRPr/>
          </a:p>
          <a:p>
            <a:pPr marL="742950" marR="0" lvl="1" indent="-285750" algn="l" rtl="0">
              <a:spcBef>
                <a:spcPts val="1200"/>
              </a:spcBef>
              <a:spcAft>
                <a:spcPts val="0"/>
              </a:spcAft>
              <a:buClr>
                <a:schemeClr val="dk1"/>
              </a:buClr>
              <a:buSzPts val="1900"/>
              <a:buFont typeface="Arial"/>
              <a:buChar char="•"/>
            </a:pPr>
            <a:r>
              <a:rPr lang="es-MX" sz="1900" b="0" i="0" u="none" strike="noStrike" cap="none">
                <a:solidFill>
                  <a:schemeClr val="dk1"/>
                </a:solidFill>
                <a:latin typeface="Calibri"/>
                <a:ea typeface="Calibri"/>
                <a:cs typeface="Calibri"/>
                <a:sym typeface="Calibri"/>
              </a:rPr>
              <a:t>Anote las visitas al médico, las pruebas y los procedimientos en el diario y llévelo consigo a las citas.</a:t>
            </a:r>
            <a:endParaRPr/>
          </a:p>
          <a:p>
            <a:pPr marL="742950" marR="0" lvl="1" indent="-285750" algn="l" rtl="0">
              <a:spcBef>
                <a:spcPts val="1200"/>
              </a:spcBef>
              <a:spcAft>
                <a:spcPts val="0"/>
              </a:spcAft>
              <a:buClr>
                <a:schemeClr val="dk1"/>
              </a:buClr>
              <a:buSzPts val="1900"/>
              <a:buFont typeface="Arial"/>
              <a:buChar char="•"/>
            </a:pPr>
            <a:r>
              <a:rPr lang="es-MX" sz="1900" b="0" i="0" u="none" strike="noStrike" cap="none">
                <a:solidFill>
                  <a:schemeClr val="dk1"/>
                </a:solidFill>
                <a:latin typeface="Calibri"/>
                <a:ea typeface="Calibri"/>
                <a:cs typeface="Calibri"/>
                <a:sym typeface="Calibri"/>
              </a:rPr>
              <a:t>Compare sus MSN y otras declaraciones con su diario para asegurarse de que son correctas.</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87</a:t>
            </a:fld>
            <a:endParaRPr/>
          </a:p>
        </p:txBody>
      </p:sp>
      <p:sp>
        <p:nvSpPr>
          <p:cNvPr id="1135" name="Google Shape;1135;p87"/>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Protéjase / Prevenga el Fraude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136" name="Google Shape;1136;p87"/>
          <p:cNvSpPr/>
          <p:nvPr/>
        </p:nvSpPr>
        <p:spPr>
          <a:xfrm>
            <a:off x="1748977" y="1306394"/>
            <a:ext cx="922880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a:solidFill>
                  <a:schemeClr val="dk1"/>
                </a:solidFill>
                <a:latin typeface="Arial"/>
                <a:ea typeface="Arial"/>
                <a:cs typeface="Arial"/>
                <a:sym typeface="Arial"/>
              </a:rPr>
              <a:t>Revise siempre su </a:t>
            </a:r>
            <a:r>
              <a:rPr lang="es-MX" sz="3200" b="1">
                <a:solidFill>
                  <a:schemeClr val="dk1"/>
                </a:solidFill>
                <a:latin typeface="Arial"/>
                <a:ea typeface="Arial"/>
                <a:cs typeface="Arial"/>
                <a:sym typeface="Arial"/>
              </a:rPr>
              <a:t>Aviso de Resumen de Medicare</a:t>
            </a:r>
            <a:endParaRPr/>
          </a:p>
        </p:txBody>
      </p:sp>
      <p:sp>
        <p:nvSpPr>
          <p:cNvPr id="1137" name="Google Shape;1137;p87"/>
          <p:cNvSpPr/>
          <p:nvPr/>
        </p:nvSpPr>
        <p:spPr>
          <a:xfrm>
            <a:off x="4846408" y="2392362"/>
            <a:ext cx="6613983" cy="399083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Esto no es un proyecto de ley. Enviado trimestralmente.</a:t>
            </a:r>
            <a:endParaRPr/>
          </a:p>
          <a:p>
            <a:pPr marL="342900" marR="0" lvl="0" indent="-342900" algn="l" rtl="0">
              <a:spcBef>
                <a:spcPts val="10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Compruebe que el nombre, la dirección y el número de Medicare son correctos.</a:t>
            </a:r>
            <a:endParaRPr/>
          </a:p>
          <a:p>
            <a:pPr marL="342900" marR="0" lvl="0" indent="-342900" algn="l" rtl="0">
              <a:spcBef>
                <a:spcPts val="10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¿Recibió el servicio?	</a:t>
            </a:r>
            <a:endParaRPr/>
          </a:p>
          <a:p>
            <a:pPr marL="342900" marR="0" lvl="0" indent="-342900" algn="l" rtl="0">
              <a:spcBef>
                <a:spcPts val="10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Asegúrese de que la reclamación se procese y se pague. Si el artículo es denegado, llame a la oficina del médico para asegurarse de que la reclamación fue codificada correctamente. Si no es así, la oficina puede volver a presentarla.</a:t>
            </a:r>
            <a:endParaRPr/>
          </a:p>
          <a:p>
            <a:pPr marL="342900" marR="0" lvl="0" indent="-342900" algn="l" rtl="0">
              <a:spcBef>
                <a:spcPts val="10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Si se le deniega, tiene derecho a apelar.  El plazo de apelación es de 120 días.</a:t>
            </a:r>
            <a:endParaRPr/>
          </a:p>
        </p:txBody>
      </p:sp>
      <p:pic>
        <p:nvPicPr>
          <p:cNvPr id="1138" name="Google Shape;1138;p87"/>
          <p:cNvPicPr preferRelativeResize="0"/>
          <p:nvPr/>
        </p:nvPicPr>
        <p:blipFill rotWithShape="1">
          <a:blip r:embed="rId3">
            <a:alphaModFix/>
          </a:blip>
          <a:srcRect/>
          <a:stretch/>
        </p:blipFill>
        <p:spPr>
          <a:xfrm>
            <a:off x="604608" y="1891169"/>
            <a:ext cx="4241800" cy="412750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88</a:t>
            </a:fld>
            <a:endParaRPr/>
          </a:p>
        </p:txBody>
      </p:sp>
      <p:sp>
        <p:nvSpPr>
          <p:cNvPr id="1145" name="Google Shape;1145;p88"/>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Protéjase / Prevenga el Fraude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146" name="Google Shape;1146;p88"/>
          <p:cNvSpPr/>
          <p:nvPr/>
        </p:nvSpPr>
        <p:spPr>
          <a:xfrm>
            <a:off x="1300516" y="1437456"/>
            <a:ext cx="893263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a:solidFill>
                  <a:schemeClr val="dk1"/>
                </a:solidFill>
                <a:latin typeface="Calibri"/>
                <a:ea typeface="Calibri"/>
                <a:cs typeface="Calibri"/>
                <a:sym typeface="Calibri"/>
              </a:rPr>
              <a:t>Paso 3:</a:t>
            </a:r>
            <a:r>
              <a:rPr lang="es-MX" sz="3200" b="1">
                <a:solidFill>
                  <a:schemeClr val="dk1"/>
                </a:solidFill>
                <a:latin typeface="Calibri"/>
                <a:ea typeface="Calibri"/>
                <a:cs typeface="Calibri"/>
                <a:sym typeface="Calibri"/>
              </a:rPr>
              <a:t> </a:t>
            </a:r>
            <a:r>
              <a:rPr lang="es-MX" sz="3200" b="1">
                <a:solidFill>
                  <a:srgbClr val="339966"/>
                </a:solidFill>
                <a:latin typeface="Calibri"/>
                <a:ea typeface="Calibri"/>
                <a:cs typeface="Calibri"/>
                <a:sym typeface="Calibri"/>
              </a:rPr>
              <a:t>Informe </a:t>
            </a:r>
            <a:r>
              <a:rPr lang="es-MX" sz="3200">
                <a:solidFill>
                  <a:schemeClr val="dk1"/>
                </a:solidFill>
                <a:latin typeface="Calibri"/>
                <a:ea typeface="Calibri"/>
                <a:cs typeface="Calibri"/>
                <a:sym typeface="Calibri"/>
              </a:rPr>
              <a:t>de Sospecha de Fraude y Abuso de Medicare</a:t>
            </a:r>
            <a:endParaRPr/>
          </a:p>
        </p:txBody>
      </p:sp>
      <p:sp>
        <p:nvSpPr>
          <p:cNvPr id="1147" name="Google Shape;1147;p88"/>
          <p:cNvSpPr/>
          <p:nvPr/>
        </p:nvSpPr>
        <p:spPr>
          <a:xfrm>
            <a:off x="2957763" y="2178572"/>
            <a:ext cx="7520185" cy="3262432"/>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Llame al proveedor.</a:t>
            </a:r>
            <a:endParaRPr/>
          </a:p>
          <a:p>
            <a:pPr marL="514350" marR="0" lvl="0" indent="-514350" algn="l" rtl="0">
              <a:spcBef>
                <a:spcPts val="120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Reunir información y documentación.</a:t>
            </a:r>
            <a:endParaRPr/>
          </a:p>
          <a:p>
            <a:pPr marL="514350" marR="0" lvl="0" indent="-514350" algn="l" rtl="0">
              <a:spcBef>
                <a:spcPts val="120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Póngase en contacto con la </a:t>
            </a:r>
            <a:r>
              <a:rPr lang="es-MX" sz="2400" b="1">
                <a:solidFill>
                  <a:schemeClr val="dk1"/>
                </a:solidFill>
                <a:latin typeface="Calibri"/>
                <a:ea typeface="Calibri"/>
                <a:cs typeface="Calibri"/>
                <a:sym typeface="Calibri"/>
              </a:rPr>
              <a:t>Patrulla de Personas Mayores de WI (SMP)</a:t>
            </a:r>
            <a:r>
              <a:rPr lang="es-MX" sz="2400">
                <a:solidFill>
                  <a:schemeClr val="dk1"/>
                </a:solidFill>
                <a:latin typeface="Calibri"/>
                <a:ea typeface="Calibri"/>
                <a:cs typeface="Calibri"/>
                <a:sym typeface="Calibri"/>
              </a:rPr>
              <a:t>:</a:t>
            </a:r>
            <a:endParaRPr/>
          </a:p>
          <a:p>
            <a:pPr marL="971550" marR="0" lvl="1" indent="-514350" algn="l" rtl="0">
              <a:spcBef>
                <a:spcPts val="1200"/>
              </a:spcBef>
              <a:spcAft>
                <a:spcPts val="0"/>
              </a:spcAft>
              <a:buClr>
                <a:schemeClr val="dk1"/>
              </a:buClr>
              <a:buSzPts val="2400"/>
              <a:buFont typeface="Arial"/>
              <a:buChar char="•"/>
            </a:pPr>
            <a:r>
              <a:rPr lang="es-MX" sz="2400" b="0" i="0" u="none" strike="noStrike" cap="none">
                <a:solidFill>
                  <a:schemeClr val="dk1"/>
                </a:solidFill>
                <a:latin typeface="Calibri"/>
                <a:ea typeface="Calibri"/>
                <a:cs typeface="Calibri"/>
                <a:sym typeface="Calibri"/>
              </a:rPr>
              <a:t>Llame gratis: </a:t>
            </a:r>
            <a:r>
              <a:rPr lang="es-MX" sz="2400" b="1" i="0" u="none" strike="noStrike" cap="none">
                <a:solidFill>
                  <a:schemeClr val="dk1"/>
                </a:solidFill>
                <a:latin typeface="Calibri"/>
                <a:ea typeface="Calibri"/>
                <a:cs typeface="Calibri"/>
                <a:sym typeface="Calibri"/>
              </a:rPr>
              <a:t>1-888-818-2611</a:t>
            </a:r>
            <a:r>
              <a:rPr lang="es-MX" sz="2400" b="0" i="0" u="none" strike="noStrike" cap="none">
                <a:solidFill>
                  <a:schemeClr val="dk1"/>
                </a:solidFill>
                <a:latin typeface="Calibri"/>
                <a:ea typeface="Calibri"/>
                <a:cs typeface="Calibri"/>
                <a:sym typeface="Calibri"/>
              </a:rPr>
              <a:t>  </a:t>
            </a:r>
            <a:r>
              <a:rPr lang="es-MX" sz="2000" b="0" i="1" u="none" strike="noStrike" cap="none">
                <a:solidFill>
                  <a:schemeClr val="dk1"/>
                </a:solidFill>
                <a:latin typeface="Calibri"/>
                <a:ea typeface="Calibri"/>
                <a:cs typeface="Calibri"/>
                <a:sym typeface="Calibri"/>
              </a:rPr>
              <a:t>(¡Gratis y Confidencial!)</a:t>
            </a:r>
            <a:endParaRPr/>
          </a:p>
          <a:p>
            <a:pPr marL="1143000" marR="0" lvl="2" indent="-285750" algn="l" rtl="0">
              <a:spcBef>
                <a:spcPts val="600"/>
              </a:spcBef>
              <a:spcAft>
                <a:spcPts val="0"/>
              </a:spcAft>
              <a:buClr>
                <a:schemeClr val="dk1"/>
              </a:buClr>
              <a:buSzPts val="2000"/>
              <a:buFont typeface="Arial"/>
              <a:buChar char="•"/>
            </a:pPr>
            <a:r>
              <a:rPr lang="es-MX" sz="2000" b="0" i="0" u="none" strike="noStrike" cap="none">
                <a:solidFill>
                  <a:schemeClr val="dk1"/>
                </a:solidFill>
                <a:latin typeface="Calibri"/>
                <a:ea typeface="Calibri"/>
                <a:cs typeface="Calibri"/>
                <a:sym typeface="Calibri"/>
              </a:rPr>
              <a:t>Para denunciar sospechas de fraude/abuso.</a:t>
            </a:r>
            <a:endParaRPr/>
          </a:p>
          <a:p>
            <a:pPr marL="1143000" marR="0" lvl="2" indent="-285750" algn="l" rtl="0">
              <a:spcBef>
                <a:spcPts val="600"/>
              </a:spcBef>
              <a:spcAft>
                <a:spcPts val="0"/>
              </a:spcAft>
              <a:buClr>
                <a:schemeClr val="dk1"/>
              </a:buClr>
              <a:buSzPts val="2000"/>
              <a:buFont typeface="Arial"/>
              <a:buChar char="•"/>
            </a:pPr>
            <a:r>
              <a:rPr lang="es-MX" sz="2000" b="0" i="0" u="none" strike="noStrike" cap="none">
                <a:solidFill>
                  <a:schemeClr val="dk1"/>
                </a:solidFill>
                <a:latin typeface="Calibri"/>
                <a:ea typeface="Calibri"/>
                <a:cs typeface="Calibri"/>
                <a:sym typeface="Calibri"/>
              </a:rPr>
              <a:t>Para capacitación, ponentes y/o materiales.</a:t>
            </a:r>
            <a:endParaRPr/>
          </a:p>
          <a:p>
            <a:pPr marL="1143000" marR="0" lvl="2" indent="-285750" algn="l" rtl="0">
              <a:spcBef>
                <a:spcPts val="600"/>
              </a:spcBef>
              <a:spcAft>
                <a:spcPts val="0"/>
              </a:spcAft>
              <a:buClr>
                <a:schemeClr val="dk1"/>
              </a:buClr>
              <a:buSzPts val="2000"/>
              <a:buFont typeface="Arial"/>
              <a:buChar char="•"/>
            </a:pPr>
            <a:r>
              <a:rPr lang="es-MX" sz="2000" b="0" i="0" u="none" strike="noStrike" cap="none">
                <a:solidFill>
                  <a:schemeClr val="dk1"/>
                </a:solidFill>
                <a:latin typeface="Calibri"/>
                <a:ea typeface="Calibri"/>
                <a:cs typeface="Calibri"/>
                <a:sym typeface="Calibri"/>
              </a:rPr>
              <a:t>Para ser voluntario en el programa SMP.</a:t>
            </a:r>
            <a:endParaRPr/>
          </a:p>
        </p:txBody>
      </p:sp>
      <p:pic>
        <p:nvPicPr>
          <p:cNvPr id="1148" name="Google Shape;1148;p88"/>
          <p:cNvPicPr preferRelativeResize="0"/>
          <p:nvPr/>
        </p:nvPicPr>
        <p:blipFill rotWithShape="1">
          <a:blip r:embed="rId3">
            <a:alphaModFix/>
          </a:blip>
          <a:srcRect/>
          <a:stretch/>
        </p:blipFill>
        <p:spPr>
          <a:xfrm>
            <a:off x="288726" y="4343096"/>
            <a:ext cx="3077828" cy="2195816"/>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89</a:t>
            </a:fld>
            <a:endParaRPr/>
          </a:p>
        </p:txBody>
      </p:sp>
      <p:sp>
        <p:nvSpPr>
          <p:cNvPr id="1155" name="Google Shape;1155;p89"/>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Revisión-Sus Opciones de Cobertura</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cxnSp>
        <p:nvCxnSpPr>
          <p:cNvPr id="1156" name="Google Shape;1156;p89"/>
          <p:cNvCxnSpPr/>
          <p:nvPr/>
        </p:nvCxnSpPr>
        <p:spPr>
          <a:xfrm>
            <a:off x="5929997" y="1395373"/>
            <a:ext cx="1587" cy="438150"/>
          </a:xfrm>
          <a:prstGeom prst="straightConnector1">
            <a:avLst/>
          </a:prstGeom>
          <a:noFill/>
          <a:ln w="50800" cap="flat" cmpd="sng">
            <a:solidFill>
              <a:schemeClr val="accent1"/>
            </a:solidFill>
            <a:prstDash val="solid"/>
            <a:miter lim="800000"/>
            <a:headEnd type="none" w="sm" len="sm"/>
            <a:tailEnd type="none" w="sm" len="sm"/>
          </a:ln>
        </p:spPr>
      </p:cxnSp>
      <p:cxnSp>
        <p:nvCxnSpPr>
          <p:cNvPr id="1157" name="Google Shape;1157;p89"/>
          <p:cNvCxnSpPr/>
          <p:nvPr/>
        </p:nvCxnSpPr>
        <p:spPr>
          <a:xfrm flipH="1">
            <a:off x="5120372" y="1833523"/>
            <a:ext cx="809625" cy="457200"/>
          </a:xfrm>
          <a:prstGeom prst="straightConnector1">
            <a:avLst/>
          </a:prstGeom>
          <a:noFill/>
          <a:ln w="50800" cap="flat" cmpd="sng">
            <a:solidFill>
              <a:schemeClr val="accent1"/>
            </a:solidFill>
            <a:prstDash val="solid"/>
            <a:miter lim="800000"/>
            <a:headEnd type="none" w="sm" len="sm"/>
            <a:tailEnd type="stealth" w="med" len="med"/>
          </a:ln>
        </p:spPr>
      </p:cxnSp>
      <p:cxnSp>
        <p:nvCxnSpPr>
          <p:cNvPr id="1158" name="Google Shape;1158;p89"/>
          <p:cNvCxnSpPr/>
          <p:nvPr/>
        </p:nvCxnSpPr>
        <p:spPr>
          <a:xfrm>
            <a:off x="5929997" y="1833523"/>
            <a:ext cx="764717" cy="457200"/>
          </a:xfrm>
          <a:prstGeom prst="straightConnector1">
            <a:avLst/>
          </a:prstGeom>
          <a:noFill/>
          <a:ln w="50800" cap="flat" cmpd="sng">
            <a:solidFill>
              <a:schemeClr val="accent1"/>
            </a:solidFill>
            <a:prstDash val="solid"/>
            <a:miter lim="800000"/>
            <a:headEnd type="none" w="sm" len="sm"/>
            <a:tailEnd type="stealth" w="med" len="med"/>
          </a:ln>
        </p:spPr>
      </p:cxnSp>
      <p:sp>
        <p:nvSpPr>
          <p:cNvPr id="1159" name="Google Shape;1159;p89"/>
          <p:cNvSpPr txBox="1"/>
          <p:nvPr/>
        </p:nvSpPr>
        <p:spPr>
          <a:xfrm>
            <a:off x="1752207" y="1539530"/>
            <a:ext cx="321200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rgbClr val="000000"/>
                </a:solidFill>
                <a:latin typeface="Arial"/>
                <a:ea typeface="Arial"/>
                <a:cs typeface="Arial"/>
                <a:sym typeface="Arial"/>
              </a:rPr>
              <a:t>Medicare original</a:t>
            </a:r>
            <a:endParaRPr/>
          </a:p>
        </p:txBody>
      </p:sp>
      <p:sp>
        <p:nvSpPr>
          <p:cNvPr id="1160" name="Google Shape;1160;p89"/>
          <p:cNvSpPr txBox="1"/>
          <p:nvPr/>
        </p:nvSpPr>
        <p:spPr>
          <a:xfrm>
            <a:off x="6694714" y="1614448"/>
            <a:ext cx="46096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a:solidFill>
                  <a:srgbClr val="000000"/>
                </a:solidFill>
                <a:latin typeface="Arial"/>
                <a:ea typeface="Arial"/>
                <a:cs typeface="Arial"/>
                <a:sym typeface="Arial"/>
              </a:rPr>
              <a:t> </a:t>
            </a:r>
            <a:r>
              <a:rPr lang="es-MX" sz="2800" b="1">
                <a:solidFill>
                  <a:srgbClr val="000000"/>
                </a:solidFill>
                <a:latin typeface="Arial"/>
                <a:ea typeface="Arial"/>
                <a:cs typeface="Arial"/>
                <a:sym typeface="Arial"/>
              </a:rPr>
              <a:t>Plan Medicare Advantage</a:t>
            </a:r>
            <a:endParaRPr/>
          </a:p>
        </p:txBody>
      </p:sp>
      <p:sp>
        <p:nvSpPr>
          <p:cNvPr id="1161" name="Google Shape;1161;p89" descr="Hospital Insurance" title="Part A"/>
          <p:cNvSpPr/>
          <p:nvPr/>
        </p:nvSpPr>
        <p:spPr>
          <a:xfrm>
            <a:off x="2010459" y="2468523"/>
            <a:ext cx="1333500" cy="1077912"/>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A</a:t>
            </a:r>
            <a:endParaRPr/>
          </a:p>
          <a:p>
            <a:pPr marL="0" marR="0" lvl="0" indent="0" algn="ctr" rtl="0">
              <a:spcBef>
                <a:spcPts val="0"/>
              </a:spcBef>
              <a:spcAft>
                <a:spcPts val="0"/>
              </a:spcAft>
              <a:buNone/>
            </a:pPr>
            <a:r>
              <a:rPr lang="es-MX" sz="1800">
                <a:solidFill>
                  <a:srgbClr val="000000"/>
                </a:solidFill>
                <a:latin typeface="Calibri"/>
                <a:ea typeface="Calibri"/>
                <a:cs typeface="Calibri"/>
                <a:sym typeface="Calibri"/>
              </a:rPr>
              <a:t>Seguro Hospitalario</a:t>
            </a:r>
            <a:endParaRPr/>
          </a:p>
        </p:txBody>
      </p:sp>
      <p:sp>
        <p:nvSpPr>
          <p:cNvPr id="1162" name="Google Shape;1162;p89" descr="Medical Insurance" title="Part B"/>
          <p:cNvSpPr/>
          <p:nvPr/>
        </p:nvSpPr>
        <p:spPr>
          <a:xfrm>
            <a:off x="3647172" y="2489160"/>
            <a:ext cx="1296987" cy="1068388"/>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B</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Seguro Médico</a:t>
            </a:r>
            <a:endParaRPr/>
          </a:p>
        </p:txBody>
      </p:sp>
      <p:cxnSp>
        <p:nvCxnSpPr>
          <p:cNvPr id="1163" name="Google Shape;1163;p89"/>
          <p:cNvCxnSpPr/>
          <p:nvPr/>
        </p:nvCxnSpPr>
        <p:spPr>
          <a:xfrm flipH="1">
            <a:off x="2909866" y="3857982"/>
            <a:ext cx="492831" cy="388067"/>
          </a:xfrm>
          <a:prstGeom prst="straightConnector1">
            <a:avLst/>
          </a:prstGeom>
          <a:noFill/>
          <a:ln w="50800" cap="flat" cmpd="sng">
            <a:solidFill>
              <a:schemeClr val="accent1"/>
            </a:solidFill>
            <a:prstDash val="solid"/>
            <a:miter lim="800000"/>
            <a:headEnd type="none" w="sm" len="sm"/>
            <a:tailEnd type="stealth" w="med" len="med"/>
          </a:ln>
        </p:spPr>
      </p:cxnSp>
      <p:cxnSp>
        <p:nvCxnSpPr>
          <p:cNvPr id="1164" name="Google Shape;1164;p89"/>
          <p:cNvCxnSpPr/>
          <p:nvPr/>
        </p:nvCxnSpPr>
        <p:spPr>
          <a:xfrm>
            <a:off x="3559065" y="3857982"/>
            <a:ext cx="471800" cy="338087"/>
          </a:xfrm>
          <a:prstGeom prst="straightConnector1">
            <a:avLst/>
          </a:prstGeom>
          <a:noFill/>
          <a:ln w="50800" cap="flat" cmpd="sng">
            <a:solidFill>
              <a:schemeClr val="accent1"/>
            </a:solidFill>
            <a:prstDash val="solid"/>
            <a:miter lim="800000"/>
            <a:headEnd type="none" w="sm" len="sm"/>
            <a:tailEnd type="stealth" w="med" len="med"/>
          </a:ln>
        </p:spPr>
      </p:cxnSp>
      <p:sp>
        <p:nvSpPr>
          <p:cNvPr id="1165" name="Google Shape;1165;p89" descr="Also known as Medigap policy" title="Medicare Supplement Insurance"/>
          <p:cNvSpPr/>
          <p:nvPr/>
        </p:nvSpPr>
        <p:spPr>
          <a:xfrm>
            <a:off x="1591359" y="4303673"/>
            <a:ext cx="1811338" cy="1735137"/>
          </a:xfrm>
          <a:prstGeom prst="rect">
            <a:avLst/>
          </a:prstGeom>
          <a:solidFill>
            <a:srgbClr val="2F5496"/>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FFFFFF"/>
                </a:solidFill>
                <a:latin typeface="Calibri"/>
                <a:ea typeface="Calibri"/>
                <a:cs typeface="Calibri"/>
                <a:sym typeface="Calibri"/>
              </a:rPr>
              <a:t>Póliza de Seguro Complementario de Medicare (Medigap)</a:t>
            </a:r>
            <a:endParaRPr/>
          </a:p>
        </p:txBody>
      </p:sp>
      <p:sp>
        <p:nvSpPr>
          <p:cNvPr id="1166" name="Google Shape;1166;p89" descr="Precription Drug Coverage" title="Part D"/>
          <p:cNvSpPr/>
          <p:nvPr/>
        </p:nvSpPr>
        <p:spPr>
          <a:xfrm>
            <a:off x="3899584" y="4267160"/>
            <a:ext cx="1876425" cy="1801813"/>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D</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Cobertura de los Medicamentos Recetados</a:t>
            </a:r>
            <a:endParaRPr/>
          </a:p>
        </p:txBody>
      </p:sp>
      <p:sp>
        <p:nvSpPr>
          <p:cNvPr id="1167" name="Google Shape;1167;p89"/>
          <p:cNvSpPr txBox="1"/>
          <p:nvPr/>
        </p:nvSpPr>
        <p:spPr>
          <a:xfrm>
            <a:off x="2753498" y="3509692"/>
            <a:ext cx="1331736" cy="3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a:solidFill>
                  <a:srgbClr val="000000"/>
                </a:solidFill>
                <a:latin typeface="Arial"/>
                <a:ea typeface="Arial"/>
                <a:cs typeface="Arial"/>
                <a:sym typeface="Arial"/>
              </a:rPr>
              <a:t>Puede añadir</a:t>
            </a:r>
            <a:endParaRPr/>
          </a:p>
        </p:txBody>
      </p:sp>
      <p:sp>
        <p:nvSpPr>
          <p:cNvPr id="1168" name="Google Shape;1168;p89"/>
          <p:cNvSpPr/>
          <p:nvPr/>
        </p:nvSpPr>
        <p:spPr>
          <a:xfrm>
            <a:off x="5365298" y="5563348"/>
            <a:ext cx="1894114" cy="914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700">
                <a:solidFill>
                  <a:schemeClr val="lt1"/>
                </a:solidFill>
                <a:latin typeface="Calibri"/>
                <a:ea typeface="Calibri"/>
                <a:cs typeface="Calibri"/>
                <a:sym typeface="Calibri"/>
              </a:rPr>
              <a:t>Y/o </a:t>
            </a:r>
            <a:endParaRPr/>
          </a:p>
          <a:p>
            <a:pPr marL="0" marR="0" lvl="0" indent="0" algn="ctr" rtl="0">
              <a:spcBef>
                <a:spcPts val="0"/>
              </a:spcBef>
              <a:spcAft>
                <a:spcPts val="0"/>
              </a:spcAft>
              <a:buNone/>
            </a:pPr>
            <a:r>
              <a:rPr lang="es-MX" sz="1700">
                <a:solidFill>
                  <a:schemeClr val="lt1"/>
                </a:solidFill>
                <a:latin typeface="Calibri"/>
                <a:ea typeface="Calibri"/>
                <a:cs typeface="Calibri"/>
                <a:sym typeface="Calibri"/>
              </a:rPr>
              <a:t>¡SeniorCare!</a:t>
            </a:r>
            <a:endParaRPr/>
          </a:p>
        </p:txBody>
      </p:sp>
      <p:sp>
        <p:nvSpPr>
          <p:cNvPr id="1169" name="Google Shape;1169;p89" descr="Combines Part A, B and usually D" title="Part C"/>
          <p:cNvSpPr/>
          <p:nvPr/>
        </p:nvSpPr>
        <p:spPr>
          <a:xfrm>
            <a:off x="7827596" y="2489160"/>
            <a:ext cx="2667000" cy="989012"/>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C</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Combina la Parte A y la Parte B</a:t>
            </a:r>
            <a:endParaRPr/>
          </a:p>
        </p:txBody>
      </p:sp>
      <p:sp>
        <p:nvSpPr>
          <p:cNvPr id="1170" name="Google Shape;1170;p89"/>
          <p:cNvSpPr txBox="1"/>
          <p:nvPr/>
        </p:nvSpPr>
        <p:spPr>
          <a:xfrm>
            <a:off x="7488837" y="3694427"/>
            <a:ext cx="334451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rgbClr val="000000"/>
                </a:solidFill>
                <a:latin typeface="Arial"/>
                <a:ea typeface="Arial"/>
                <a:cs typeface="Arial"/>
                <a:sym typeface="Arial"/>
              </a:rPr>
              <a:t>Puede incluir o puede añadir</a:t>
            </a:r>
            <a:endParaRPr/>
          </a:p>
        </p:txBody>
      </p:sp>
      <p:sp>
        <p:nvSpPr>
          <p:cNvPr id="1171" name="Google Shape;1171;p89" descr="Prescription Drug coverage. Most Part C plans cover prescription drugs." title="Prescription Drug coverage"/>
          <p:cNvSpPr/>
          <p:nvPr/>
        </p:nvSpPr>
        <p:spPr>
          <a:xfrm>
            <a:off x="7408497" y="4142461"/>
            <a:ext cx="3505200" cy="2135187"/>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D</a:t>
            </a:r>
            <a:endParaRPr/>
          </a:p>
          <a:p>
            <a:pPr marL="0" marR="0" lvl="0" indent="0" algn="ctr" rtl="0">
              <a:spcBef>
                <a:spcPts val="0"/>
              </a:spcBef>
              <a:spcAft>
                <a:spcPts val="0"/>
              </a:spcAft>
              <a:buNone/>
            </a:pPr>
            <a:r>
              <a:rPr lang="es-MX" sz="1600">
                <a:solidFill>
                  <a:srgbClr val="000000"/>
                </a:solidFill>
                <a:latin typeface="Calibri"/>
                <a:ea typeface="Calibri"/>
                <a:cs typeface="Calibri"/>
                <a:sym typeface="Calibri"/>
              </a:rPr>
              <a:t>Cobertura de los Medicamentos Recetados</a:t>
            </a:r>
            <a:endParaRPr/>
          </a:p>
          <a:p>
            <a:pPr marL="0" marR="0" lvl="0" indent="0" algn="ctr" rtl="0">
              <a:spcBef>
                <a:spcPts val="0"/>
              </a:spcBef>
              <a:spcAft>
                <a:spcPts val="0"/>
              </a:spcAft>
              <a:buNone/>
            </a:pPr>
            <a:r>
              <a:rPr lang="es-MX" sz="1600">
                <a:solidFill>
                  <a:srgbClr val="000000"/>
                </a:solidFill>
                <a:latin typeface="Calibri"/>
                <a:ea typeface="Calibri"/>
                <a:cs typeface="Calibri"/>
                <a:sym typeface="Calibri"/>
              </a:rPr>
              <a:t>(La mayoría de los planes de la Parte C cubren los medicamentos recetados. Es posible que pueda añadir la cobertura de medicamentos a </a:t>
            </a:r>
            <a:r>
              <a:rPr lang="es-MX" sz="1600" b="1">
                <a:solidFill>
                  <a:srgbClr val="000000"/>
                </a:solidFill>
                <a:latin typeface="Calibri"/>
                <a:ea typeface="Calibri"/>
                <a:cs typeface="Calibri"/>
                <a:sym typeface="Calibri"/>
              </a:rPr>
              <a:t>algunos</a:t>
            </a:r>
            <a:r>
              <a:rPr lang="es-MX" sz="1600">
                <a:solidFill>
                  <a:srgbClr val="000000"/>
                </a:solidFill>
                <a:latin typeface="Calibri"/>
                <a:ea typeface="Calibri"/>
                <a:cs typeface="Calibri"/>
                <a:sym typeface="Calibri"/>
              </a:rPr>
              <a:t> tipos de plan si </a:t>
            </a:r>
            <a:r>
              <a:rPr lang="es-MX" sz="1600" i="1">
                <a:solidFill>
                  <a:srgbClr val="000000"/>
                </a:solidFill>
                <a:latin typeface="Calibri"/>
                <a:ea typeface="Calibri"/>
                <a:cs typeface="Calibri"/>
                <a:sym typeface="Calibri"/>
              </a:rPr>
              <a:t>no</a:t>
            </a:r>
            <a:r>
              <a:rPr lang="es-MX" sz="1600">
                <a:solidFill>
                  <a:srgbClr val="000000"/>
                </a:solidFill>
                <a:latin typeface="Calibri"/>
                <a:ea typeface="Calibri"/>
                <a:cs typeface="Calibri"/>
                <a:sym typeface="Calibri"/>
              </a:rPr>
              <a:t> está ya incluida)</a:t>
            </a:r>
            <a:endParaRPr/>
          </a:p>
        </p:txBody>
      </p:sp>
      <p:cxnSp>
        <p:nvCxnSpPr>
          <p:cNvPr id="1172" name="Google Shape;1172;p89"/>
          <p:cNvCxnSpPr/>
          <p:nvPr/>
        </p:nvCxnSpPr>
        <p:spPr>
          <a:xfrm rot="10800000" flipH="1">
            <a:off x="6733198" y="4963698"/>
            <a:ext cx="572023" cy="520948"/>
          </a:xfrm>
          <a:prstGeom prst="straightConnector1">
            <a:avLst/>
          </a:prstGeom>
          <a:noFill/>
          <a:ln w="57150" cap="flat" cmpd="sng">
            <a:solidFill>
              <a:schemeClr val="accent1"/>
            </a:solidFill>
            <a:prstDash val="solid"/>
            <a:miter lim="800000"/>
            <a:headEnd type="none" w="sm" len="sm"/>
            <a:tailEnd type="triangle" w="med" len="med"/>
          </a:ln>
        </p:spPr>
      </p:cxnSp>
      <p:cxnSp>
        <p:nvCxnSpPr>
          <p:cNvPr id="1173" name="Google Shape;1173;p89"/>
          <p:cNvCxnSpPr/>
          <p:nvPr/>
        </p:nvCxnSpPr>
        <p:spPr>
          <a:xfrm rot="10800000">
            <a:off x="5879285" y="4992360"/>
            <a:ext cx="493359" cy="463623"/>
          </a:xfrm>
          <a:prstGeom prst="straightConnector1">
            <a:avLst/>
          </a:prstGeom>
          <a:noFill/>
          <a:ln w="57150" cap="flat" cmpd="sng">
            <a:solidFill>
              <a:schemeClr val="accent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9"/>
                                        </p:tgtEl>
                                        <p:attrNameLst>
                                          <p:attrName>style.visibility</p:attrName>
                                        </p:attrNameLst>
                                      </p:cBhvr>
                                      <p:to>
                                        <p:strVal val="visible"/>
                                      </p:to>
                                    </p:set>
                                    <p:animEffect transition="in" filter="fade">
                                      <p:cBhvr>
                                        <p:cTn id="7" dur="500"/>
                                        <p:tgtEl>
                                          <p:spTgt spid="11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1"/>
                                        </p:tgtEl>
                                        <p:attrNameLst>
                                          <p:attrName>style.visibility</p:attrName>
                                        </p:attrNameLst>
                                      </p:cBhvr>
                                      <p:to>
                                        <p:strVal val="visible"/>
                                      </p:to>
                                    </p:set>
                                    <p:animEffect transition="in" filter="fade">
                                      <p:cBhvr>
                                        <p:cTn id="12" dur="500"/>
                                        <p:tgtEl>
                                          <p:spTgt spid="1161"/>
                                        </p:tgtEl>
                                      </p:cBhvr>
                                    </p:animEffect>
                                  </p:childTnLst>
                                </p:cTn>
                              </p:par>
                              <p:par>
                                <p:cTn id="13" presetID="10" presetClass="entr" presetSubtype="0" fill="hold" nodeType="withEffect">
                                  <p:stCondLst>
                                    <p:cond delay="0"/>
                                  </p:stCondLst>
                                  <p:childTnLst>
                                    <p:set>
                                      <p:cBhvr>
                                        <p:cTn id="14" dur="1" fill="hold">
                                          <p:stCondLst>
                                            <p:cond delay="0"/>
                                          </p:stCondLst>
                                        </p:cTn>
                                        <p:tgtEl>
                                          <p:spTgt spid="1162"/>
                                        </p:tgtEl>
                                        <p:attrNameLst>
                                          <p:attrName>style.visibility</p:attrName>
                                        </p:attrNameLst>
                                      </p:cBhvr>
                                      <p:to>
                                        <p:strVal val="visible"/>
                                      </p:to>
                                    </p:set>
                                    <p:animEffect transition="in" filter="fade">
                                      <p:cBhvr>
                                        <p:cTn id="15" dur="500"/>
                                        <p:tgtEl>
                                          <p:spTgt spid="11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67"/>
                                        </p:tgtEl>
                                        <p:attrNameLst>
                                          <p:attrName>style.visibility</p:attrName>
                                        </p:attrNameLst>
                                      </p:cBhvr>
                                      <p:to>
                                        <p:strVal val="visible"/>
                                      </p:to>
                                    </p:set>
                                    <p:animEffect transition="in" filter="fade">
                                      <p:cBhvr>
                                        <p:cTn id="20" dur="500"/>
                                        <p:tgtEl>
                                          <p:spTgt spid="1167"/>
                                        </p:tgtEl>
                                      </p:cBhvr>
                                    </p:animEffect>
                                  </p:childTnLst>
                                </p:cTn>
                              </p:par>
                              <p:par>
                                <p:cTn id="21" presetID="10" presetClass="entr" presetSubtype="0" fill="hold" nodeType="withEffect">
                                  <p:stCondLst>
                                    <p:cond delay="0"/>
                                  </p:stCondLst>
                                  <p:childTnLst>
                                    <p:set>
                                      <p:cBhvr>
                                        <p:cTn id="22" dur="1" fill="hold">
                                          <p:stCondLst>
                                            <p:cond delay="0"/>
                                          </p:stCondLst>
                                        </p:cTn>
                                        <p:tgtEl>
                                          <p:spTgt spid="1163"/>
                                        </p:tgtEl>
                                        <p:attrNameLst>
                                          <p:attrName>style.visibility</p:attrName>
                                        </p:attrNameLst>
                                      </p:cBhvr>
                                      <p:to>
                                        <p:strVal val="visible"/>
                                      </p:to>
                                    </p:set>
                                    <p:animEffect transition="in" filter="fade">
                                      <p:cBhvr>
                                        <p:cTn id="23" dur="500"/>
                                        <p:tgtEl>
                                          <p:spTgt spid="1163"/>
                                        </p:tgtEl>
                                      </p:cBhvr>
                                    </p:animEffect>
                                  </p:childTnLst>
                                </p:cTn>
                              </p:par>
                              <p:par>
                                <p:cTn id="24" presetID="10" presetClass="entr" presetSubtype="0" fill="hold" nodeType="withEffect">
                                  <p:stCondLst>
                                    <p:cond delay="0"/>
                                  </p:stCondLst>
                                  <p:childTnLst>
                                    <p:set>
                                      <p:cBhvr>
                                        <p:cTn id="25" dur="1" fill="hold">
                                          <p:stCondLst>
                                            <p:cond delay="0"/>
                                          </p:stCondLst>
                                        </p:cTn>
                                        <p:tgtEl>
                                          <p:spTgt spid="1164"/>
                                        </p:tgtEl>
                                        <p:attrNameLst>
                                          <p:attrName>style.visibility</p:attrName>
                                        </p:attrNameLst>
                                      </p:cBhvr>
                                      <p:to>
                                        <p:strVal val="visible"/>
                                      </p:to>
                                    </p:set>
                                    <p:animEffect transition="in" filter="fade">
                                      <p:cBhvr>
                                        <p:cTn id="26" dur="500"/>
                                        <p:tgtEl>
                                          <p:spTgt spid="116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65"/>
                                        </p:tgtEl>
                                        <p:attrNameLst>
                                          <p:attrName>style.visibility</p:attrName>
                                        </p:attrNameLst>
                                      </p:cBhvr>
                                      <p:to>
                                        <p:strVal val="visible"/>
                                      </p:to>
                                    </p:set>
                                    <p:animEffect transition="in" filter="fade">
                                      <p:cBhvr>
                                        <p:cTn id="31" dur="500"/>
                                        <p:tgtEl>
                                          <p:spTgt spid="116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66"/>
                                        </p:tgtEl>
                                        <p:attrNameLst>
                                          <p:attrName>style.visibility</p:attrName>
                                        </p:attrNameLst>
                                      </p:cBhvr>
                                      <p:to>
                                        <p:strVal val="visible"/>
                                      </p:to>
                                    </p:set>
                                    <p:animEffect transition="in" filter="fade">
                                      <p:cBhvr>
                                        <p:cTn id="36" dur="500"/>
                                        <p:tgtEl>
                                          <p:spTgt spid="116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68"/>
                                        </p:tgtEl>
                                        <p:attrNameLst>
                                          <p:attrName>style.visibility</p:attrName>
                                        </p:attrNameLst>
                                      </p:cBhvr>
                                      <p:to>
                                        <p:strVal val="visible"/>
                                      </p:to>
                                    </p:set>
                                    <p:animEffect transition="in" filter="fade">
                                      <p:cBhvr>
                                        <p:cTn id="41" dur="500"/>
                                        <p:tgtEl>
                                          <p:spTgt spid="11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60"/>
                                        </p:tgtEl>
                                        <p:attrNameLst>
                                          <p:attrName>style.visibility</p:attrName>
                                        </p:attrNameLst>
                                      </p:cBhvr>
                                      <p:to>
                                        <p:strVal val="visible"/>
                                      </p:to>
                                    </p:set>
                                    <p:animEffect transition="in" filter="fade">
                                      <p:cBhvr>
                                        <p:cTn id="46" dur="500"/>
                                        <p:tgtEl>
                                          <p:spTgt spid="1160"/>
                                        </p:tgtEl>
                                      </p:cBhvr>
                                    </p:animEffect>
                                  </p:childTnLst>
                                </p:cTn>
                              </p:par>
                              <p:par>
                                <p:cTn id="47" presetID="10" presetClass="entr" presetSubtype="0" fill="hold" nodeType="withEffect">
                                  <p:stCondLst>
                                    <p:cond delay="0"/>
                                  </p:stCondLst>
                                  <p:childTnLst>
                                    <p:set>
                                      <p:cBhvr>
                                        <p:cTn id="48" dur="1" fill="hold">
                                          <p:stCondLst>
                                            <p:cond delay="0"/>
                                          </p:stCondLst>
                                        </p:cTn>
                                        <p:tgtEl>
                                          <p:spTgt spid="1169"/>
                                        </p:tgtEl>
                                        <p:attrNameLst>
                                          <p:attrName>style.visibility</p:attrName>
                                        </p:attrNameLst>
                                      </p:cBhvr>
                                      <p:to>
                                        <p:strVal val="visible"/>
                                      </p:to>
                                    </p:set>
                                    <p:animEffect transition="in" filter="fade">
                                      <p:cBhvr>
                                        <p:cTn id="49" dur="500"/>
                                        <p:tgtEl>
                                          <p:spTgt spid="116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70"/>
                                        </p:tgtEl>
                                        <p:attrNameLst>
                                          <p:attrName>style.visibility</p:attrName>
                                        </p:attrNameLst>
                                      </p:cBhvr>
                                      <p:to>
                                        <p:strVal val="visible"/>
                                      </p:to>
                                    </p:set>
                                    <p:animEffect transition="in" filter="fade">
                                      <p:cBhvr>
                                        <p:cTn id="54" dur="500"/>
                                        <p:tgtEl>
                                          <p:spTgt spid="1170"/>
                                        </p:tgtEl>
                                      </p:cBhvr>
                                    </p:animEffect>
                                  </p:childTnLst>
                                </p:cTn>
                              </p:par>
                              <p:par>
                                <p:cTn id="55" presetID="10" presetClass="entr" presetSubtype="0" fill="hold" nodeType="withEffect">
                                  <p:stCondLst>
                                    <p:cond delay="0"/>
                                  </p:stCondLst>
                                  <p:childTnLst>
                                    <p:set>
                                      <p:cBhvr>
                                        <p:cTn id="56" dur="1" fill="hold">
                                          <p:stCondLst>
                                            <p:cond delay="0"/>
                                          </p:stCondLst>
                                        </p:cTn>
                                        <p:tgtEl>
                                          <p:spTgt spid="1171"/>
                                        </p:tgtEl>
                                        <p:attrNameLst>
                                          <p:attrName>style.visibility</p:attrName>
                                        </p:attrNameLst>
                                      </p:cBhvr>
                                      <p:to>
                                        <p:strVal val="visible"/>
                                      </p:to>
                                    </p:set>
                                    <p:animEffect transition="in" filter="fade">
                                      <p:cBhvr>
                                        <p:cTn id="57" dur="500"/>
                                        <p:tgtEl>
                                          <p:spTgt spid="117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72"/>
                                        </p:tgtEl>
                                        <p:attrNameLst>
                                          <p:attrName>style.visibility</p:attrName>
                                        </p:attrNameLst>
                                      </p:cBhvr>
                                      <p:to>
                                        <p:strVal val="visible"/>
                                      </p:to>
                                    </p:set>
                                    <p:animEffect transition="in" filter="fade">
                                      <p:cBhvr>
                                        <p:cTn id="62" dur="500"/>
                                        <p:tgtEl>
                                          <p:spTgt spid="1172"/>
                                        </p:tgtEl>
                                      </p:cBhvr>
                                    </p:animEffect>
                                  </p:childTnLst>
                                </p:cTn>
                              </p:par>
                              <p:par>
                                <p:cTn id="63" presetID="10" presetClass="entr" presetSubtype="0" fill="hold" nodeType="withEffect">
                                  <p:stCondLst>
                                    <p:cond delay="0"/>
                                  </p:stCondLst>
                                  <p:childTnLst>
                                    <p:set>
                                      <p:cBhvr>
                                        <p:cTn id="64" dur="1" fill="hold">
                                          <p:stCondLst>
                                            <p:cond delay="0"/>
                                          </p:stCondLst>
                                        </p:cTn>
                                        <p:tgtEl>
                                          <p:spTgt spid="1173"/>
                                        </p:tgtEl>
                                        <p:attrNameLst>
                                          <p:attrName>style.visibility</p:attrName>
                                        </p:attrNameLst>
                                      </p:cBhvr>
                                      <p:to>
                                        <p:strVal val="visible"/>
                                      </p:to>
                                    </p:set>
                                    <p:animEffect transition="in" filter="fade">
                                      <p:cBhvr>
                                        <p:cTn id="65" dur="500"/>
                                        <p:tgtEl>
                                          <p:spTgt spid="1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ctrTitle"/>
          </p:nvPr>
        </p:nvSpPr>
        <p:spPr>
          <a:xfrm>
            <a:off x="1404499" y="1435433"/>
            <a:ext cx="9144000" cy="65091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Arial"/>
              <a:buNone/>
            </a:pPr>
            <a:r>
              <a:rPr lang="es-MX" sz="3600" b="1">
                <a:latin typeface="Arial"/>
                <a:ea typeface="Arial"/>
                <a:cs typeface="Arial"/>
                <a:sym typeface="Arial"/>
              </a:rPr>
              <a:t>Tarjeta Medicare </a:t>
            </a:r>
            <a:endParaRPr/>
          </a:p>
        </p:txBody>
      </p:sp>
      <p:sp>
        <p:nvSpPr>
          <p:cNvPr id="177" name="Google Shape;177;p9"/>
          <p:cNvSpPr txBox="1">
            <a:spLocks noGrp="1"/>
          </p:cNvSpPr>
          <p:nvPr>
            <p:ph type="subTitle" idx="1"/>
          </p:nvPr>
        </p:nvSpPr>
        <p:spPr>
          <a:xfrm>
            <a:off x="3353026" y="4538346"/>
            <a:ext cx="5574489" cy="12309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178" name="Google Shape;178;p9"/>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Inscripción en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179" name="Google Shape;179;p9" descr="Image result for medicare card images"/>
          <p:cNvPicPr preferRelativeResize="0"/>
          <p:nvPr/>
        </p:nvPicPr>
        <p:blipFill rotWithShape="1">
          <a:blip r:embed="rId3">
            <a:alphaModFix/>
          </a:blip>
          <a:srcRect/>
          <a:stretch/>
        </p:blipFill>
        <p:spPr>
          <a:xfrm>
            <a:off x="2938906" y="2308235"/>
            <a:ext cx="6075185" cy="3826227"/>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90"/>
          <p:cNvSpPr/>
          <p:nvPr/>
        </p:nvSpPr>
        <p:spPr>
          <a:xfrm>
            <a:off x="1003013" y="1368976"/>
            <a:ext cx="1061481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600">
                <a:solidFill>
                  <a:schemeClr val="dk1"/>
                </a:solidFill>
                <a:latin typeface="Calibri"/>
                <a:ea typeface="Calibri"/>
                <a:cs typeface="Calibri"/>
                <a:sym typeface="Calibri"/>
              </a:rPr>
              <a:t>Para obtener </a:t>
            </a:r>
            <a:r>
              <a:rPr lang="es-MX" sz="3600" b="1">
                <a:solidFill>
                  <a:schemeClr val="dk1"/>
                </a:solidFill>
                <a:latin typeface="Calibri"/>
                <a:ea typeface="Calibri"/>
                <a:cs typeface="Calibri"/>
                <a:sym typeface="Calibri"/>
              </a:rPr>
              <a:t>ayuda gratuita e imparcial con Medicare</a:t>
            </a:r>
            <a:r>
              <a:rPr lang="es-MX" sz="3600">
                <a:solidFill>
                  <a:schemeClr val="dk1"/>
                </a:solidFill>
                <a:latin typeface="Calibri"/>
                <a:ea typeface="Calibri"/>
                <a:cs typeface="Calibri"/>
                <a:sym typeface="Calibri"/>
              </a:rPr>
              <a:t>, comuníquese con el Programa de Asistencia de Seguro de Salud del Estado de Wisconsin:</a:t>
            </a:r>
            <a:endParaRPr/>
          </a:p>
        </p:txBody>
      </p:sp>
      <p:sp>
        <p:nvSpPr>
          <p:cNvPr id="1180" name="Google Shape;1180;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90</a:t>
            </a:fld>
            <a:endParaRPr/>
          </a:p>
        </p:txBody>
      </p:sp>
      <p:sp>
        <p:nvSpPr>
          <p:cNvPr id="1181" name="Google Shape;1181;p90"/>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local para personas con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1182" name="Google Shape;1182;p90" descr="Logo, company name  Description automatically generated"/>
          <p:cNvPicPr preferRelativeResize="0"/>
          <p:nvPr/>
        </p:nvPicPr>
        <p:blipFill rotWithShape="1">
          <a:blip r:embed="rId3">
            <a:alphaModFix/>
          </a:blip>
          <a:srcRect/>
          <a:stretch/>
        </p:blipFill>
        <p:spPr>
          <a:xfrm>
            <a:off x="1003013" y="2954191"/>
            <a:ext cx="2941025" cy="3120789"/>
          </a:xfrm>
          <a:prstGeom prst="rect">
            <a:avLst/>
          </a:prstGeom>
          <a:noFill/>
          <a:ln>
            <a:noFill/>
          </a:ln>
        </p:spPr>
      </p:pic>
      <p:sp>
        <p:nvSpPr>
          <p:cNvPr id="1183" name="Google Shape;1183;p90"/>
          <p:cNvSpPr txBox="1"/>
          <p:nvPr/>
        </p:nvSpPr>
        <p:spPr>
          <a:xfrm>
            <a:off x="3964947" y="2874104"/>
            <a:ext cx="7968343" cy="3200876"/>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Línea de ayuda Medigap: 1-800-242-1060</a:t>
            </a:r>
            <a:endParaRPr/>
          </a:p>
          <a:p>
            <a:pPr marL="457200" marR="0" lvl="0" indent="-457200" algn="l" rtl="0">
              <a:spcBef>
                <a:spcPts val="6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Derechos de los discapacitados en Wisconsin Parte D Línea de ayuda: </a:t>
            </a:r>
            <a:br>
              <a:rPr lang="es-MX" sz="3200">
                <a:solidFill>
                  <a:schemeClr val="dk1"/>
                </a:solidFill>
                <a:latin typeface="Calibri"/>
                <a:ea typeface="Calibri"/>
                <a:cs typeface="Calibri"/>
                <a:sym typeface="Calibri"/>
              </a:rPr>
            </a:br>
            <a:r>
              <a:rPr lang="es-MX" sz="3200">
                <a:solidFill>
                  <a:schemeClr val="dk1"/>
                </a:solidFill>
                <a:latin typeface="Calibri"/>
                <a:ea typeface="Calibri"/>
                <a:cs typeface="Calibri"/>
                <a:sym typeface="Calibri"/>
              </a:rPr>
              <a:t>1-800-926-4862</a:t>
            </a:r>
            <a:endParaRPr/>
          </a:p>
          <a:p>
            <a:pPr marL="457200" marR="0" lvl="0" indent="-457200" algn="l" rtl="0">
              <a:spcBef>
                <a:spcPts val="6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Visite el sitio web del Departamento de Servicios de Salud de Wisconsin en </a:t>
            </a:r>
            <a:br>
              <a:rPr lang="es-MX" sz="3200">
                <a:solidFill>
                  <a:schemeClr val="dk1"/>
                </a:solidFill>
                <a:latin typeface="Calibri"/>
                <a:ea typeface="Calibri"/>
                <a:cs typeface="Calibri"/>
                <a:sym typeface="Calibri"/>
              </a:rPr>
            </a:br>
            <a:r>
              <a:rPr lang="es-MX" sz="3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dhs.wi.gov/medicare-help</a:t>
            </a:r>
            <a:r>
              <a:rPr lang="es-MX" sz="32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18823</Words>
  <Application>Microsoft Office PowerPoint</Application>
  <PresentationFormat>Widescreen</PresentationFormat>
  <Paragraphs>1515</Paragraphs>
  <Slides>90</Slides>
  <Notes>90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Arial</vt:lpstr>
      <vt:lpstr>Calibri</vt:lpstr>
      <vt:lpstr>Noto Sans Symbols</vt:lpstr>
      <vt:lpstr>Quattrocento Sans</vt:lpstr>
      <vt:lpstr>Times New Roman</vt:lpstr>
      <vt:lpstr>Office Theme</vt:lpstr>
      <vt:lpstr>Bienvenido a Medicare</vt:lpstr>
      <vt:lpstr>Descargo de responsabilidad sobre la financiación de subvenciones</vt:lpstr>
      <vt:lpstr>PowerPoint Presentation</vt:lpstr>
      <vt:lpstr>PowerPoint Presentation</vt:lpstr>
      <vt:lpstr>PowerPoint Presentation</vt:lpstr>
      <vt:lpstr>PowerPoint Presentation</vt:lpstr>
      <vt:lpstr>PowerPoint Presentation</vt:lpstr>
      <vt:lpstr>Entonces, si estás trabajando y cumples 65 años:</vt:lpstr>
      <vt:lpstr>Tarjeta Medicare </vt:lpstr>
      <vt:lpstr>PowerPoint Presentation</vt:lpstr>
      <vt:lpstr>Bienvenido a Medicare</vt:lpstr>
      <vt:lpstr>Descargo de responsabilidad sobre la financiación de subvenciones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Bienvenido a Medicare</vt:lpstr>
      <vt:lpstr>Descargo de responsabilidad sobre la financiación de subvenciones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Bienvenido a Medicare</vt:lpstr>
      <vt:lpstr>Descargo de responsabilidad sobre la financiación de subvenciones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Bienvenido a Medicare</vt:lpstr>
      <vt:lpstr>Descargo de responsabilidad sobre la financiación de subvenciones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Bienvenido a Medicare</vt:lpstr>
      <vt:lpstr>Descargo de responsabilidad sobre la financiación de subvenciones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 a Medicare</dc:title>
  <dc:creator>Debbie Bisswurm</dc:creator>
  <cp:lastModifiedBy>Alyssa Kulpa</cp:lastModifiedBy>
  <cp:revision>1</cp:revision>
  <dcterms:created xsi:type="dcterms:W3CDTF">2018-03-22T15:27:16Z</dcterms:created>
  <dcterms:modified xsi:type="dcterms:W3CDTF">2023-02-02T19:33:32Z</dcterms:modified>
</cp:coreProperties>
</file>